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51A951B" w14:textId="77777777" w:rsidR="00E52079" w:rsidRPr="00F51C93" w:rsidRDefault="00E52079" w:rsidP="00E52079">
      <w:pPr>
        <w:pStyle w:val="Heading"/>
        <w:rPr>
          <w:rFonts w:cs="Arial"/>
        </w:rPr>
      </w:pPr>
    </w:p>
    <w:p w14:paraId="47D71868" w14:textId="77777777" w:rsidR="00AD55FA" w:rsidRPr="00F51C93" w:rsidRDefault="00AD55FA" w:rsidP="00E52079">
      <w:pPr>
        <w:pStyle w:val="Heading"/>
        <w:rPr>
          <w:rFonts w:cs="Arial"/>
        </w:rPr>
      </w:pPr>
    </w:p>
    <w:p w14:paraId="21D02154" w14:textId="77777777" w:rsidR="00AD55FA" w:rsidRPr="00F51C93" w:rsidRDefault="00AD55FA" w:rsidP="00E52079">
      <w:pPr>
        <w:pStyle w:val="Heading"/>
        <w:rPr>
          <w:rFonts w:cs="Arial"/>
        </w:rPr>
      </w:pPr>
    </w:p>
    <w:p w14:paraId="489B5B4C" w14:textId="77777777" w:rsidR="00AD55FA" w:rsidRPr="00F51C93" w:rsidRDefault="00AD55FA" w:rsidP="00E52079">
      <w:pPr>
        <w:pStyle w:val="Heading"/>
        <w:rPr>
          <w:rFonts w:cs="Arial"/>
        </w:rPr>
      </w:pPr>
    </w:p>
    <w:p w14:paraId="0B0A4CE7" w14:textId="77777777" w:rsidR="00AD55FA" w:rsidRPr="00F51C93" w:rsidRDefault="00AD55FA" w:rsidP="00E52079">
      <w:pPr>
        <w:pStyle w:val="Heading"/>
        <w:rPr>
          <w:rFonts w:cs="Arial"/>
        </w:rPr>
      </w:pPr>
    </w:p>
    <w:p w14:paraId="13AD7311" w14:textId="10EDA06F" w:rsidR="00A30BAE" w:rsidRPr="00F51C93" w:rsidRDefault="00DC29C0" w:rsidP="00AD55FA">
      <w:pPr>
        <w:pStyle w:val="Heading"/>
        <w:jc w:val="left"/>
        <w:rPr>
          <w:rFonts w:cs="Arial"/>
        </w:rPr>
      </w:pPr>
      <w:r w:rsidRPr="00F51C93">
        <w:rPr>
          <w:rFonts w:cs="Arial"/>
        </w:rPr>
        <w:fldChar w:fldCharType="begin"/>
      </w:r>
      <w:r w:rsidRPr="00F51C93">
        <w:rPr>
          <w:rFonts w:cs="Arial"/>
        </w:rPr>
        <w:instrText xml:space="preserve"> DATE \@ "dd MMMM yyyy" </w:instrText>
      </w:r>
      <w:r w:rsidRPr="00F51C93">
        <w:rPr>
          <w:rFonts w:cs="Arial"/>
        </w:rPr>
        <w:fldChar w:fldCharType="separate"/>
      </w:r>
      <w:r w:rsidR="00E63F7E">
        <w:rPr>
          <w:rFonts w:cs="Arial"/>
          <w:noProof/>
        </w:rPr>
        <w:t>07 July 2023</w:t>
      </w:r>
      <w:r w:rsidRPr="00F51C93">
        <w:rPr>
          <w:rFonts w:cs="Arial"/>
        </w:rPr>
        <w:fldChar w:fldCharType="end"/>
      </w:r>
    </w:p>
    <w:p w14:paraId="002409F4" w14:textId="77777777" w:rsidR="00AD55FA" w:rsidRPr="00F51C93" w:rsidRDefault="00AD55FA" w:rsidP="00E52079">
      <w:pPr>
        <w:pStyle w:val="Heading"/>
        <w:rPr>
          <w:rFonts w:cs="Arial"/>
        </w:rPr>
      </w:pPr>
    </w:p>
    <w:p w14:paraId="38BA4430" w14:textId="77777777" w:rsidR="00A30BAE" w:rsidRPr="00F51C93" w:rsidRDefault="00A30BAE" w:rsidP="00A30BAE">
      <w:pPr>
        <w:rPr>
          <w:rFonts w:cs="Arial"/>
          <w:b/>
        </w:rPr>
      </w:pPr>
    </w:p>
    <w:p w14:paraId="5CD6AC28" w14:textId="7EB4C469" w:rsidR="00A30BAE" w:rsidRPr="00F51C93" w:rsidRDefault="00A30BAE" w:rsidP="00A30BAE">
      <w:pPr>
        <w:rPr>
          <w:rFonts w:cs="Arial"/>
          <w:b/>
          <w:sz w:val="36"/>
          <w:szCs w:val="36"/>
        </w:rPr>
      </w:pPr>
      <w:proofErr w:type="spellStart"/>
      <w:r w:rsidRPr="00F51C93">
        <w:rPr>
          <w:rFonts w:cs="Arial"/>
          <w:b/>
          <w:sz w:val="36"/>
          <w:szCs w:val="36"/>
        </w:rPr>
        <w:t>Mossmorran</w:t>
      </w:r>
      <w:proofErr w:type="spellEnd"/>
      <w:r w:rsidRPr="00F51C93">
        <w:rPr>
          <w:rFonts w:cs="Arial"/>
          <w:b/>
          <w:sz w:val="36"/>
          <w:szCs w:val="36"/>
        </w:rPr>
        <w:t xml:space="preserve"> &amp; </w:t>
      </w:r>
      <w:proofErr w:type="spellStart"/>
      <w:r w:rsidRPr="00F51C93">
        <w:rPr>
          <w:rFonts w:cs="Arial"/>
          <w:b/>
          <w:sz w:val="36"/>
          <w:szCs w:val="36"/>
        </w:rPr>
        <w:t>Braefoot</w:t>
      </w:r>
      <w:proofErr w:type="spellEnd"/>
      <w:r w:rsidRPr="00F51C93">
        <w:rPr>
          <w:rFonts w:cs="Arial"/>
          <w:b/>
          <w:sz w:val="36"/>
          <w:szCs w:val="36"/>
        </w:rPr>
        <w:t xml:space="preserve"> Bay Independent Air Quality </w:t>
      </w:r>
      <w:r w:rsidR="00F4566B" w:rsidRPr="00F51C93">
        <w:rPr>
          <w:rFonts w:cs="Arial"/>
          <w:b/>
          <w:sz w:val="36"/>
          <w:szCs w:val="36"/>
        </w:rPr>
        <w:t>Expert Advisory Group</w:t>
      </w:r>
    </w:p>
    <w:p w14:paraId="32975AF7" w14:textId="77777777" w:rsidR="00A30BAE" w:rsidRPr="00F51C93" w:rsidRDefault="00A30BAE" w:rsidP="00A30BAE">
      <w:pPr>
        <w:rPr>
          <w:rFonts w:cs="Arial"/>
          <w:sz w:val="40"/>
          <w:szCs w:val="40"/>
        </w:rPr>
      </w:pPr>
    </w:p>
    <w:p w14:paraId="6660870B" w14:textId="5307313B" w:rsidR="00837CC9" w:rsidRPr="00F51C93" w:rsidRDefault="006D6741" w:rsidP="00837CC9">
      <w:pPr>
        <w:tabs>
          <w:tab w:val="left" w:pos="6015"/>
        </w:tabs>
        <w:rPr>
          <w:rFonts w:cs="Arial"/>
          <w:b/>
          <w:sz w:val="36"/>
          <w:szCs w:val="36"/>
          <w:highlight w:val="yellow"/>
        </w:rPr>
      </w:pPr>
      <w:r w:rsidRPr="00F51C93">
        <w:rPr>
          <w:rFonts w:cs="Arial"/>
          <w:sz w:val="36"/>
          <w:szCs w:val="36"/>
        </w:rPr>
        <w:t>2021</w:t>
      </w:r>
      <w:r w:rsidR="00A30BAE" w:rsidRPr="00F51C93">
        <w:rPr>
          <w:rFonts w:cs="Arial"/>
          <w:sz w:val="36"/>
          <w:szCs w:val="36"/>
        </w:rPr>
        <w:t xml:space="preserve"> Annual Report</w:t>
      </w:r>
      <w:r w:rsidR="001E1F31" w:rsidRPr="00F51C93">
        <w:rPr>
          <w:rFonts w:cs="Arial"/>
          <w:sz w:val="36"/>
          <w:szCs w:val="36"/>
        </w:rPr>
        <w:t xml:space="preserve"> </w:t>
      </w:r>
    </w:p>
    <w:p w14:paraId="20299AA6" w14:textId="77777777" w:rsidR="00837CC9" w:rsidRPr="00F51C93" w:rsidRDefault="00837CC9" w:rsidP="00837CC9">
      <w:pPr>
        <w:tabs>
          <w:tab w:val="left" w:pos="6015"/>
        </w:tabs>
        <w:rPr>
          <w:rFonts w:cs="Arial"/>
          <w:b/>
          <w:sz w:val="36"/>
          <w:szCs w:val="36"/>
          <w:highlight w:val="yellow"/>
        </w:rPr>
      </w:pPr>
    </w:p>
    <w:p w14:paraId="738986CD" w14:textId="4D5C5767" w:rsidR="00A30BAE" w:rsidRPr="00F51C93" w:rsidRDefault="00A30BAE" w:rsidP="008A74A2">
      <w:pPr>
        <w:tabs>
          <w:tab w:val="left" w:pos="6015"/>
        </w:tabs>
        <w:rPr>
          <w:rFonts w:cs="Arial"/>
          <w:sz w:val="36"/>
          <w:szCs w:val="36"/>
        </w:rPr>
      </w:pPr>
    </w:p>
    <w:p w14:paraId="7E0554D7" w14:textId="77777777" w:rsidR="00A30BAE" w:rsidRPr="00F51C93" w:rsidRDefault="00A30BAE" w:rsidP="00A30BAE">
      <w:pPr>
        <w:rPr>
          <w:rFonts w:cs="Arial"/>
          <w:sz w:val="36"/>
          <w:szCs w:val="36"/>
        </w:rPr>
      </w:pPr>
    </w:p>
    <w:p w14:paraId="7C3AAC7D" w14:textId="77777777" w:rsidR="00F51C93" w:rsidRDefault="00F51C93" w:rsidP="00EE777A">
      <w:pPr>
        <w:pStyle w:val="Heading"/>
        <w:jc w:val="both"/>
        <w:rPr>
          <w:rFonts w:cs="Arial"/>
          <w:b w:val="0"/>
          <w:sz w:val="22"/>
          <w:szCs w:val="24"/>
        </w:rPr>
      </w:pPr>
      <w:r>
        <w:rPr>
          <w:rFonts w:cs="Arial"/>
          <w:b w:val="0"/>
          <w:sz w:val="22"/>
          <w:szCs w:val="24"/>
        </w:rPr>
        <w:br w:type="page"/>
      </w:r>
    </w:p>
    <w:p w14:paraId="35B01F1C" w14:textId="03E17B0F" w:rsidR="00AD55FA" w:rsidRPr="00F51C93" w:rsidRDefault="00EE777A" w:rsidP="00EE777A">
      <w:pPr>
        <w:pStyle w:val="Heading"/>
        <w:jc w:val="both"/>
        <w:rPr>
          <w:rFonts w:cs="Arial"/>
          <w:sz w:val="32"/>
          <w:szCs w:val="32"/>
        </w:rPr>
      </w:pPr>
      <w:proofErr w:type="spellStart"/>
      <w:r w:rsidRPr="00F51C93">
        <w:rPr>
          <w:rFonts w:cs="Arial"/>
          <w:sz w:val="32"/>
          <w:szCs w:val="32"/>
        </w:rPr>
        <w:lastRenderedPageBreak/>
        <w:t>Mossmorran</w:t>
      </w:r>
      <w:proofErr w:type="spellEnd"/>
      <w:r w:rsidRPr="00F51C93">
        <w:rPr>
          <w:rFonts w:cs="Arial"/>
          <w:sz w:val="32"/>
          <w:szCs w:val="32"/>
        </w:rPr>
        <w:t xml:space="preserve"> &amp; </w:t>
      </w:r>
      <w:proofErr w:type="spellStart"/>
      <w:r w:rsidRPr="00F51C93">
        <w:rPr>
          <w:rFonts w:cs="Arial"/>
          <w:sz w:val="32"/>
          <w:szCs w:val="32"/>
        </w:rPr>
        <w:t>Braefoot</w:t>
      </w:r>
      <w:proofErr w:type="spellEnd"/>
      <w:r w:rsidRPr="00F51C93">
        <w:rPr>
          <w:rFonts w:cs="Arial"/>
          <w:sz w:val="32"/>
          <w:szCs w:val="32"/>
        </w:rPr>
        <w:t xml:space="preserve"> Bay Independent Air Quality </w:t>
      </w:r>
      <w:r w:rsidR="00F4566B" w:rsidRPr="00F51C93">
        <w:rPr>
          <w:rFonts w:cs="Arial"/>
          <w:sz w:val="32"/>
          <w:szCs w:val="32"/>
        </w:rPr>
        <w:t>Expert Advisory Group</w:t>
      </w:r>
    </w:p>
    <w:p w14:paraId="40A63BFB" w14:textId="77777777" w:rsidR="00EE777A" w:rsidRPr="00F51C93" w:rsidRDefault="00EE777A" w:rsidP="00EE777A">
      <w:pPr>
        <w:pStyle w:val="Heading"/>
        <w:jc w:val="both"/>
        <w:rPr>
          <w:rFonts w:cs="Arial"/>
          <w:sz w:val="36"/>
          <w:szCs w:val="36"/>
        </w:rPr>
      </w:pPr>
    </w:p>
    <w:p w14:paraId="4457D89C" w14:textId="55902861" w:rsidR="00A123F5" w:rsidRPr="00F51C93" w:rsidRDefault="00A123F5" w:rsidP="00A123F5">
      <w:pPr>
        <w:pStyle w:val="Heading"/>
        <w:jc w:val="both"/>
        <w:rPr>
          <w:rFonts w:cs="Arial"/>
          <w:b w:val="0"/>
          <w:sz w:val="24"/>
          <w:szCs w:val="24"/>
        </w:rPr>
      </w:pPr>
      <w:r w:rsidRPr="00F51C93">
        <w:rPr>
          <w:rFonts w:cs="Arial"/>
          <w:b w:val="0"/>
          <w:sz w:val="24"/>
          <w:szCs w:val="24"/>
        </w:rPr>
        <w:t xml:space="preserve">We provide advice and recommendations to Fife Council regarding the monitoring of air emissions arising from the operations at the </w:t>
      </w:r>
      <w:proofErr w:type="spellStart"/>
      <w:r w:rsidRPr="00F51C93">
        <w:rPr>
          <w:rFonts w:cs="Arial"/>
          <w:b w:val="0"/>
          <w:sz w:val="24"/>
          <w:szCs w:val="24"/>
        </w:rPr>
        <w:t>Mossmorran</w:t>
      </w:r>
      <w:proofErr w:type="spellEnd"/>
      <w:r w:rsidRPr="00F51C93">
        <w:rPr>
          <w:rFonts w:cs="Arial"/>
          <w:b w:val="0"/>
          <w:sz w:val="24"/>
          <w:szCs w:val="24"/>
        </w:rPr>
        <w:t xml:space="preserve"> plants and the </w:t>
      </w:r>
      <w:proofErr w:type="spellStart"/>
      <w:r w:rsidRPr="00F51C93">
        <w:rPr>
          <w:rFonts w:cs="Arial"/>
          <w:b w:val="0"/>
          <w:sz w:val="24"/>
          <w:szCs w:val="24"/>
        </w:rPr>
        <w:t>Braefoot</w:t>
      </w:r>
      <w:proofErr w:type="spellEnd"/>
      <w:r w:rsidRPr="00F51C93">
        <w:rPr>
          <w:rFonts w:cs="Arial"/>
          <w:b w:val="0"/>
          <w:sz w:val="24"/>
          <w:szCs w:val="24"/>
        </w:rPr>
        <w:t xml:space="preserve"> Bay terminal facilities (operated by Shell UK Limited (Shell) and ExxonMob</w:t>
      </w:r>
      <w:r w:rsidR="004861B3" w:rsidRPr="00F51C93">
        <w:rPr>
          <w:rFonts w:cs="Arial"/>
          <w:b w:val="0"/>
          <w:sz w:val="24"/>
          <w:szCs w:val="24"/>
        </w:rPr>
        <w:t>il Chemical Limited (ExxonMobil</w:t>
      </w:r>
      <w:r w:rsidRPr="00F51C93">
        <w:rPr>
          <w:rFonts w:cs="Arial"/>
          <w:b w:val="0"/>
          <w:sz w:val="24"/>
          <w:szCs w:val="24"/>
        </w:rPr>
        <w:t xml:space="preserve">). </w:t>
      </w:r>
      <w:r w:rsidR="002A785C">
        <w:rPr>
          <w:rFonts w:cs="Arial"/>
          <w:b w:val="0"/>
          <w:sz w:val="24"/>
          <w:szCs w:val="24"/>
        </w:rPr>
        <w:t xml:space="preserve"> </w:t>
      </w:r>
      <w:r w:rsidRPr="00F51C93">
        <w:rPr>
          <w:rFonts w:cs="Arial"/>
          <w:b w:val="0"/>
          <w:sz w:val="24"/>
          <w:szCs w:val="24"/>
        </w:rPr>
        <w:t xml:space="preserve">We do this by independently reviewing air quality data collected from </w:t>
      </w:r>
      <w:proofErr w:type="gramStart"/>
      <w:r w:rsidRPr="00F51C93">
        <w:rPr>
          <w:rFonts w:cs="Arial"/>
          <w:b w:val="0"/>
          <w:sz w:val="24"/>
          <w:szCs w:val="24"/>
        </w:rPr>
        <w:t>a number of</w:t>
      </w:r>
      <w:proofErr w:type="gramEnd"/>
      <w:r w:rsidRPr="00F51C93">
        <w:rPr>
          <w:rFonts w:cs="Arial"/>
          <w:b w:val="0"/>
          <w:sz w:val="24"/>
          <w:szCs w:val="24"/>
        </w:rPr>
        <w:t xml:space="preserve"> sources as well as considering the potential impact that any major plant changes could have on air quality. </w:t>
      </w:r>
      <w:r w:rsidR="002A785C">
        <w:rPr>
          <w:rFonts w:cs="Arial"/>
          <w:b w:val="0"/>
          <w:sz w:val="24"/>
          <w:szCs w:val="24"/>
        </w:rPr>
        <w:t xml:space="preserve"> </w:t>
      </w:r>
      <w:r w:rsidRPr="00F51C93">
        <w:rPr>
          <w:rFonts w:cs="Arial"/>
          <w:b w:val="0"/>
          <w:sz w:val="24"/>
          <w:szCs w:val="24"/>
        </w:rPr>
        <w:t xml:space="preserve">We produce annual reports to present our findings of the review and any recommendations we may have.  </w:t>
      </w:r>
    </w:p>
    <w:p w14:paraId="791DBCFF" w14:textId="77777777" w:rsidR="00A123F5" w:rsidRPr="00F51C93" w:rsidRDefault="00A123F5" w:rsidP="00EE777A">
      <w:pPr>
        <w:pStyle w:val="Heading"/>
        <w:jc w:val="left"/>
        <w:rPr>
          <w:rFonts w:cs="Arial"/>
          <w:b w:val="0"/>
          <w:sz w:val="24"/>
          <w:szCs w:val="24"/>
        </w:rPr>
      </w:pPr>
    </w:p>
    <w:p w14:paraId="7939B584" w14:textId="45689EC9" w:rsidR="00D9567D" w:rsidRPr="00F51C93" w:rsidRDefault="00D9567D" w:rsidP="00EE777A">
      <w:pPr>
        <w:pStyle w:val="Heading"/>
        <w:jc w:val="left"/>
        <w:rPr>
          <w:rFonts w:cs="Arial"/>
          <w:b w:val="0"/>
          <w:sz w:val="24"/>
          <w:szCs w:val="24"/>
        </w:rPr>
      </w:pPr>
      <w:r w:rsidRPr="00F51C93">
        <w:rPr>
          <w:rFonts w:cs="Arial"/>
          <w:b w:val="0"/>
          <w:sz w:val="24"/>
          <w:szCs w:val="24"/>
        </w:rPr>
        <w:t xml:space="preserve">Following a review by Fife </w:t>
      </w:r>
      <w:r w:rsidR="00C352BD" w:rsidRPr="00F51C93">
        <w:rPr>
          <w:rFonts w:cs="Arial"/>
          <w:b w:val="0"/>
          <w:sz w:val="24"/>
          <w:szCs w:val="24"/>
        </w:rPr>
        <w:t>Council</w:t>
      </w:r>
      <w:r w:rsidRPr="00F51C93">
        <w:rPr>
          <w:rFonts w:cs="Arial"/>
          <w:b w:val="0"/>
          <w:sz w:val="24"/>
          <w:szCs w:val="24"/>
        </w:rPr>
        <w:t xml:space="preserve"> in 202</w:t>
      </w:r>
      <w:r w:rsidR="00E77332" w:rsidRPr="00F51C93">
        <w:rPr>
          <w:rFonts w:cs="Arial"/>
          <w:b w:val="0"/>
          <w:sz w:val="24"/>
          <w:szCs w:val="24"/>
        </w:rPr>
        <w:t>0 (S</w:t>
      </w:r>
      <w:r w:rsidR="00C352BD" w:rsidRPr="00F51C93">
        <w:rPr>
          <w:rFonts w:cs="Arial"/>
          <w:b w:val="0"/>
          <w:sz w:val="24"/>
          <w:szCs w:val="24"/>
        </w:rPr>
        <w:t>ee section 1.2) the group was re</w:t>
      </w:r>
      <w:r w:rsidR="00BA351B" w:rsidRPr="00F51C93">
        <w:rPr>
          <w:rFonts w:cs="Arial"/>
          <w:b w:val="0"/>
          <w:sz w:val="24"/>
          <w:szCs w:val="24"/>
        </w:rPr>
        <w:t xml:space="preserve">constituted </w:t>
      </w:r>
      <w:r w:rsidR="00C352BD" w:rsidRPr="00F51C93">
        <w:rPr>
          <w:rFonts w:cs="Arial"/>
          <w:b w:val="0"/>
          <w:sz w:val="24"/>
          <w:szCs w:val="24"/>
        </w:rPr>
        <w:t xml:space="preserve">as the </w:t>
      </w:r>
      <w:proofErr w:type="spellStart"/>
      <w:r w:rsidR="00C352BD" w:rsidRPr="00F51C93">
        <w:rPr>
          <w:rFonts w:cs="Arial"/>
          <w:b w:val="0"/>
          <w:sz w:val="24"/>
          <w:szCs w:val="24"/>
        </w:rPr>
        <w:t>Mossmorran</w:t>
      </w:r>
      <w:proofErr w:type="spellEnd"/>
      <w:r w:rsidR="00C352BD" w:rsidRPr="00F51C93">
        <w:rPr>
          <w:rFonts w:cs="Arial"/>
          <w:b w:val="0"/>
          <w:sz w:val="24"/>
          <w:szCs w:val="24"/>
        </w:rPr>
        <w:t xml:space="preserve"> and </w:t>
      </w:r>
      <w:proofErr w:type="spellStart"/>
      <w:r w:rsidR="00EF7BD0" w:rsidRPr="00F51C93">
        <w:rPr>
          <w:rFonts w:cs="Arial"/>
          <w:b w:val="0"/>
          <w:sz w:val="24"/>
          <w:szCs w:val="24"/>
        </w:rPr>
        <w:t>Braefoot</w:t>
      </w:r>
      <w:proofErr w:type="spellEnd"/>
      <w:r w:rsidR="00314012" w:rsidRPr="00F51C93">
        <w:rPr>
          <w:rFonts w:cs="Arial"/>
          <w:b w:val="0"/>
          <w:sz w:val="24"/>
          <w:szCs w:val="24"/>
        </w:rPr>
        <w:t xml:space="preserve"> Bay </w:t>
      </w:r>
      <w:r w:rsidR="00EF7BD0" w:rsidRPr="00F51C93">
        <w:rPr>
          <w:rFonts w:cs="Arial"/>
          <w:b w:val="0"/>
          <w:sz w:val="24"/>
          <w:szCs w:val="24"/>
        </w:rPr>
        <w:t xml:space="preserve">Expert Advisory Group on Air Quality. </w:t>
      </w:r>
      <w:r w:rsidR="002A785C">
        <w:rPr>
          <w:rFonts w:cs="Arial"/>
          <w:b w:val="0"/>
          <w:sz w:val="24"/>
          <w:szCs w:val="24"/>
        </w:rPr>
        <w:t xml:space="preserve"> </w:t>
      </w:r>
      <w:r w:rsidR="006D6741" w:rsidRPr="00F51C93">
        <w:rPr>
          <w:rFonts w:cs="Arial"/>
          <w:b w:val="0"/>
          <w:sz w:val="24"/>
          <w:szCs w:val="24"/>
        </w:rPr>
        <w:t xml:space="preserve">This </w:t>
      </w:r>
      <w:r w:rsidR="00441CC9" w:rsidRPr="00F51C93">
        <w:rPr>
          <w:rFonts w:cs="Arial"/>
          <w:b w:val="0"/>
          <w:sz w:val="24"/>
          <w:szCs w:val="24"/>
        </w:rPr>
        <w:t xml:space="preserve">report has been produced by the </w:t>
      </w:r>
      <w:r w:rsidR="00B913BF" w:rsidRPr="00F51C93">
        <w:rPr>
          <w:rFonts w:cs="Arial"/>
          <w:b w:val="0"/>
          <w:sz w:val="24"/>
          <w:szCs w:val="24"/>
        </w:rPr>
        <w:t>Expert Advisory Group</w:t>
      </w:r>
      <w:r w:rsidR="00BA351B" w:rsidRPr="00F51C93">
        <w:rPr>
          <w:rFonts w:cs="Arial"/>
          <w:b w:val="0"/>
          <w:sz w:val="24"/>
          <w:szCs w:val="24"/>
        </w:rPr>
        <w:t>.</w:t>
      </w:r>
      <w:r w:rsidR="00C21E48" w:rsidRPr="00F51C93">
        <w:rPr>
          <w:rFonts w:cs="Arial"/>
          <w:b w:val="0"/>
          <w:sz w:val="24"/>
          <w:szCs w:val="24"/>
        </w:rPr>
        <w:t xml:space="preserve"> </w:t>
      </w:r>
    </w:p>
    <w:p w14:paraId="7689FAEC" w14:textId="77777777" w:rsidR="00D9567D" w:rsidRPr="00F51C93" w:rsidRDefault="00D9567D" w:rsidP="00EE777A">
      <w:pPr>
        <w:pStyle w:val="Heading"/>
        <w:jc w:val="left"/>
        <w:rPr>
          <w:rFonts w:cs="Arial"/>
          <w:b w:val="0"/>
          <w:sz w:val="24"/>
          <w:szCs w:val="24"/>
        </w:rPr>
      </w:pPr>
    </w:p>
    <w:p w14:paraId="44847216" w14:textId="232844A1" w:rsidR="004861B3" w:rsidRPr="00F51C93" w:rsidRDefault="004861B3" w:rsidP="00EE777A">
      <w:pPr>
        <w:pStyle w:val="Heading"/>
        <w:jc w:val="left"/>
        <w:rPr>
          <w:rFonts w:cs="Arial"/>
          <w:b w:val="0"/>
          <w:sz w:val="24"/>
          <w:szCs w:val="24"/>
        </w:rPr>
      </w:pPr>
      <w:r w:rsidRPr="00F51C93">
        <w:rPr>
          <w:rFonts w:cs="Arial"/>
          <w:b w:val="0"/>
          <w:sz w:val="24"/>
          <w:szCs w:val="24"/>
        </w:rPr>
        <w:t>Related URLs:</w:t>
      </w:r>
    </w:p>
    <w:p w14:paraId="5ADD9680" w14:textId="77777777" w:rsidR="004861B3" w:rsidRPr="00F51C93" w:rsidRDefault="004861B3" w:rsidP="00EE777A">
      <w:pPr>
        <w:pStyle w:val="Heading"/>
        <w:jc w:val="left"/>
        <w:rPr>
          <w:rFonts w:cs="Arial"/>
          <w:b w:val="0"/>
          <w:sz w:val="24"/>
          <w:szCs w:val="24"/>
        </w:rPr>
      </w:pPr>
    </w:p>
    <w:p w14:paraId="04E88B29" w14:textId="45C4301B" w:rsidR="00AD55FA" w:rsidRPr="00F51C93" w:rsidRDefault="004861B3" w:rsidP="00EE777A">
      <w:pPr>
        <w:pStyle w:val="Heading"/>
        <w:jc w:val="left"/>
        <w:rPr>
          <w:rFonts w:cs="Arial"/>
          <w:b w:val="0"/>
          <w:sz w:val="24"/>
          <w:szCs w:val="24"/>
        </w:rPr>
      </w:pPr>
      <w:r w:rsidRPr="00F51C93">
        <w:rPr>
          <w:rFonts w:cs="Arial"/>
          <w:b w:val="0"/>
          <w:sz w:val="24"/>
          <w:szCs w:val="24"/>
        </w:rPr>
        <w:t>Fife Council</w:t>
      </w:r>
      <w:r w:rsidR="001C3095" w:rsidRPr="00F51C93">
        <w:rPr>
          <w:rFonts w:cs="Arial"/>
          <w:b w:val="0"/>
          <w:sz w:val="24"/>
          <w:szCs w:val="24"/>
        </w:rPr>
        <w:t xml:space="preserve"> Annual</w:t>
      </w:r>
      <w:r w:rsidRPr="00F51C93">
        <w:rPr>
          <w:rFonts w:cs="Arial"/>
          <w:b w:val="0"/>
          <w:sz w:val="24"/>
          <w:szCs w:val="24"/>
        </w:rPr>
        <w:t xml:space="preserve"> Air Quality</w:t>
      </w:r>
      <w:r w:rsidR="00240EA8" w:rsidRPr="00F51C93">
        <w:rPr>
          <w:rFonts w:cs="Arial"/>
          <w:b w:val="0"/>
          <w:sz w:val="24"/>
          <w:szCs w:val="24"/>
        </w:rPr>
        <w:t xml:space="preserve"> Progress Report 2022</w:t>
      </w:r>
      <w:r w:rsidRPr="00F51C93">
        <w:rPr>
          <w:rFonts w:cs="Arial"/>
          <w:b w:val="0"/>
          <w:sz w:val="24"/>
          <w:szCs w:val="24"/>
        </w:rPr>
        <w:t xml:space="preserve"> </w:t>
      </w:r>
    </w:p>
    <w:p w14:paraId="0AF486A2" w14:textId="4C884DB0" w:rsidR="00C61F9D" w:rsidRPr="00F51C93" w:rsidRDefault="00000000" w:rsidP="00EE777A">
      <w:pPr>
        <w:pStyle w:val="Heading"/>
        <w:jc w:val="left"/>
        <w:rPr>
          <w:rFonts w:eastAsiaTheme="minorHAnsi" w:cs="Arial"/>
          <w:b w:val="0"/>
          <w:color w:val="0000FF"/>
          <w:sz w:val="24"/>
          <w:szCs w:val="24"/>
          <w:u w:val="single"/>
          <w:bdr w:val="none" w:sz="0" w:space="0" w:color="auto" w:frame="1"/>
          <w:shd w:val="clear" w:color="auto" w:fill="FFFFFF"/>
          <w:lang w:eastAsia="en-US"/>
        </w:rPr>
      </w:pPr>
      <w:hyperlink r:id="rId11" w:history="1">
        <w:r w:rsidR="00240EA8" w:rsidRPr="00F51C93">
          <w:rPr>
            <w:rStyle w:val="Hyperlink"/>
            <w:rFonts w:eastAsiaTheme="minorHAnsi" w:cs="Arial"/>
            <w:b w:val="0"/>
            <w:sz w:val="24"/>
            <w:szCs w:val="24"/>
            <w:bdr w:val="none" w:sz="0" w:space="0" w:color="auto" w:frame="1"/>
            <w:shd w:val="clear" w:color="auto" w:fill="FFFFFF"/>
            <w:lang w:eastAsia="en-US"/>
          </w:rPr>
          <w:t>https://www.fife.gov.uk/__data/assets/pdf_file/0027/416457/Fife_Annual_Progress_Report_2022_Issue_2_Final_Updated_1.pdf</w:t>
        </w:r>
      </w:hyperlink>
    </w:p>
    <w:p w14:paraId="73F3F755" w14:textId="77777777" w:rsidR="00240EA8" w:rsidRPr="00F51C93" w:rsidRDefault="00240EA8" w:rsidP="00EE777A">
      <w:pPr>
        <w:pStyle w:val="Heading"/>
        <w:jc w:val="left"/>
        <w:rPr>
          <w:rFonts w:eastAsiaTheme="minorHAnsi" w:cs="Arial"/>
          <w:b w:val="0"/>
          <w:color w:val="0000FF"/>
          <w:sz w:val="24"/>
          <w:szCs w:val="24"/>
          <w:u w:val="single"/>
          <w:bdr w:val="none" w:sz="0" w:space="0" w:color="auto" w:frame="1"/>
          <w:shd w:val="clear" w:color="auto" w:fill="FFFFFF"/>
          <w:lang w:eastAsia="en-US"/>
        </w:rPr>
      </w:pPr>
    </w:p>
    <w:p w14:paraId="0054CA5C" w14:textId="6D70E798" w:rsidR="004861B3" w:rsidRPr="00F51C93" w:rsidRDefault="004861B3" w:rsidP="00EE777A">
      <w:pPr>
        <w:pStyle w:val="Heading"/>
        <w:jc w:val="left"/>
        <w:rPr>
          <w:rFonts w:eastAsiaTheme="minorHAnsi" w:cs="Arial"/>
          <w:b w:val="0"/>
          <w:sz w:val="24"/>
          <w:szCs w:val="24"/>
          <w:bdr w:val="none" w:sz="0" w:space="0" w:color="auto" w:frame="1"/>
          <w:shd w:val="clear" w:color="auto" w:fill="FFFFFF"/>
          <w:lang w:eastAsia="en-US"/>
        </w:rPr>
      </w:pPr>
      <w:r w:rsidRPr="00F51C93">
        <w:rPr>
          <w:rFonts w:eastAsiaTheme="minorHAnsi" w:cs="Arial"/>
          <w:b w:val="0"/>
          <w:sz w:val="24"/>
          <w:szCs w:val="24"/>
          <w:bdr w:val="none" w:sz="0" w:space="0" w:color="auto" w:frame="1"/>
          <w:shd w:val="clear" w:color="auto" w:fill="FFFFFF"/>
          <w:lang w:eastAsia="en-US"/>
        </w:rPr>
        <w:t xml:space="preserve">Scottish Environment Protection Agency (SEPA) </w:t>
      </w:r>
      <w:proofErr w:type="spellStart"/>
      <w:r w:rsidRPr="00F51C93">
        <w:rPr>
          <w:rFonts w:eastAsiaTheme="minorHAnsi" w:cs="Arial"/>
          <w:b w:val="0"/>
          <w:sz w:val="24"/>
          <w:szCs w:val="24"/>
          <w:bdr w:val="none" w:sz="0" w:space="0" w:color="auto" w:frame="1"/>
          <w:shd w:val="clear" w:color="auto" w:fill="FFFFFF"/>
          <w:lang w:eastAsia="en-US"/>
        </w:rPr>
        <w:t>Mossmorran</w:t>
      </w:r>
      <w:proofErr w:type="spellEnd"/>
      <w:r w:rsidRPr="00F51C93">
        <w:rPr>
          <w:rFonts w:eastAsiaTheme="minorHAnsi" w:cs="Arial"/>
          <w:b w:val="0"/>
          <w:sz w:val="24"/>
          <w:szCs w:val="24"/>
          <w:bdr w:val="none" w:sz="0" w:space="0" w:color="auto" w:frame="1"/>
          <w:shd w:val="clear" w:color="auto" w:fill="FFFFFF"/>
          <w:lang w:eastAsia="en-US"/>
        </w:rPr>
        <w:t xml:space="preserve"> Website</w:t>
      </w:r>
    </w:p>
    <w:p w14:paraId="7AD9E8B1" w14:textId="24192D16" w:rsidR="00380F0A" w:rsidRPr="00F51C93" w:rsidRDefault="00000000" w:rsidP="00EE777A">
      <w:pPr>
        <w:pStyle w:val="Heading"/>
        <w:jc w:val="left"/>
        <w:rPr>
          <w:rFonts w:eastAsiaTheme="minorHAnsi" w:cs="Arial"/>
          <w:b w:val="0"/>
          <w:color w:val="0000FF"/>
          <w:sz w:val="24"/>
          <w:szCs w:val="24"/>
          <w:u w:val="single"/>
          <w:bdr w:val="none" w:sz="0" w:space="0" w:color="auto" w:frame="1"/>
          <w:shd w:val="clear" w:color="auto" w:fill="FFFFFF"/>
          <w:lang w:eastAsia="en-US"/>
        </w:rPr>
      </w:pPr>
      <w:hyperlink r:id="rId12" w:history="1">
        <w:r w:rsidR="00380F0A" w:rsidRPr="00F51C93">
          <w:rPr>
            <w:rStyle w:val="Hyperlink"/>
            <w:rFonts w:eastAsiaTheme="minorHAnsi" w:cs="Arial"/>
            <w:b w:val="0"/>
            <w:sz w:val="24"/>
            <w:szCs w:val="24"/>
            <w:bdr w:val="none" w:sz="0" w:space="0" w:color="auto" w:frame="1"/>
            <w:shd w:val="clear" w:color="auto" w:fill="FFFFFF"/>
            <w:lang w:eastAsia="en-US"/>
          </w:rPr>
          <w:t>https://www.sepa.org.uk/regulations/air/air-quality/mossmorran-and-braefoot-bay-complexes</w:t>
        </w:r>
      </w:hyperlink>
    </w:p>
    <w:p w14:paraId="5981F20B" w14:textId="77777777" w:rsidR="004861B3" w:rsidRPr="00F51C93" w:rsidRDefault="004861B3" w:rsidP="00EE777A">
      <w:pPr>
        <w:pStyle w:val="Heading"/>
        <w:jc w:val="left"/>
        <w:rPr>
          <w:rFonts w:cs="Arial"/>
          <w:b w:val="0"/>
          <w:sz w:val="24"/>
          <w:szCs w:val="24"/>
        </w:rPr>
      </w:pPr>
    </w:p>
    <w:p w14:paraId="682F5592" w14:textId="77777777" w:rsidR="00AD55FA" w:rsidRPr="00F51C93" w:rsidRDefault="00AD55FA" w:rsidP="00E52079">
      <w:pPr>
        <w:pStyle w:val="Heading"/>
        <w:rPr>
          <w:rFonts w:cs="Arial"/>
        </w:rPr>
      </w:pPr>
    </w:p>
    <w:p w14:paraId="7AF2AC49" w14:textId="77777777" w:rsidR="00AD55FA" w:rsidRPr="00F51C93" w:rsidRDefault="00AD55FA" w:rsidP="00E52079">
      <w:pPr>
        <w:pStyle w:val="Heading"/>
        <w:rPr>
          <w:rFonts w:cs="Arial"/>
        </w:rPr>
      </w:pPr>
    </w:p>
    <w:p w14:paraId="4AC85C16" w14:textId="77777777" w:rsidR="00AD55FA" w:rsidRPr="00F51C93" w:rsidRDefault="00AD55FA" w:rsidP="00E52079">
      <w:pPr>
        <w:pStyle w:val="Heading"/>
        <w:rPr>
          <w:rFonts w:cs="Arial"/>
        </w:rPr>
      </w:pPr>
    </w:p>
    <w:p w14:paraId="0381A3AB" w14:textId="77777777" w:rsidR="00AD55FA" w:rsidRPr="00F51C93" w:rsidRDefault="00AD55FA" w:rsidP="00E52079">
      <w:pPr>
        <w:pStyle w:val="Heading"/>
        <w:rPr>
          <w:rFonts w:cs="Arial"/>
        </w:rPr>
      </w:pPr>
    </w:p>
    <w:p w14:paraId="1F708B46" w14:textId="77777777" w:rsidR="00AD55FA" w:rsidRPr="00F51C93" w:rsidRDefault="00AD55FA" w:rsidP="00E52079">
      <w:pPr>
        <w:pStyle w:val="Heading"/>
        <w:rPr>
          <w:rFonts w:cs="Arial"/>
        </w:rPr>
      </w:pPr>
    </w:p>
    <w:p w14:paraId="3B9BC017" w14:textId="77777777" w:rsidR="00AD55FA" w:rsidRPr="00F51C93" w:rsidRDefault="00AD55FA" w:rsidP="00E52079">
      <w:pPr>
        <w:pStyle w:val="Heading"/>
        <w:rPr>
          <w:rFonts w:cs="Arial"/>
        </w:rPr>
      </w:pPr>
    </w:p>
    <w:p w14:paraId="61250D04" w14:textId="77777777" w:rsidR="00E52079" w:rsidRPr="00F51C93" w:rsidRDefault="00E52079" w:rsidP="00E52079">
      <w:pPr>
        <w:pStyle w:val="Heading"/>
        <w:rPr>
          <w:rFonts w:cs="Arial"/>
        </w:rPr>
      </w:pPr>
    </w:p>
    <w:p w14:paraId="266E3EA9" w14:textId="77777777" w:rsidR="0060645F" w:rsidRPr="00F51C93" w:rsidRDefault="0060645F" w:rsidP="00E52079">
      <w:pPr>
        <w:pStyle w:val="Heading"/>
        <w:rPr>
          <w:rFonts w:cs="Arial"/>
        </w:rPr>
        <w:sectPr w:rsidR="0060645F" w:rsidRPr="00F51C93" w:rsidSect="0060645F">
          <w:headerReference w:type="even" r:id="rId13"/>
          <w:headerReference w:type="default" r:id="rId14"/>
          <w:footerReference w:type="even" r:id="rId15"/>
          <w:footerReference w:type="default" r:id="rId16"/>
          <w:headerReference w:type="first" r:id="rId17"/>
          <w:footerReference w:type="first" r:id="rId18"/>
          <w:pgSz w:w="11906" w:h="16838" w:code="9"/>
          <w:pgMar w:top="1701" w:right="1701" w:bottom="1701" w:left="1701" w:header="709" w:footer="709" w:gutter="0"/>
          <w:pgNumType w:start="1"/>
          <w:cols w:space="708"/>
          <w:docGrid w:linePitch="360"/>
        </w:sectPr>
      </w:pPr>
    </w:p>
    <w:p w14:paraId="65714A69" w14:textId="68D3F516" w:rsidR="00E52079" w:rsidRDefault="00E52079" w:rsidP="00E52079">
      <w:pPr>
        <w:pStyle w:val="Heading"/>
      </w:pPr>
    </w:p>
    <w:p w14:paraId="464096EE" w14:textId="77777777" w:rsidR="00E52079" w:rsidRPr="00F95720" w:rsidRDefault="00E52079" w:rsidP="001E1F31">
      <w:pPr>
        <w:pStyle w:val="Heading"/>
        <w:pageBreakBefore/>
      </w:pPr>
      <w:r w:rsidRPr="00F95720">
        <w:lastRenderedPageBreak/>
        <w:t>CONTENTS</w:t>
      </w:r>
    </w:p>
    <w:bookmarkStart w:id="0" w:name="_Toc91415027"/>
    <w:bookmarkStart w:id="1" w:name="_Toc91415141"/>
    <w:bookmarkStart w:id="2" w:name="_Toc91479656"/>
    <w:bookmarkStart w:id="3" w:name="_Toc91479751"/>
    <w:bookmarkStart w:id="4" w:name="_Toc91480048"/>
    <w:bookmarkStart w:id="5" w:name="_Toc91480685"/>
    <w:bookmarkStart w:id="6" w:name="_Toc91557516"/>
    <w:bookmarkStart w:id="7" w:name="_Toc91557613"/>
    <w:bookmarkStart w:id="8" w:name="_Toc91557705"/>
    <w:bookmarkStart w:id="9" w:name="_Toc100650558"/>
    <w:p w14:paraId="2A526585" w14:textId="3E152EFF" w:rsidR="00AD5401" w:rsidRDefault="00E52079">
      <w:pPr>
        <w:pStyle w:val="TOC1"/>
        <w:rPr>
          <w:rFonts w:asciiTheme="minorHAnsi" w:eastAsiaTheme="minorEastAsia" w:hAnsiTheme="minorHAnsi" w:cstheme="minorBidi"/>
          <w:b w:val="0"/>
          <w:bCs w:val="0"/>
          <w:caps w:val="0"/>
          <w:noProof/>
        </w:rPr>
      </w:pPr>
      <w:r>
        <w:rPr>
          <w:b w:val="0"/>
          <w:bCs w:val="0"/>
          <w:caps w:val="0"/>
        </w:rPr>
        <w:fldChar w:fldCharType="begin"/>
      </w:r>
      <w:r>
        <w:rPr>
          <w:b w:val="0"/>
          <w:bCs w:val="0"/>
          <w:caps w:val="0"/>
        </w:rPr>
        <w:instrText xml:space="preserve"> TOC \o "1-1" \h \z \t "Heading 2,2,Subtitle,2,AppendixTitle,1" </w:instrText>
      </w:r>
      <w:r>
        <w:rPr>
          <w:b w:val="0"/>
          <w:bCs w:val="0"/>
          <w:caps w:val="0"/>
        </w:rPr>
        <w:fldChar w:fldCharType="separate"/>
      </w:r>
      <w:hyperlink w:anchor="_Toc125472588" w:history="1">
        <w:r w:rsidR="00AD5401" w:rsidRPr="008553E9">
          <w:rPr>
            <w:rStyle w:val="Hyperlink"/>
            <w:noProof/>
          </w:rPr>
          <w:t>Key findings and recommendations</w:t>
        </w:r>
        <w:r w:rsidR="00AD5401">
          <w:rPr>
            <w:noProof/>
            <w:webHidden/>
          </w:rPr>
          <w:tab/>
        </w:r>
        <w:r w:rsidR="00AD5401">
          <w:rPr>
            <w:noProof/>
            <w:webHidden/>
          </w:rPr>
          <w:fldChar w:fldCharType="begin"/>
        </w:r>
        <w:r w:rsidR="00AD5401">
          <w:rPr>
            <w:noProof/>
            <w:webHidden/>
          </w:rPr>
          <w:instrText xml:space="preserve"> PAGEREF _Toc125472588 \h </w:instrText>
        </w:r>
        <w:r w:rsidR="00AD5401">
          <w:rPr>
            <w:noProof/>
            <w:webHidden/>
          </w:rPr>
        </w:r>
        <w:r w:rsidR="00AD5401">
          <w:rPr>
            <w:noProof/>
            <w:webHidden/>
          </w:rPr>
          <w:fldChar w:fldCharType="separate"/>
        </w:r>
        <w:r w:rsidR="000331C6">
          <w:rPr>
            <w:noProof/>
            <w:webHidden/>
          </w:rPr>
          <w:t>1</w:t>
        </w:r>
        <w:r w:rsidR="00AD5401">
          <w:rPr>
            <w:noProof/>
            <w:webHidden/>
          </w:rPr>
          <w:fldChar w:fldCharType="end"/>
        </w:r>
      </w:hyperlink>
    </w:p>
    <w:p w14:paraId="360D5C29" w14:textId="66DC8749" w:rsidR="00AD5401" w:rsidRDefault="00000000">
      <w:pPr>
        <w:pStyle w:val="TOC1"/>
        <w:rPr>
          <w:rFonts w:asciiTheme="minorHAnsi" w:eastAsiaTheme="minorEastAsia" w:hAnsiTheme="minorHAnsi" w:cstheme="minorBidi"/>
          <w:b w:val="0"/>
          <w:bCs w:val="0"/>
          <w:caps w:val="0"/>
          <w:noProof/>
        </w:rPr>
      </w:pPr>
      <w:hyperlink w:anchor="_Toc125472589" w:history="1">
        <w:r w:rsidR="00AD5401" w:rsidRPr="008553E9">
          <w:rPr>
            <w:rStyle w:val="Hyperlink"/>
            <w:noProof/>
          </w:rPr>
          <w:t>1</w:t>
        </w:r>
        <w:r w:rsidR="00AD5401">
          <w:rPr>
            <w:rFonts w:asciiTheme="minorHAnsi" w:eastAsiaTheme="minorEastAsia" w:hAnsiTheme="minorHAnsi" w:cstheme="minorBidi"/>
            <w:b w:val="0"/>
            <w:bCs w:val="0"/>
            <w:caps w:val="0"/>
            <w:noProof/>
          </w:rPr>
          <w:tab/>
        </w:r>
        <w:r w:rsidR="00AD5401" w:rsidRPr="008553E9">
          <w:rPr>
            <w:rStyle w:val="Hyperlink"/>
            <w:noProof/>
          </w:rPr>
          <w:t>Background</w:t>
        </w:r>
        <w:r w:rsidR="00AD5401">
          <w:rPr>
            <w:noProof/>
            <w:webHidden/>
          </w:rPr>
          <w:tab/>
        </w:r>
        <w:r w:rsidR="00AD5401">
          <w:rPr>
            <w:noProof/>
            <w:webHidden/>
          </w:rPr>
          <w:fldChar w:fldCharType="begin"/>
        </w:r>
        <w:r w:rsidR="00AD5401">
          <w:rPr>
            <w:noProof/>
            <w:webHidden/>
          </w:rPr>
          <w:instrText xml:space="preserve"> PAGEREF _Toc125472589 \h </w:instrText>
        </w:r>
        <w:r w:rsidR="00AD5401">
          <w:rPr>
            <w:noProof/>
            <w:webHidden/>
          </w:rPr>
        </w:r>
        <w:r w:rsidR="00AD5401">
          <w:rPr>
            <w:noProof/>
            <w:webHidden/>
          </w:rPr>
          <w:fldChar w:fldCharType="separate"/>
        </w:r>
        <w:r w:rsidR="000331C6">
          <w:rPr>
            <w:noProof/>
            <w:webHidden/>
          </w:rPr>
          <w:t>3</w:t>
        </w:r>
        <w:r w:rsidR="00AD5401">
          <w:rPr>
            <w:noProof/>
            <w:webHidden/>
          </w:rPr>
          <w:fldChar w:fldCharType="end"/>
        </w:r>
      </w:hyperlink>
    </w:p>
    <w:p w14:paraId="39955741" w14:textId="1A830633" w:rsidR="00AD5401" w:rsidRDefault="00000000">
      <w:pPr>
        <w:pStyle w:val="TOC2"/>
        <w:rPr>
          <w:rFonts w:asciiTheme="minorHAnsi" w:eastAsiaTheme="minorEastAsia" w:hAnsiTheme="minorHAnsi" w:cstheme="minorBidi"/>
          <w:b w:val="0"/>
        </w:rPr>
      </w:pPr>
      <w:hyperlink w:anchor="_Toc125472590" w:history="1">
        <w:r w:rsidR="00AD5401" w:rsidRPr="008553E9">
          <w:rPr>
            <w:rStyle w:val="Hyperlink"/>
          </w:rPr>
          <w:t>1.1</w:t>
        </w:r>
        <w:r w:rsidR="00AD5401">
          <w:rPr>
            <w:rFonts w:asciiTheme="minorHAnsi" w:eastAsiaTheme="minorEastAsia" w:hAnsiTheme="minorHAnsi" w:cstheme="minorBidi"/>
            <w:b w:val="0"/>
          </w:rPr>
          <w:tab/>
        </w:r>
        <w:r w:rsidR="00AD5401" w:rsidRPr="008553E9">
          <w:rPr>
            <w:rStyle w:val="Hyperlink"/>
          </w:rPr>
          <w:t>What are the Mossmorran &amp; Braefoot Bay terminal facilities?</w:t>
        </w:r>
        <w:r w:rsidR="00AD5401">
          <w:rPr>
            <w:webHidden/>
          </w:rPr>
          <w:tab/>
        </w:r>
        <w:r w:rsidR="00AD5401">
          <w:rPr>
            <w:webHidden/>
          </w:rPr>
          <w:fldChar w:fldCharType="begin"/>
        </w:r>
        <w:r w:rsidR="00AD5401">
          <w:rPr>
            <w:webHidden/>
          </w:rPr>
          <w:instrText xml:space="preserve"> PAGEREF _Toc125472590 \h </w:instrText>
        </w:r>
        <w:r w:rsidR="00AD5401">
          <w:rPr>
            <w:webHidden/>
          </w:rPr>
        </w:r>
        <w:r w:rsidR="00AD5401">
          <w:rPr>
            <w:webHidden/>
          </w:rPr>
          <w:fldChar w:fldCharType="separate"/>
        </w:r>
        <w:r w:rsidR="000331C6">
          <w:rPr>
            <w:webHidden/>
          </w:rPr>
          <w:t>3</w:t>
        </w:r>
        <w:r w:rsidR="00AD5401">
          <w:rPr>
            <w:webHidden/>
          </w:rPr>
          <w:fldChar w:fldCharType="end"/>
        </w:r>
      </w:hyperlink>
    </w:p>
    <w:p w14:paraId="31412198" w14:textId="346AFC01" w:rsidR="00AD5401" w:rsidRDefault="00000000">
      <w:pPr>
        <w:pStyle w:val="TOC2"/>
        <w:rPr>
          <w:rFonts w:asciiTheme="minorHAnsi" w:eastAsiaTheme="minorEastAsia" w:hAnsiTheme="minorHAnsi" w:cstheme="minorBidi"/>
          <w:b w:val="0"/>
        </w:rPr>
      </w:pPr>
      <w:hyperlink w:anchor="_Toc125472591" w:history="1">
        <w:r w:rsidR="00AD5401" w:rsidRPr="008553E9">
          <w:rPr>
            <w:rStyle w:val="Hyperlink"/>
          </w:rPr>
          <w:t>1.2</w:t>
        </w:r>
        <w:r w:rsidR="00AD5401">
          <w:rPr>
            <w:rFonts w:asciiTheme="minorHAnsi" w:eastAsiaTheme="minorEastAsia" w:hAnsiTheme="minorHAnsi" w:cstheme="minorBidi"/>
            <w:b w:val="0"/>
          </w:rPr>
          <w:tab/>
        </w:r>
        <w:r w:rsidR="00AD5401" w:rsidRPr="008553E9">
          <w:rPr>
            <w:rStyle w:val="Hyperlink"/>
          </w:rPr>
          <w:t>Who are the Mossmorran &amp; Braefoot Bay Independent Air Quality Expert Advisory Group?</w:t>
        </w:r>
        <w:r w:rsidR="00AD5401">
          <w:rPr>
            <w:webHidden/>
          </w:rPr>
          <w:tab/>
        </w:r>
        <w:r w:rsidR="00AD5401">
          <w:rPr>
            <w:webHidden/>
          </w:rPr>
          <w:fldChar w:fldCharType="begin"/>
        </w:r>
        <w:r w:rsidR="00AD5401">
          <w:rPr>
            <w:webHidden/>
          </w:rPr>
          <w:instrText xml:space="preserve"> PAGEREF _Toc125472591 \h </w:instrText>
        </w:r>
        <w:r w:rsidR="00AD5401">
          <w:rPr>
            <w:webHidden/>
          </w:rPr>
        </w:r>
        <w:r w:rsidR="00AD5401">
          <w:rPr>
            <w:webHidden/>
          </w:rPr>
          <w:fldChar w:fldCharType="separate"/>
        </w:r>
        <w:r w:rsidR="000331C6">
          <w:rPr>
            <w:webHidden/>
          </w:rPr>
          <w:t>3</w:t>
        </w:r>
        <w:r w:rsidR="00AD5401">
          <w:rPr>
            <w:webHidden/>
          </w:rPr>
          <w:fldChar w:fldCharType="end"/>
        </w:r>
      </w:hyperlink>
    </w:p>
    <w:p w14:paraId="2AB29AEA" w14:textId="3BD7BB43" w:rsidR="00AD5401" w:rsidRDefault="00000000">
      <w:pPr>
        <w:pStyle w:val="TOC2"/>
        <w:rPr>
          <w:rFonts w:asciiTheme="minorHAnsi" w:eastAsiaTheme="minorEastAsia" w:hAnsiTheme="minorHAnsi" w:cstheme="minorBidi"/>
          <w:b w:val="0"/>
        </w:rPr>
      </w:pPr>
      <w:hyperlink w:anchor="_Toc125472592" w:history="1">
        <w:r w:rsidR="00AD5401" w:rsidRPr="008553E9">
          <w:rPr>
            <w:rStyle w:val="Hyperlink"/>
          </w:rPr>
          <w:t>1.3</w:t>
        </w:r>
        <w:r w:rsidR="00AD5401">
          <w:rPr>
            <w:rFonts w:asciiTheme="minorHAnsi" w:eastAsiaTheme="minorEastAsia" w:hAnsiTheme="minorHAnsi" w:cstheme="minorBidi"/>
            <w:b w:val="0"/>
          </w:rPr>
          <w:tab/>
        </w:r>
        <w:r w:rsidR="00AD5401" w:rsidRPr="008553E9">
          <w:rPr>
            <w:rStyle w:val="Hyperlink"/>
          </w:rPr>
          <w:t>Who pays for the AQ EAG’s work?</w:t>
        </w:r>
        <w:r w:rsidR="00AD5401">
          <w:rPr>
            <w:webHidden/>
          </w:rPr>
          <w:tab/>
        </w:r>
        <w:r w:rsidR="00AD5401">
          <w:rPr>
            <w:webHidden/>
          </w:rPr>
          <w:fldChar w:fldCharType="begin"/>
        </w:r>
        <w:r w:rsidR="00AD5401">
          <w:rPr>
            <w:webHidden/>
          </w:rPr>
          <w:instrText xml:space="preserve"> PAGEREF _Toc125472592 \h </w:instrText>
        </w:r>
        <w:r w:rsidR="00AD5401">
          <w:rPr>
            <w:webHidden/>
          </w:rPr>
        </w:r>
        <w:r w:rsidR="00AD5401">
          <w:rPr>
            <w:webHidden/>
          </w:rPr>
          <w:fldChar w:fldCharType="separate"/>
        </w:r>
        <w:r w:rsidR="000331C6">
          <w:rPr>
            <w:webHidden/>
          </w:rPr>
          <w:t>3</w:t>
        </w:r>
        <w:r w:rsidR="00AD5401">
          <w:rPr>
            <w:webHidden/>
          </w:rPr>
          <w:fldChar w:fldCharType="end"/>
        </w:r>
      </w:hyperlink>
    </w:p>
    <w:p w14:paraId="20EDBC8E" w14:textId="318D88BF" w:rsidR="00AD5401" w:rsidRDefault="00000000">
      <w:pPr>
        <w:pStyle w:val="TOC2"/>
        <w:rPr>
          <w:rFonts w:asciiTheme="minorHAnsi" w:eastAsiaTheme="minorEastAsia" w:hAnsiTheme="minorHAnsi" w:cstheme="minorBidi"/>
          <w:b w:val="0"/>
        </w:rPr>
      </w:pPr>
      <w:hyperlink w:anchor="_Toc125472593" w:history="1">
        <w:r w:rsidR="00AD5401" w:rsidRPr="008553E9">
          <w:rPr>
            <w:rStyle w:val="Hyperlink"/>
          </w:rPr>
          <w:t>1.4</w:t>
        </w:r>
        <w:r w:rsidR="00AD5401">
          <w:rPr>
            <w:rFonts w:asciiTheme="minorHAnsi" w:eastAsiaTheme="minorEastAsia" w:hAnsiTheme="minorHAnsi" w:cstheme="minorBidi"/>
            <w:b w:val="0"/>
          </w:rPr>
          <w:tab/>
        </w:r>
        <w:r w:rsidR="00AD5401" w:rsidRPr="008553E9">
          <w:rPr>
            <w:rStyle w:val="Hyperlink"/>
          </w:rPr>
          <w:t>What are the aims of the AQ EAG Annual Report?</w:t>
        </w:r>
        <w:r w:rsidR="00AD5401">
          <w:rPr>
            <w:webHidden/>
          </w:rPr>
          <w:tab/>
        </w:r>
        <w:r w:rsidR="00AD5401">
          <w:rPr>
            <w:webHidden/>
          </w:rPr>
          <w:fldChar w:fldCharType="begin"/>
        </w:r>
        <w:r w:rsidR="00AD5401">
          <w:rPr>
            <w:webHidden/>
          </w:rPr>
          <w:instrText xml:space="preserve"> PAGEREF _Toc125472593 \h </w:instrText>
        </w:r>
        <w:r w:rsidR="00AD5401">
          <w:rPr>
            <w:webHidden/>
          </w:rPr>
        </w:r>
        <w:r w:rsidR="00AD5401">
          <w:rPr>
            <w:webHidden/>
          </w:rPr>
          <w:fldChar w:fldCharType="separate"/>
        </w:r>
        <w:r w:rsidR="000331C6">
          <w:rPr>
            <w:webHidden/>
          </w:rPr>
          <w:t>4</w:t>
        </w:r>
        <w:r w:rsidR="00AD5401">
          <w:rPr>
            <w:webHidden/>
          </w:rPr>
          <w:fldChar w:fldCharType="end"/>
        </w:r>
      </w:hyperlink>
    </w:p>
    <w:p w14:paraId="5B675A3E" w14:textId="6C558232" w:rsidR="00AD5401" w:rsidRDefault="00000000">
      <w:pPr>
        <w:pStyle w:val="TOC2"/>
        <w:rPr>
          <w:rFonts w:asciiTheme="minorHAnsi" w:eastAsiaTheme="minorEastAsia" w:hAnsiTheme="minorHAnsi" w:cstheme="minorBidi"/>
          <w:b w:val="0"/>
        </w:rPr>
      </w:pPr>
      <w:hyperlink w:anchor="_Toc125472594" w:history="1">
        <w:r w:rsidR="00AD5401" w:rsidRPr="008553E9">
          <w:rPr>
            <w:rStyle w:val="Hyperlink"/>
          </w:rPr>
          <w:t>1.5</w:t>
        </w:r>
        <w:r w:rsidR="00AD5401">
          <w:rPr>
            <w:rFonts w:asciiTheme="minorHAnsi" w:eastAsiaTheme="minorEastAsia" w:hAnsiTheme="minorHAnsi" w:cstheme="minorBidi"/>
            <w:b w:val="0"/>
          </w:rPr>
          <w:tab/>
        </w:r>
        <w:r w:rsidR="00AD5401" w:rsidRPr="008553E9">
          <w:rPr>
            <w:rStyle w:val="Hyperlink"/>
          </w:rPr>
          <w:t>How does the AQ EAG undertake their role?</w:t>
        </w:r>
        <w:r w:rsidR="00AD5401">
          <w:rPr>
            <w:webHidden/>
          </w:rPr>
          <w:tab/>
        </w:r>
        <w:r w:rsidR="00AD5401">
          <w:rPr>
            <w:webHidden/>
          </w:rPr>
          <w:fldChar w:fldCharType="begin"/>
        </w:r>
        <w:r w:rsidR="00AD5401">
          <w:rPr>
            <w:webHidden/>
          </w:rPr>
          <w:instrText xml:space="preserve"> PAGEREF _Toc125472594 \h </w:instrText>
        </w:r>
        <w:r w:rsidR="00AD5401">
          <w:rPr>
            <w:webHidden/>
          </w:rPr>
        </w:r>
        <w:r w:rsidR="00AD5401">
          <w:rPr>
            <w:webHidden/>
          </w:rPr>
          <w:fldChar w:fldCharType="separate"/>
        </w:r>
        <w:r w:rsidR="000331C6">
          <w:rPr>
            <w:webHidden/>
          </w:rPr>
          <w:t>4</w:t>
        </w:r>
        <w:r w:rsidR="00AD5401">
          <w:rPr>
            <w:webHidden/>
          </w:rPr>
          <w:fldChar w:fldCharType="end"/>
        </w:r>
      </w:hyperlink>
    </w:p>
    <w:p w14:paraId="26FDE161" w14:textId="2D2C994A" w:rsidR="00AD5401" w:rsidRDefault="00000000">
      <w:pPr>
        <w:pStyle w:val="TOC2"/>
        <w:rPr>
          <w:rFonts w:asciiTheme="minorHAnsi" w:eastAsiaTheme="minorEastAsia" w:hAnsiTheme="minorHAnsi" w:cstheme="minorBidi"/>
          <w:b w:val="0"/>
        </w:rPr>
      </w:pPr>
      <w:hyperlink w:anchor="_Toc125472595" w:history="1">
        <w:r w:rsidR="00AD5401" w:rsidRPr="008553E9">
          <w:rPr>
            <w:rStyle w:val="Hyperlink"/>
          </w:rPr>
          <w:t>1.6</w:t>
        </w:r>
        <w:r w:rsidR="00AD5401">
          <w:rPr>
            <w:rFonts w:asciiTheme="minorHAnsi" w:eastAsiaTheme="minorEastAsia" w:hAnsiTheme="minorHAnsi" w:cstheme="minorBidi"/>
            <w:b w:val="0"/>
          </w:rPr>
          <w:tab/>
        </w:r>
        <w:r w:rsidR="00AD5401" w:rsidRPr="008553E9">
          <w:rPr>
            <w:rStyle w:val="Hyperlink"/>
          </w:rPr>
          <w:t>How does the AQ EAG maintain their independence?</w:t>
        </w:r>
        <w:r w:rsidR="00AD5401">
          <w:rPr>
            <w:webHidden/>
          </w:rPr>
          <w:tab/>
        </w:r>
        <w:r w:rsidR="00AD5401">
          <w:rPr>
            <w:webHidden/>
          </w:rPr>
          <w:fldChar w:fldCharType="begin"/>
        </w:r>
        <w:r w:rsidR="00AD5401">
          <w:rPr>
            <w:webHidden/>
          </w:rPr>
          <w:instrText xml:space="preserve"> PAGEREF _Toc125472595 \h </w:instrText>
        </w:r>
        <w:r w:rsidR="00AD5401">
          <w:rPr>
            <w:webHidden/>
          </w:rPr>
        </w:r>
        <w:r w:rsidR="00AD5401">
          <w:rPr>
            <w:webHidden/>
          </w:rPr>
          <w:fldChar w:fldCharType="separate"/>
        </w:r>
        <w:r w:rsidR="000331C6">
          <w:rPr>
            <w:webHidden/>
          </w:rPr>
          <w:t>4</w:t>
        </w:r>
        <w:r w:rsidR="00AD5401">
          <w:rPr>
            <w:webHidden/>
          </w:rPr>
          <w:fldChar w:fldCharType="end"/>
        </w:r>
      </w:hyperlink>
    </w:p>
    <w:p w14:paraId="74BC0C71" w14:textId="5668B2D5" w:rsidR="00AD5401" w:rsidRDefault="00000000">
      <w:pPr>
        <w:pStyle w:val="TOC2"/>
        <w:rPr>
          <w:rFonts w:asciiTheme="minorHAnsi" w:eastAsiaTheme="minorEastAsia" w:hAnsiTheme="minorHAnsi" w:cstheme="minorBidi"/>
          <w:b w:val="0"/>
        </w:rPr>
      </w:pPr>
      <w:hyperlink w:anchor="_Toc125472596" w:history="1">
        <w:r w:rsidR="00AD5401" w:rsidRPr="008553E9">
          <w:rPr>
            <w:rStyle w:val="Hyperlink"/>
          </w:rPr>
          <w:t>1.7</w:t>
        </w:r>
        <w:r w:rsidR="00AD5401">
          <w:rPr>
            <w:rFonts w:asciiTheme="minorHAnsi" w:eastAsiaTheme="minorEastAsia" w:hAnsiTheme="minorHAnsi" w:cstheme="minorBidi"/>
            <w:b w:val="0"/>
          </w:rPr>
          <w:tab/>
        </w:r>
        <w:r w:rsidR="00AD5401" w:rsidRPr="008553E9">
          <w:rPr>
            <w:rStyle w:val="Hyperlink"/>
          </w:rPr>
          <w:t>What meetings did the AQ EAG particpate in during 2021?</w:t>
        </w:r>
        <w:r w:rsidR="00AD5401">
          <w:rPr>
            <w:webHidden/>
          </w:rPr>
          <w:tab/>
        </w:r>
        <w:r w:rsidR="00AD5401">
          <w:rPr>
            <w:webHidden/>
          </w:rPr>
          <w:fldChar w:fldCharType="begin"/>
        </w:r>
        <w:r w:rsidR="00AD5401">
          <w:rPr>
            <w:webHidden/>
          </w:rPr>
          <w:instrText xml:space="preserve"> PAGEREF _Toc125472596 \h </w:instrText>
        </w:r>
        <w:r w:rsidR="00AD5401">
          <w:rPr>
            <w:webHidden/>
          </w:rPr>
        </w:r>
        <w:r w:rsidR="00AD5401">
          <w:rPr>
            <w:webHidden/>
          </w:rPr>
          <w:fldChar w:fldCharType="separate"/>
        </w:r>
        <w:r w:rsidR="000331C6">
          <w:rPr>
            <w:webHidden/>
          </w:rPr>
          <w:t>5</w:t>
        </w:r>
        <w:r w:rsidR="00AD5401">
          <w:rPr>
            <w:webHidden/>
          </w:rPr>
          <w:fldChar w:fldCharType="end"/>
        </w:r>
      </w:hyperlink>
    </w:p>
    <w:p w14:paraId="6D3652D2" w14:textId="234E1865" w:rsidR="00AD5401" w:rsidRDefault="00000000">
      <w:pPr>
        <w:pStyle w:val="TOC1"/>
        <w:rPr>
          <w:rFonts w:asciiTheme="minorHAnsi" w:eastAsiaTheme="minorEastAsia" w:hAnsiTheme="minorHAnsi" w:cstheme="minorBidi"/>
          <w:b w:val="0"/>
          <w:bCs w:val="0"/>
          <w:caps w:val="0"/>
          <w:noProof/>
        </w:rPr>
      </w:pPr>
      <w:hyperlink w:anchor="_Toc125472597" w:history="1">
        <w:r w:rsidR="00AD5401" w:rsidRPr="008553E9">
          <w:rPr>
            <w:rStyle w:val="Hyperlink"/>
            <w:noProof/>
          </w:rPr>
          <w:t>2</w:t>
        </w:r>
        <w:r w:rsidR="00AD5401">
          <w:rPr>
            <w:rFonts w:asciiTheme="minorHAnsi" w:eastAsiaTheme="minorEastAsia" w:hAnsiTheme="minorHAnsi" w:cstheme="minorBidi"/>
            <w:b w:val="0"/>
            <w:bCs w:val="0"/>
            <w:caps w:val="0"/>
            <w:noProof/>
          </w:rPr>
          <w:tab/>
        </w:r>
        <w:r w:rsidR="00AD5401" w:rsidRPr="008553E9">
          <w:rPr>
            <w:rStyle w:val="Hyperlink"/>
            <w:noProof/>
          </w:rPr>
          <w:t>substantive changes in the facilities that may impact on local air quality</w:t>
        </w:r>
        <w:r w:rsidR="00AD5401">
          <w:rPr>
            <w:noProof/>
            <w:webHidden/>
          </w:rPr>
          <w:tab/>
        </w:r>
        <w:r w:rsidR="00AD5401">
          <w:rPr>
            <w:noProof/>
            <w:webHidden/>
          </w:rPr>
          <w:fldChar w:fldCharType="begin"/>
        </w:r>
        <w:r w:rsidR="00AD5401">
          <w:rPr>
            <w:noProof/>
            <w:webHidden/>
          </w:rPr>
          <w:instrText xml:space="preserve"> PAGEREF _Toc125472597 \h </w:instrText>
        </w:r>
        <w:r w:rsidR="00AD5401">
          <w:rPr>
            <w:noProof/>
            <w:webHidden/>
          </w:rPr>
        </w:r>
        <w:r w:rsidR="00AD5401">
          <w:rPr>
            <w:noProof/>
            <w:webHidden/>
          </w:rPr>
          <w:fldChar w:fldCharType="separate"/>
        </w:r>
        <w:r w:rsidR="000331C6">
          <w:rPr>
            <w:noProof/>
            <w:webHidden/>
          </w:rPr>
          <w:t>6</w:t>
        </w:r>
        <w:r w:rsidR="00AD5401">
          <w:rPr>
            <w:noProof/>
            <w:webHidden/>
          </w:rPr>
          <w:fldChar w:fldCharType="end"/>
        </w:r>
      </w:hyperlink>
    </w:p>
    <w:p w14:paraId="58142139" w14:textId="6EAF3157" w:rsidR="00AD5401" w:rsidRDefault="00000000">
      <w:pPr>
        <w:pStyle w:val="TOC2"/>
        <w:rPr>
          <w:rFonts w:asciiTheme="minorHAnsi" w:eastAsiaTheme="minorEastAsia" w:hAnsiTheme="minorHAnsi" w:cstheme="minorBidi"/>
          <w:b w:val="0"/>
        </w:rPr>
      </w:pPr>
      <w:hyperlink w:anchor="_Toc125472598" w:history="1">
        <w:r w:rsidR="00AD5401" w:rsidRPr="008553E9">
          <w:rPr>
            <w:rStyle w:val="Hyperlink"/>
          </w:rPr>
          <w:t>2.1</w:t>
        </w:r>
        <w:r w:rsidR="00AD5401">
          <w:rPr>
            <w:rFonts w:asciiTheme="minorHAnsi" w:eastAsiaTheme="minorEastAsia" w:hAnsiTheme="minorHAnsi" w:cstheme="minorBidi"/>
            <w:b w:val="0"/>
          </w:rPr>
          <w:tab/>
        </w:r>
        <w:r w:rsidR="00AD5401" w:rsidRPr="008553E9">
          <w:rPr>
            <w:rStyle w:val="Hyperlink"/>
          </w:rPr>
          <w:t>What changes have been reported by the facilities that could impact on local air quality?</w:t>
        </w:r>
        <w:r w:rsidR="00AD5401">
          <w:rPr>
            <w:webHidden/>
          </w:rPr>
          <w:tab/>
        </w:r>
        <w:r w:rsidR="00AD5401">
          <w:rPr>
            <w:webHidden/>
          </w:rPr>
          <w:fldChar w:fldCharType="begin"/>
        </w:r>
        <w:r w:rsidR="00AD5401">
          <w:rPr>
            <w:webHidden/>
          </w:rPr>
          <w:instrText xml:space="preserve"> PAGEREF _Toc125472598 \h </w:instrText>
        </w:r>
        <w:r w:rsidR="00AD5401">
          <w:rPr>
            <w:webHidden/>
          </w:rPr>
        </w:r>
        <w:r w:rsidR="00AD5401">
          <w:rPr>
            <w:webHidden/>
          </w:rPr>
          <w:fldChar w:fldCharType="separate"/>
        </w:r>
        <w:r w:rsidR="000331C6">
          <w:rPr>
            <w:webHidden/>
          </w:rPr>
          <w:t>6</w:t>
        </w:r>
        <w:r w:rsidR="00AD5401">
          <w:rPr>
            <w:webHidden/>
          </w:rPr>
          <w:fldChar w:fldCharType="end"/>
        </w:r>
      </w:hyperlink>
    </w:p>
    <w:p w14:paraId="174B66F2" w14:textId="59835FC6" w:rsidR="00AD5401" w:rsidRDefault="00000000">
      <w:pPr>
        <w:pStyle w:val="TOC2"/>
        <w:rPr>
          <w:rFonts w:asciiTheme="minorHAnsi" w:eastAsiaTheme="minorEastAsia" w:hAnsiTheme="minorHAnsi" w:cstheme="minorBidi"/>
          <w:b w:val="0"/>
        </w:rPr>
      </w:pPr>
      <w:hyperlink w:anchor="_Toc125472599" w:history="1">
        <w:r w:rsidR="00AD5401" w:rsidRPr="008553E9">
          <w:rPr>
            <w:rStyle w:val="Hyperlink"/>
          </w:rPr>
          <w:t>2.2</w:t>
        </w:r>
        <w:r w:rsidR="00AD5401">
          <w:rPr>
            <w:rFonts w:asciiTheme="minorHAnsi" w:eastAsiaTheme="minorEastAsia" w:hAnsiTheme="minorHAnsi" w:cstheme="minorBidi"/>
            <w:b w:val="0"/>
          </w:rPr>
          <w:tab/>
        </w:r>
        <w:r w:rsidR="00AD5401" w:rsidRPr="008553E9">
          <w:rPr>
            <w:rStyle w:val="Hyperlink"/>
          </w:rPr>
          <w:t>What are the AQ EAG’s comments and recommendations (where relevant)?</w:t>
        </w:r>
        <w:r w:rsidR="00AD5401">
          <w:rPr>
            <w:webHidden/>
          </w:rPr>
          <w:tab/>
        </w:r>
        <w:r w:rsidR="00AD5401">
          <w:rPr>
            <w:webHidden/>
          </w:rPr>
          <w:fldChar w:fldCharType="begin"/>
        </w:r>
        <w:r w:rsidR="00AD5401">
          <w:rPr>
            <w:webHidden/>
          </w:rPr>
          <w:instrText xml:space="preserve"> PAGEREF _Toc125472599 \h </w:instrText>
        </w:r>
        <w:r w:rsidR="00AD5401">
          <w:rPr>
            <w:webHidden/>
          </w:rPr>
        </w:r>
        <w:r w:rsidR="00AD5401">
          <w:rPr>
            <w:webHidden/>
          </w:rPr>
          <w:fldChar w:fldCharType="separate"/>
        </w:r>
        <w:r w:rsidR="000331C6">
          <w:rPr>
            <w:webHidden/>
          </w:rPr>
          <w:t>6</w:t>
        </w:r>
        <w:r w:rsidR="00AD5401">
          <w:rPr>
            <w:webHidden/>
          </w:rPr>
          <w:fldChar w:fldCharType="end"/>
        </w:r>
      </w:hyperlink>
    </w:p>
    <w:p w14:paraId="42B90038" w14:textId="0B826079" w:rsidR="00AD5401" w:rsidRDefault="00000000">
      <w:pPr>
        <w:pStyle w:val="TOC1"/>
        <w:rPr>
          <w:rFonts w:asciiTheme="minorHAnsi" w:eastAsiaTheme="minorEastAsia" w:hAnsiTheme="minorHAnsi" w:cstheme="minorBidi"/>
          <w:b w:val="0"/>
          <w:bCs w:val="0"/>
          <w:caps w:val="0"/>
          <w:noProof/>
        </w:rPr>
      </w:pPr>
      <w:hyperlink w:anchor="_Toc125472600" w:history="1">
        <w:r w:rsidR="00AD5401" w:rsidRPr="008553E9">
          <w:rPr>
            <w:rStyle w:val="Hyperlink"/>
            <w:noProof/>
          </w:rPr>
          <w:t>3</w:t>
        </w:r>
        <w:r w:rsidR="00AD5401">
          <w:rPr>
            <w:rFonts w:asciiTheme="minorHAnsi" w:eastAsiaTheme="minorEastAsia" w:hAnsiTheme="minorHAnsi" w:cstheme="minorBidi"/>
            <w:b w:val="0"/>
            <w:bCs w:val="0"/>
            <w:caps w:val="0"/>
            <w:noProof/>
          </w:rPr>
          <w:tab/>
        </w:r>
        <w:r w:rsidR="00AD5401" w:rsidRPr="008553E9">
          <w:rPr>
            <w:rStyle w:val="Hyperlink"/>
            <w:noProof/>
          </w:rPr>
          <w:t>Air quality indicators reviewed</w:t>
        </w:r>
        <w:r w:rsidR="00AD5401">
          <w:rPr>
            <w:noProof/>
            <w:webHidden/>
          </w:rPr>
          <w:tab/>
        </w:r>
        <w:r w:rsidR="00AD5401">
          <w:rPr>
            <w:noProof/>
            <w:webHidden/>
          </w:rPr>
          <w:fldChar w:fldCharType="begin"/>
        </w:r>
        <w:r w:rsidR="00AD5401">
          <w:rPr>
            <w:noProof/>
            <w:webHidden/>
          </w:rPr>
          <w:instrText xml:space="preserve"> PAGEREF _Toc125472600 \h </w:instrText>
        </w:r>
        <w:r w:rsidR="00AD5401">
          <w:rPr>
            <w:noProof/>
            <w:webHidden/>
          </w:rPr>
        </w:r>
        <w:r w:rsidR="00AD5401">
          <w:rPr>
            <w:noProof/>
            <w:webHidden/>
          </w:rPr>
          <w:fldChar w:fldCharType="separate"/>
        </w:r>
        <w:r w:rsidR="000331C6">
          <w:rPr>
            <w:noProof/>
            <w:webHidden/>
          </w:rPr>
          <w:t>7</w:t>
        </w:r>
        <w:r w:rsidR="00AD5401">
          <w:rPr>
            <w:noProof/>
            <w:webHidden/>
          </w:rPr>
          <w:fldChar w:fldCharType="end"/>
        </w:r>
      </w:hyperlink>
    </w:p>
    <w:p w14:paraId="4E4A47EC" w14:textId="46F96866" w:rsidR="00AD5401" w:rsidRDefault="00000000">
      <w:pPr>
        <w:pStyle w:val="TOC2"/>
        <w:rPr>
          <w:rFonts w:asciiTheme="minorHAnsi" w:eastAsiaTheme="minorEastAsia" w:hAnsiTheme="minorHAnsi" w:cstheme="minorBidi"/>
          <w:b w:val="0"/>
        </w:rPr>
      </w:pPr>
      <w:hyperlink w:anchor="_Toc125472601" w:history="1">
        <w:r w:rsidR="00AD5401" w:rsidRPr="008553E9">
          <w:rPr>
            <w:rStyle w:val="Hyperlink"/>
            <w:rFonts w:cs="Arial"/>
            <w:iCs/>
          </w:rPr>
          <w:t>3.1</w:t>
        </w:r>
        <w:r w:rsidR="00AD5401">
          <w:rPr>
            <w:rFonts w:asciiTheme="minorHAnsi" w:eastAsiaTheme="minorEastAsia" w:hAnsiTheme="minorHAnsi" w:cstheme="minorBidi"/>
            <w:b w:val="0"/>
          </w:rPr>
          <w:tab/>
        </w:r>
        <w:r w:rsidR="00AD5401" w:rsidRPr="008553E9">
          <w:rPr>
            <w:rStyle w:val="Hyperlink"/>
          </w:rPr>
          <w:t>What are the pollutants reviewed?</w:t>
        </w:r>
        <w:r w:rsidR="00AD5401">
          <w:rPr>
            <w:webHidden/>
          </w:rPr>
          <w:tab/>
        </w:r>
        <w:r w:rsidR="00AD5401">
          <w:rPr>
            <w:webHidden/>
          </w:rPr>
          <w:fldChar w:fldCharType="begin"/>
        </w:r>
        <w:r w:rsidR="00AD5401">
          <w:rPr>
            <w:webHidden/>
          </w:rPr>
          <w:instrText xml:space="preserve"> PAGEREF _Toc125472601 \h </w:instrText>
        </w:r>
        <w:r w:rsidR="00AD5401">
          <w:rPr>
            <w:webHidden/>
          </w:rPr>
        </w:r>
        <w:r w:rsidR="00AD5401">
          <w:rPr>
            <w:webHidden/>
          </w:rPr>
          <w:fldChar w:fldCharType="separate"/>
        </w:r>
        <w:r w:rsidR="000331C6">
          <w:rPr>
            <w:webHidden/>
          </w:rPr>
          <w:t>7</w:t>
        </w:r>
        <w:r w:rsidR="00AD5401">
          <w:rPr>
            <w:webHidden/>
          </w:rPr>
          <w:fldChar w:fldCharType="end"/>
        </w:r>
      </w:hyperlink>
    </w:p>
    <w:p w14:paraId="12B611F0" w14:textId="6A1E6666" w:rsidR="00AD5401" w:rsidRDefault="00000000">
      <w:pPr>
        <w:pStyle w:val="TOC2"/>
        <w:rPr>
          <w:rFonts w:asciiTheme="minorHAnsi" w:eastAsiaTheme="minorEastAsia" w:hAnsiTheme="minorHAnsi" w:cstheme="minorBidi"/>
          <w:b w:val="0"/>
        </w:rPr>
      </w:pPr>
      <w:hyperlink w:anchor="_Toc125472602" w:history="1">
        <w:r w:rsidR="00AD5401" w:rsidRPr="008553E9">
          <w:rPr>
            <w:rStyle w:val="Hyperlink"/>
          </w:rPr>
          <w:t>3.2</w:t>
        </w:r>
        <w:r w:rsidR="00AD5401">
          <w:rPr>
            <w:rFonts w:asciiTheme="minorHAnsi" w:eastAsiaTheme="minorEastAsia" w:hAnsiTheme="minorHAnsi" w:cstheme="minorBidi"/>
            <w:b w:val="0"/>
          </w:rPr>
          <w:tab/>
        </w:r>
        <w:r w:rsidR="00AD5401" w:rsidRPr="008553E9">
          <w:rPr>
            <w:rStyle w:val="Hyperlink"/>
          </w:rPr>
          <w:t>How do we assess Air Quality?</w:t>
        </w:r>
        <w:r w:rsidR="00AD5401">
          <w:rPr>
            <w:webHidden/>
          </w:rPr>
          <w:tab/>
        </w:r>
        <w:r w:rsidR="00AD5401">
          <w:rPr>
            <w:webHidden/>
          </w:rPr>
          <w:fldChar w:fldCharType="begin"/>
        </w:r>
        <w:r w:rsidR="00AD5401">
          <w:rPr>
            <w:webHidden/>
          </w:rPr>
          <w:instrText xml:space="preserve"> PAGEREF _Toc125472602 \h </w:instrText>
        </w:r>
        <w:r w:rsidR="00AD5401">
          <w:rPr>
            <w:webHidden/>
          </w:rPr>
        </w:r>
        <w:r w:rsidR="00AD5401">
          <w:rPr>
            <w:webHidden/>
          </w:rPr>
          <w:fldChar w:fldCharType="separate"/>
        </w:r>
        <w:r w:rsidR="000331C6">
          <w:rPr>
            <w:webHidden/>
          </w:rPr>
          <w:t>8</w:t>
        </w:r>
        <w:r w:rsidR="00AD5401">
          <w:rPr>
            <w:webHidden/>
          </w:rPr>
          <w:fldChar w:fldCharType="end"/>
        </w:r>
      </w:hyperlink>
    </w:p>
    <w:p w14:paraId="6DDAD88F" w14:textId="46A6E23A" w:rsidR="00AD5401" w:rsidRDefault="00000000">
      <w:pPr>
        <w:pStyle w:val="TOC2"/>
        <w:rPr>
          <w:rFonts w:asciiTheme="minorHAnsi" w:eastAsiaTheme="minorEastAsia" w:hAnsiTheme="minorHAnsi" w:cstheme="minorBidi"/>
          <w:b w:val="0"/>
        </w:rPr>
      </w:pPr>
      <w:hyperlink w:anchor="_Toc125472603" w:history="1">
        <w:r w:rsidR="00AD5401" w:rsidRPr="008553E9">
          <w:rPr>
            <w:rStyle w:val="Hyperlink"/>
          </w:rPr>
          <w:t>3.3</w:t>
        </w:r>
        <w:r w:rsidR="00AD5401">
          <w:rPr>
            <w:rFonts w:asciiTheme="minorHAnsi" w:eastAsiaTheme="minorEastAsia" w:hAnsiTheme="minorHAnsi" w:cstheme="minorBidi"/>
            <w:b w:val="0"/>
          </w:rPr>
          <w:tab/>
        </w:r>
        <w:r w:rsidR="00AD5401" w:rsidRPr="008553E9">
          <w:rPr>
            <w:rStyle w:val="Hyperlink"/>
          </w:rPr>
          <w:t>What data are reviewed and who provides this?</w:t>
        </w:r>
        <w:r w:rsidR="00AD5401">
          <w:rPr>
            <w:webHidden/>
          </w:rPr>
          <w:tab/>
        </w:r>
        <w:r w:rsidR="00AD5401">
          <w:rPr>
            <w:webHidden/>
          </w:rPr>
          <w:fldChar w:fldCharType="begin"/>
        </w:r>
        <w:r w:rsidR="00AD5401">
          <w:rPr>
            <w:webHidden/>
          </w:rPr>
          <w:instrText xml:space="preserve"> PAGEREF _Toc125472603 \h </w:instrText>
        </w:r>
        <w:r w:rsidR="00AD5401">
          <w:rPr>
            <w:webHidden/>
          </w:rPr>
        </w:r>
        <w:r w:rsidR="00AD5401">
          <w:rPr>
            <w:webHidden/>
          </w:rPr>
          <w:fldChar w:fldCharType="separate"/>
        </w:r>
        <w:r w:rsidR="000331C6">
          <w:rPr>
            <w:webHidden/>
          </w:rPr>
          <w:t>9</w:t>
        </w:r>
        <w:r w:rsidR="00AD5401">
          <w:rPr>
            <w:webHidden/>
          </w:rPr>
          <w:fldChar w:fldCharType="end"/>
        </w:r>
      </w:hyperlink>
    </w:p>
    <w:p w14:paraId="7FB2E4E0" w14:textId="55BC5293" w:rsidR="00AD5401" w:rsidRDefault="00000000">
      <w:pPr>
        <w:pStyle w:val="TOC2"/>
        <w:rPr>
          <w:rFonts w:asciiTheme="minorHAnsi" w:eastAsiaTheme="minorEastAsia" w:hAnsiTheme="minorHAnsi" w:cstheme="minorBidi"/>
          <w:b w:val="0"/>
        </w:rPr>
      </w:pPr>
      <w:hyperlink w:anchor="_Toc125472604" w:history="1">
        <w:r w:rsidR="00AD5401" w:rsidRPr="008553E9">
          <w:rPr>
            <w:rStyle w:val="Hyperlink"/>
          </w:rPr>
          <w:t>3.4</w:t>
        </w:r>
        <w:r w:rsidR="00AD5401">
          <w:rPr>
            <w:rFonts w:asciiTheme="minorHAnsi" w:eastAsiaTheme="minorEastAsia" w:hAnsiTheme="minorHAnsi" w:cstheme="minorBidi"/>
            <w:b w:val="0"/>
          </w:rPr>
          <w:tab/>
        </w:r>
        <w:r w:rsidR="00AD5401" w:rsidRPr="008553E9">
          <w:rPr>
            <w:rStyle w:val="Hyperlink"/>
          </w:rPr>
          <w:t>Ozone – is this monitored and is it a concern?</w:t>
        </w:r>
        <w:r w:rsidR="00AD5401">
          <w:rPr>
            <w:webHidden/>
          </w:rPr>
          <w:tab/>
        </w:r>
        <w:r w:rsidR="00AD5401">
          <w:rPr>
            <w:webHidden/>
          </w:rPr>
          <w:fldChar w:fldCharType="begin"/>
        </w:r>
        <w:r w:rsidR="00AD5401">
          <w:rPr>
            <w:webHidden/>
          </w:rPr>
          <w:instrText xml:space="preserve"> PAGEREF _Toc125472604 \h </w:instrText>
        </w:r>
        <w:r w:rsidR="00AD5401">
          <w:rPr>
            <w:webHidden/>
          </w:rPr>
        </w:r>
        <w:r w:rsidR="00AD5401">
          <w:rPr>
            <w:webHidden/>
          </w:rPr>
          <w:fldChar w:fldCharType="separate"/>
        </w:r>
        <w:r w:rsidR="000331C6">
          <w:rPr>
            <w:webHidden/>
          </w:rPr>
          <w:t>10</w:t>
        </w:r>
        <w:r w:rsidR="00AD5401">
          <w:rPr>
            <w:webHidden/>
          </w:rPr>
          <w:fldChar w:fldCharType="end"/>
        </w:r>
      </w:hyperlink>
    </w:p>
    <w:p w14:paraId="0D035A31" w14:textId="2F9D9CA0" w:rsidR="00AD5401" w:rsidRDefault="00000000">
      <w:pPr>
        <w:pStyle w:val="TOC2"/>
        <w:rPr>
          <w:rFonts w:asciiTheme="minorHAnsi" w:eastAsiaTheme="minorEastAsia" w:hAnsiTheme="minorHAnsi" w:cstheme="minorBidi"/>
          <w:b w:val="0"/>
        </w:rPr>
      </w:pPr>
      <w:hyperlink w:anchor="_Toc125472605" w:history="1">
        <w:r w:rsidR="00AD5401" w:rsidRPr="008553E9">
          <w:rPr>
            <w:rStyle w:val="Hyperlink"/>
          </w:rPr>
          <w:t>3.5</w:t>
        </w:r>
        <w:r w:rsidR="00AD5401">
          <w:rPr>
            <w:rFonts w:asciiTheme="minorHAnsi" w:eastAsiaTheme="minorEastAsia" w:hAnsiTheme="minorHAnsi" w:cstheme="minorBidi"/>
            <w:b w:val="0"/>
          </w:rPr>
          <w:tab/>
        </w:r>
        <w:r w:rsidR="00AD5401" w:rsidRPr="008553E9">
          <w:rPr>
            <w:rStyle w:val="Hyperlink"/>
          </w:rPr>
          <w:t>Who has a regulatory role in relation to the Mossmorran and Braefoot Bay facilities?</w:t>
        </w:r>
        <w:r w:rsidR="00AD5401">
          <w:rPr>
            <w:webHidden/>
          </w:rPr>
          <w:tab/>
        </w:r>
        <w:r w:rsidR="00AD5401">
          <w:rPr>
            <w:webHidden/>
          </w:rPr>
          <w:fldChar w:fldCharType="begin"/>
        </w:r>
        <w:r w:rsidR="00AD5401">
          <w:rPr>
            <w:webHidden/>
          </w:rPr>
          <w:instrText xml:space="preserve"> PAGEREF _Toc125472605 \h </w:instrText>
        </w:r>
        <w:r w:rsidR="00AD5401">
          <w:rPr>
            <w:webHidden/>
          </w:rPr>
        </w:r>
        <w:r w:rsidR="00AD5401">
          <w:rPr>
            <w:webHidden/>
          </w:rPr>
          <w:fldChar w:fldCharType="separate"/>
        </w:r>
        <w:r w:rsidR="000331C6">
          <w:rPr>
            <w:webHidden/>
          </w:rPr>
          <w:t>10</w:t>
        </w:r>
        <w:r w:rsidR="00AD5401">
          <w:rPr>
            <w:webHidden/>
          </w:rPr>
          <w:fldChar w:fldCharType="end"/>
        </w:r>
      </w:hyperlink>
    </w:p>
    <w:p w14:paraId="54A7C42B" w14:textId="4DBAE20F" w:rsidR="00AD5401" w:rsidRDefault="00000000">
      <w:pPr>
        <w:pStyle w:val="TOC1"/>
        <w:rPr>
          <w:rFonts w:asciiTheme="minorHAnsi" w:eastAsiaTheme="minorEastAsia" w:hAnsiTheme="minorHAnsi" w:cstheme="minorBidi"/>
          <w:b w:val="0"/>
          <w:bCs w:val="0"/>
          <w:caps w:val="0"/>
          <w:noProof/>
        </w:rPr>
      </w:pPr>
      <w:hyperlink w:anchor="_Toc125472606" w:history="1">
        <w:r w:rsidR="00AD5401" w:rsidRPr="008553E9">
          <w:rPr>
            <w:rStyle w:val="Hyperlink"/>
            <w:noProof/>
          </w:rPr>
          <w:t>4</w:t>
        </w:r>
        <w:r w:rsidR="00AD5401">
          <w:rPr>
            <w:rFonts w:asciiTheme="minorHAnsi" w:eastAsiaTheme="minorEastAsia" w:hAnsiTheme="minorHAnsi" w:cstheme="minorBidi"/>
            <w:b w:val="0"/>
            <w:bCs w:val="0"/>
            <w:caps w:val="0"/>
            <w:noProof/>
          </w:rPr>
          <w:tab/>
        </w:r>
        <w:r w:rsidR="00AD5401" w:rsidRPr="008553E9">
          <w:rPr>
            <w:rStyle w:val="Hyperlink"/>
            <w:noProof/>
          </w:rPr>
          <w:t>flaring</w:t>
        </w:r>
        <w:r w:rsidR="00AD5401">
          <w:rPr>
            <w:noProof/>
            <w:webHidden/>
          </w:rPr>
          <w:tab/>
        </w:r>
        <w:r w:rsidR="00AD5401">
          <w:rPr>
            <w:noProof/>
            <w:webHidden/>
          </w:rPr>
          <w:fldChar w:fldCharType="begin"/>
        </w:r>
        <w:r w:rsidR="00AD5401">
          <w:rPr>
            <w:noProof/>
            <w:webHidden/>
          </w:rPr>
          <w:instrText xml:space="preserve"> PAGEREF _Toc125472606 \h </w:instrText>
        </w:r>
        <w:r w:rsidR="00AD5401">
          <w:rPr>
            <w:noProof/>
            <w:webHidden/>
          </w:rPr>
        </w:r>
        <w:r w:rsidR="00AD5401">
          <w:rPr>
            <w:noProof/>
            <w:webHidden/>
          </w:rPr>
          <w:fldChar w:fldCharType="separate"/>
        </w:r>
        <w:r w:rsidR="000331C6">
          <w:rPr>
            <w:noProof/>
            <w:webHidden/>
          </w:rPr>
          <w:t>13</w:t>
        </w:r>
        <w:r w:rsidR="00AD5401">
          <w:rPr>
            <w:noProof/>
            <w:webHidden/>
          </w:rPr>
          <w:fldChar w:fldCharType="end"/>
        </w:r>
      </w:hyperlink>
    </w:p>
    <w:p w14:paraId="431D9291" w14:textId="0CBBFD44" w:rsidR="00AD5401" w:rsidRDefault="00000000">
      <w:pPr>
        <w:pStyle w:val="TOC2"/>
        <w:rPr>
          <w:rFonts w:asciiTheme="minorHAnsi" w:eastAsiaTheme="minorEastAsia" w:hAnsiTheme="minorHAnsi" w:cstheme="minorBidi"/>
          <w:b w:val="0"/>
        </w:rPr>
      </w:pPr>
      <w:hyperlink w:anchor="_Toc125472607" w:history="1">
        <w:r w:rsidR="00AD5401" w:rsidRPr="008553E9">
          <w:rPr>
            <w:rStyle w:val="Hyperlink"/>
          </w:rPr>
          <w:t>4.1</w:t>
        </w:r>
        <w:r w:rsidR="00AD5401">
          <w:rPr>
            <w:rFonts w:asciiTheme="minorHAnsi" w:eastAsiaTheme="minorEastAsia" w:hAnsiTheme="minorHAnsi" w:cstheme="minorBidi"/>
            <w:b w:val="0"/>
          </w:rPr>
          <w:tab/>
        </w:r>
        <w:r w:rsidR="00AD5401" w:rsidRPr="008553E9">
          <w:rPr>
            <w:rStyle w:val="Hyperlink"/>
          </w:rPr>
          <w:t>Why is flaring needed?</w:t>
        </w:r>
        <w:r w:rsidR="00AD5401">
          <w:rPr>
            <w:webHidden/>
          </w:rPr>
          <w:tab/>
        </w:r>
        <w:r w:rsidR="00AD5401">
          <w:rPr>
            <w:webHidden/>
          </w:rPr>
          <w:fldChar w:fldCharType="begin"/>
        </w:r>
        <w:r w:rsidR="00AD5401">
          <w:rPr>
            <w:webHidden/>
          </w:rPr>
          <w:instrText xml:space="preserve"> PAGEREF _Toc125472607 \h </w:instrText>
        </w:r>
        <w:r w:rsidR="00AD5401">
          <w:rPr>
            <w:webHidden/>
          </w:rPr>
        </w:r>
        <w:r w:rsidR="00AD5401">
          <w:rPr>
            <w:webHidden/>
          </w:rPr>
          <w:fldChar w:fldCharType="separate"/>
        </w:r>
        <w:r w:rsidR="000331C6">
          <w:rPr>
            <w:webHidden/>
          </w:rPr>
          <w:t>13</w:t>
        </w:r>
        <w:r w:rsidR="00AD5401">
          <w:rPr>
            <w:webHidden/>
          </w:rPr>
          <w:fldChar w:fldCharType="end"/>
        </w:r>
      </w:hyperlink>
    </w:p>
    <w:p w14:paraId="608CA28F" w14:textId="0B3A6559" w:rsidR="00AD5401" w:rsidRDefault="00000000">
      <w:pPr>
        <w:pStyle w:val="TOC2"/>
        <w:rPr>
          <w:rFonts w:asciiTheme="minorHAnsi" w:eastAsiaTheme="minorEastAsia" w:hAnsiTheme="minorHAnsi" w:cstheme="minorBidi"/>
          <w:b w:val="0"/>
        </w:rPr>
      </w:pPr>
      <w:hyperlink w:anchor="_Toc125472608" w:history="1">
        <w:r w:rsidR="00AD5401" w:rsidRPr="008553E9">
          <w:rPr>
            <w:rStyle w:val="Hyperlink"/>
          </w:rPr>
          <w:t>4.2</w:t>
        </w:r>
        <w:r w:rsidR="00AD5401">
          <w:rPr>
            <w:rFonts w:asciiTheme="minorHAnsi" w:eastAsiaTheme="minorEastAsia" w:hAnsiTheme="minorHAnsi" w:cstheme="minorBidi"/>
            <w:b w:val="0"/>
          </w:rPr>
          <w:tab/>
        </w:r>
        <w:r w:rsidR="00AD5401" w:rsidRPr="008553E9">
          <w:rPr>
            <w:rStyle w:val="Hyperlink"/>
          </w:rPr>
          <w:t>What flaring took place during 2021?</w:t>
        </w:r>
        <w:r w:rsidR="00AD5401">
          <w:rPr>
            <w:webHidden/>
          </w:rPr>
          <w:tab/>
        </w:r>
        <w:r w:rsidR="00AD5401">
          <w:rPr>
            <w:webHidden/>
          </w:rPr>
          <w:fldChar w:fldCharType="begin"/>
        </w:r>
        <w:r w:rsidR="00AD5401">
          <w:rPr>
            <w:webHidden/>
          </w:rPr>
          <w:instrText xml:space="preserve"> PAGEREF _Toc125472608 \h </w:instrText>
        </w:r>
        <w:r w:rsidR="00AD5401">
          <w:rPr>
            <w:webHidden/>
          </w:rPr>
        </w:r>
        <w:r w:rsidR="00AD5401">
          <w:rPr>
            <w:webHidden/>
          </w:rPr>
          <w:fldChar w:fldCharType="separate"/>
        </w:r>
        <w:r w:rsidR="000331C6">
          <w:rPr>
            <w:webHidden/>
          </w:rPr>
          <w:t>13</w:t>
        </w:r>
        <w:r w:rsidR="00AD5401">
          <w:rPr>
            <w:webHidden/>
          </w:rPr>
          <w:fldChar w:fldCharType="end"/>
        </w:r>
      </w:hyperlink>
    </w:p>
    <w:p w14:paraId="0E4538A5" w14:textId="649A6E26" w:rsidR="00AD5401" w:rsidRDefault="00000000">
      <w:pPr>
        <w:pStyle w:val="TOC2"/>
        <w:rPr>
          <w:rFonts w:asciiTheme="minorHAnsi" w:eastAsiaTheme="minorEastAsia" w:hAnsiTheme="minorHAnsi" w:cstheme="minorBidi"/>
          <w:b w:val="0"/>
        </w:rPr>
      </w:pPr>
      <w:hyperlink w:anchor="_Toc125472609" w:history="1">
        <w:r w:rsidR="00AD5401" w:rsidRPr="008553E9">
          <w:rPr>
            <w:rStyle w:val="Hyperlink"/>
          </w:rPr>
          <w:t>4.3</w:t>
        </w:r>
        <w:r w:rsidR="00AD5401">
          <w:rPr>
            <w:rFonts w:asciiTheme="minorHAnsi" w:eastAsiaTheme="minorEastAsia" w:hAnsiTheme="minorHAnsi" w:cstheme="minorBidi"/>
            <w:b w:val="0"/>
          </w:rPr>
          <w:tab/>
        </w:r>
        <w:r w:rsidR="00AD5401" w:rsidRPr="008553E9">
          <w:rPr>
            <w:rStyle w:val="Hyperlink"/>
          </w:rPr>
          <w:t>Are the quantities flared increasing over time?</w:t>
        </w:r>
        <w:r w:rsidR="00AD5401">
          <w:rPr>
            <w:webHidden/>
          </w:rPr>
          <w:tab/>
        </w:r>
        <w:r w:rsidR="00AD5401">
          <w:rPr>
            <w:webHidden/>
          </w:rPr>
          <w:fldChar w:fldCharType="begin"/>
        </w:r>
        <w:r w:rsidR="00AD5401">
          <w:rPr>
            <w:webHidden/>
          </w:rPr>
          <w:instrText xml:space="preserve"> PAGEREF _Toc125472609 \h </w:instrText>
        </w:r>
        <w:r w:rsidR="00AD5401">
          <w:rPr>
            <w:webHidden/>
          </w:rPr>
        </w:r>
        <w:r w:rsidR="00AD5401">
          <w:rPr>
            <w:webHidden/>
          </w:rPr>
          <w:fldChar w:fldCharType="separate"/>
        </w:r>
        <w:r w:rsidR="000331C6">
          <w:rPr>
            <w:webHidden/>
          </w:rPr>
          <w:t>15</w:t>
        </w:r>
        <w:r w:rsidR="00AD5401">
          <w:rPr>
            <w:webHidden/>
          </w:rPr>
          <w:fldChar w:fldCharType="end"/>
        </w:r>
      </w:hyperlink>
    </w:p>
    <w:p w14:paraId="109ACC9D" w14:textId="4ABCBC23" w:rsidR="00AD5401" w:rsidRDefault="00000000">
      <w:pPr>
        <w:pStyle w:val="TOC2"/>
        <w:rPr>
          <w:rFonts w:asciiTheme="minorHAnsi" w:eastAsiaTheme="minorEastAsia" w:hAnsiTheme="minorHAnsi" w:cstheme="minorBidi"/>
          <w:b w:val="0"/>
        </w:rPr>
      </w:pPr>
      <w:hyperlink w:anchor="_Toc125472610" w:history="1">
        <w:r w:rsidR="00AD5401" w:rsidRPr="008553E9">
          <w:rPr>
            <w:rStyle w:val="Hyperlink"/>
          </w:rPr>
          <w:t>4.4</w:t>
        </w:r>
        <w:r w:rsidR="00AD5401">
          <w:rPr>
            <w:rFonts w:asciiTheme="minorHAnsi" w:eastAsiaTheme="minorEastAsia" w:hAnsiTheme="minorHAnsi" w:cstheme="minorBidi"/>
            <w:b w:val="0"/>
          </w:rPr>
          <w:tab/>
        </w:r>
        <w:r w:rsidR="00AD5401" w:rsidRPr="008553E9">
          <w:rPr>
            <w:rStyle w:val="Hyperlink"/>
          </w:rPr>
          <w:t>What additional actions occurred in 2021?</w:t>
        </w:r>
        <w:r w:rsidR="00AD5401">
          <w:rPr>
            <w:webHidden/>
          </w:rPr>
          <w:tab/>
        </w:r>
        <w:r w:rsidR="00AD5401">
          <w:rPr>
            <w:webHidden/>
          </w:rPr>
          <w:fldChar w:fldCharType="begin"/>
        </w:r>
        <w:r w:rsidR="00AD5401">
          <w:rPr>
            <w:webHidden/>
          </w:rPr>
          <w:instrText xml:space="preserve"> PAGEREF _Toc125472610 \h </w:instrText>
        </w:r>
        <w:r w:rsidR="00AD5401">
          <w:rPr>
            <w:webHidden/>
          </w:rPr>
        </w:r>
        <w:r w:rsidR="00AD5401">
          <w:rPr>
            <w:webHidden/>
          </w:rPr>
          <w:fldChar w:fldCharType="separate"/>
        </w:r>
        <w:r w:rsidR="000331C6">
          <w:rPr>
            <w:webHidden/>
          </w:rPr>
          <w:t>17</w:t>
        </w:r>
        <w:r w:rsidR="00AD5401">
          <w:rPr>
            <w:webHidden/>
          </w:rPr>
          <w:fldChar w:fldCharType="end"/>
        </w:r>
      </w:hyperlink>
    </w:p>
    <w:p w14:paraId="1DA85F21" w14:textId="24558BD8" w:rsidR="00AD5401" w:rsidRDefault="00000000">
      <w:pPr>
        <w:pStyle w:val="TOC2"/>
        <w:rPr>
          <w:rFonts w:asciiTheme="minorHAnsi" w:eastAsiaTheme="minorEastAsia" w:hAnsiTheme="minorHAnsi" w:cstheme="minorBidi"/>
          <w:b w:val="0"/>
        </w:rPr>
      </w:pPr>
      <w:hyperlink w:anchor="_Toc125472611" w:history="1">
        <w:r w:rsidR="00AD5401" w:rsidRPr="008553E9">
          <w:rPr>
            <w:rStyle w:val="Hyperlink"/>
          </w:rPr>
          <w:t>4.5</w:t>
        </w:r>
        <w:r w:rsidR="00AD5401">
          <w:rPr>
            <w:rFonts w:asciiTheme="minorHAnsi" w:eastAsiaTheme="minorEastAsia" w:hAnsiTheme="minorHAnsi" w:cstheme="minorBidi"/>
            <w:b w:val="0"/>
          </w:rPr>
          <w:tab/>
        </w:r>
        <w:r w:rsidR="00AD5401" w:rsidRPr="008553E9">
          <w:rPr>
            <w:rStyle w:val="Hyperlink"/>
          </w:rPr>
          <w:t>What are the AQ EAG’s comments and recommendations (where relevant)?</w:t>
        </w:r>
        <w:r w:rsidR="00AD5401">
          <w:rPr>
            <w:webHidden/>
          </w:rPr>
          <w:tab/>
        </w:r>
        <w:r w:rsidR="00AD5401">
          <w:rPr>
            <w:webHidden/>
          </w:rPr>
          <w:fldChar w:fldCharType="begin"/>
        </w:r>
        <w:r w:rsidR="00AD5401">
          <w:rPr>
            <w:webHidden/>
          </w:rPr>
          <w:instrText xml:space="preserve"> PAGEREF _Toc125472611 \h </w:instrText>
        </w:r>
        <w:r w:rsidR="00AD5401">
          <w:rPr>
            <w:webHidden/>
          </w:rPr>
        </w:r>
        <w:r w:rsidR="00AD5401">
          <w:rPr>
            <w:webHidden/>
          </w:rPr>
          <w:fldChar w:fldCharType="separate"/>
        </w:r>
        <w:r w:rsidR="000331C6">
          <w:rPr>
            <w:webHidden/>
          </w:rPr>
          <w:t>17</w:t>
        </w:r>
        <w:r w:rsidR="00AD5401">
          <w:rPr>
            <w:webHidden/>
          </w:rPr>
          <w:fldChar w:fldCharType="end"/>
        </w:r>
      </w:hyperlink>
    </w:p>
    <w:p w14:paraId="5F564263" w14:textId="77679515" w:rsidR="00AD5401" w:rsidRDefault="00000000">
      <w:pPr>
        <w:pStyle w:val="TOC1"/>
        <w:rPr>
          <w:rFonts w:asciiTheme="minorHAnsi" w:eastAsiaTheme="minorEastAsia" w:hAnsiTheme="minorHAnsi" w:cstheme="minorBidi"/>
          <w:b w:val="0"/>
          <w:bCs w:val="0"/>
          <w:caps w:val="0"/>
          <w:noProof/>
        </w:rPr>
      </w:pPr>
      <w:hyperlink w:anchor="_Toc125472612" w:history="1">
        <w:r w:rsidR="00AD5401" w:rsidRPr="008553E9">
          <w:rPr>
            <w:rStyle w:val="Hyperlink"/>
            <w:noProof/>
          </w:rPr>
          <w:t>5</w:t>
        </w:r>
        <w:r w:rsidR="00AD5401">
          <w:rPr>
            <w:rFonts w:asciiTheme="minorHAnsi" w:eastAsiaTheme="minorEastAsia" w:hAnsiTheme="minorHAnsi" w:cstheme="minorBidi"/>
            <w:b w:val="0"/>
            <w:bCs w:val="0"/>
            <w:caps w:val="0"/>
            <w:noProof/>
          </w:rPr>
          <w:tab/>
        </w:r>
        <w:r w:rsidR="00AD5401" w:rsidRPr="008553E9">
          <w:rPr>
            <w:rStyle w:val="Hyperlink"/>
            <w:noProof/>
          </w:rPr>
          <w:t>Emissions Data</w:t>
        </w:r>
        <w:r w:rsidR="00AD5401">
          <w:rPr>
            <w:noProof/>
            <w:webHidden/>
          </w:rPr>
          <w:tab/>
        </w:r>
        <w:r w:rsidR="00AD5401">
          <w:rPr>
            <w:noProof/>
            <w:webHidden/>
          </w:rPr>
          <w:fldChar w:fldCharType="begin"/>
        </w:r>
        <w:r w:rsidR="00AD5401">
          <w:rPr>
            <w:noProof/>
            <w:webHidden/>
          </w:rPr>
          <w:instrText xml:space="preserve"> PAGEREF _Toc125472612 \h </w:instrText>
        </w:r>
        <w:r w:rsidR="00AD5401">
          <w:rPr>
            <w:noProof/>
            <w:webHidden/>
          </w:rPr>
        </w:r>
        <w:r w:rsidR="00AD5401">
          <w:rPr>
            <w:noProof/>
            <w:webHidden/>
          </w:rPr>
          <w:fldChar w:fldCharType="separate"/>
        </w:r>
        <w:r w:rsidR="000331C6">
          <w:rPr>
            <w:noProof/>
            <w:webHidden/>
          </w:rPr>
          <w:t>18</w:t>
        </w:r>
        <w:r w:rsidR="00AD5401">
          <w:rPr>
            <w:noProof/>
            <w:webHidden/>
          </w:rPr>
          <w:fldChar w:fldCharType="end"/>
        </w:r>
      </w:hyperlink>
    </w:p>
    <w:p w14:paraId="0B3DC229" w14:textId="18AAED25" w:rsidR="00AD5401" w:rsidRDefault="00000000">
      <w:pPr>
        <w:pStyle w:val="TOC2"/>
        <w:rPr>
          <w:rFonts w:asciiTheme="minorHAnsi" w:eastAsiaTheme="minorEastAsia" w:hAnsiTheme="minorHAnsi" w:cstheme="minorBidi"/>
          <w:b w:val="0"/>
        </w:rPr>
      </w:pPr>
      <w:hyperlink w:anchor="_Toc125472613" w:history="1">
        <w:r w:rsidR="00AD5401" w:rsidRPr="008553E9">
          <w:rPr>
            <w:rStyle w:val="Hyperlink"/>
          </w:rPr>
          <w:t>5.1</w:t>
        </w:r>
        <w:r w:rsidR="00AD5401">
          <w:rPr>
            <w:rFonts w:asciiTheme="minorHAnsi" w:eastAsiaTheme="minorEastAsia" w:hAnsiTheme="minorHAnsi" w:cstheme="minorBidi"/>
            <w:b w:val="0"/>
          </w:rPr>
          <w:tab/>
        </w:r>
        <w:r w:rsidR="00AD5401" w:rsidRPr="008553E9">
          <w:rPr>
            <w:rStyle w:val="Hyperlink"/>
          </w:rPr>
          <w:t>What are the emission data results for 2021?</w:t>
        </w:r>
        <w:r w:rsidR="00AD5401">
          <w:rPr>
            <w:webHidden/>
          </w:rPr>
          <w:tab/>
        </w:r>
        <w:r w:rsidR="00AD5401">
          <w:rPr>
            <w:webHidden/>
          </w:rPr>
          <w:fldChar w:fldCharType="begin"/>
        </w:r>
        <w:r w:rsidR="00AD5401">
          <w:rPr>
            <w:webHidden/>
          </w:rPr>
          <w:instrText xml:space="preserve"> PAGEREF _Toc125472613 \h </w:instrText>
        </w:r>
        <w:r w:rsidR="00AD5401">
          <w:rPr>
            <w:webHidden/>
          </w:rPr>
        </w:r>
        <w:r w:rsidR="00AD5401">
          <w:rPr>
            <w:webHidden/>
          </w:rPr>
          <w:fldChar w:fldCharType="separate"/>
        </w:r>
        <w:r w:rsidR="000331C6">
          <w:rPr>
            <w:webHidden/>
          </w:rPr>
          <w:t>18</w:t>
        </w:r>
        <w:r w:rsidR="00AD5401">
          <w:rPr>
            <w:webHidden/>
          </w:rPr>
          <w:fldChar w:fldCharType="end"/>
        </w:r>
      </w:hyperlink>
    </w:p>
    <w:p w14:paraId="5B4E4B7A" w14:textId="69AE64DA" w:rsidR="00AD5401" w:rsidRDefault="00000000">
      <w:pPr>
        <w:pStyle w:val="TOC2"/>
        <w:rPr>
          <w:rFonts w:asciiTheme="minorHAnsi" w:eastAsiaTheme="minorEastAsia" w:hAnsiTheme="minorHAnsi" w:cstheme="minorBidi"/>
          <w:b w:val="0"/>
        </w:rPr>
      </w:pPr>
      <w:hyperlink w:anchor="_Toc125472614" w:history="1">
        <w:r w:rsidR="00AD5401" w:rsidRPr="008553E9">
          <w:rPr>
            <w:rStyle w:val="Hyperlink"/>
          </w:rPr>
          <w:t>5.2</w:t>
        </w:r>
        <w:r w:rsidR="00AD5401">
          <w:rPr>
            <w:rFonts w:asciiTheme="minorHAnsi" w:eastAsiaTheme="minorEastAsia" w:hAnsiTheme="minorHAnsi" w:cstheme="minorBidi"/>
            <w:b w:val="0"/>
          </w:rPr>
          <w:tab/>
        </w:r>
        <w:r w:rsidR="00AD5401" w:rsidRPr="008553E9">
          <w:rPr>
            <w:rStyle w:val="Hyperlink"/>
          </w:rPr>
          <w:t>What are the AQ EAG’s comments and recommendations (where relevant)?</w:t>
        </w:r>
        <w:r w:rsidR="00AD5401">
          <w:rPr>
            <w:webHidden/>
          </w:rPr>
          <w:tab/>
        </w:r>
        <w:r w:rsidR="00AD5401">
          <w:rPr>
            <w:webHidden/>
          </w:rPr>
          <w:fldChar w:fldCharType="begin"/>
        </w:r>
        <w:r w:rsidR="00AD5401">
          <w:rPr>
            <w:webHidden/>
          </w:rPr>
          <w:instrText xml:space="preserve"> PAGEREF _Toc125472614 \h </w:instrText>
        </w:r>
        <w:r w:rsidR="00AD5401">
          <w:rPr>
            <w:webHidden/>
          </w:rPr>
        </w:r>
        <w:r w:rsidR="00AD5401">
          <w:rPr>
            <w:webHidden/>
          </w:rPr>
          <w:fldChar w:fldCharType="separate"/>
        </w:r>
        <w:r w:rsidR="000331C6">
          <w:rPr>
            <w:webHidden/>
          </w:rPr>
          <w:t>18</w:t>
        </w:r>
        <w:r w:rsidR="00AD5401">
          <w:rPr>
            <w:webHidden/>
          </w:rPr>
          <w:fldChar w:fldCharType="end"/>
        </w:r>
      </w:hyperlink>
    </w:p>
    <w:p w14:paraId="65B26414" w14:textId="0876DC3F" w:rsidR="00AD5401" w:rsidRDefault="00000000">
      <w:pPr>
        <w:pStyle w:val="TOC1"/>
        <w:rPr>
          <w:rFonts w:asciiTheme="minorHAnsi" w:eastAsiaTheme="minorEastAsia" w:hAnsiTheme="minorHAnsi" w:cstheme="minorBidi"/>
          <w:b w:val="0"/>
          <w:bCs w:val="0"/>
          <w:caps w:val="0"/>
          <w:noProof/>
        </w:rPr>
      </w:pPr>
      <w:hyperlink w:anchor="_Toc125472615" w:history="1">
        <w:r w:rsidR="00AD5401" w:rsidRPr="008553E9">
          <w:rPr>
            <w:rStyle w:val="Hyperlink"/>
            <w:noProof/>
          </w:rPr>
          <w:t>6</w:t>
        </w:r>
        <w:r w:rsidR="00AD5401">
          <w:rPr>
            <w:rFonts w:asciiTheme="minorHAnsi" w:eastAsiaTheme="minorEastAsia" w:hAnsiTheme="minorHAnsi" w:cstheme="minorBidi"/>
            <w:b w:val="0"/>
            <w:bCs w:val="0"/>
            <w:caps w:val="0"/>
            <w:noProof/>
          </w:rPr>
          <w:tab/>
        </w:r>
        <w:r w:rsidR="00AD5401" w:rsidRPr="008553E9">
          <w:rPr>
            <w:rStyle w:val="Hyperlink"/>
            <w:noProof/>
          </w:rPr>
          <w:t>air quality</w:t>
        </w:r>
        <w:r w:rsidR="00AD5401">
          <w:rPr>
            <w:noProof/>
            <w:webHidden/>
          </w:rPr>
          <w:tab/>
        </w:r>
        <w:r w:rsidR="00AD5401">
          <w:rPr>
            <w:noProof/>
            <w:webHidden/>
          </w:rPr>
          <w:fldChar w:fldCharType="begin"/>
        </w:r>
        <w:r w:rsidR="00AD5401">
          <w:rPr>
            <w:noProof/>
            <w:webHidden/>
          </w:rPr>
          <w:instrText xml:space="preserve"> PAGEREF _Toc125472615 \h </w:instrText>
        </w:r>
        <w:r w:rsidR="00AD5401">
          <w:rPr>
            <w:noProof/>
            <w:webHidden/>
          </w:rPr>
        </w:r>
        <w:r w:rsidR="00AD5401">
          <w:rPr>
            <w:noProof/>
            <w:webHidden/>
          </w:rPr>
          <w:fldChar w:fldCharType="separate"/>
        </w:r>
        <w:r w:rsidR="000331C6">
          <w:rPr>
            <w:noProof/>
            <w:webHidden/>
          </w:rPr>
          <w:t>21</w:t>
        </w:r>
        <w:r w:rsidR="00AD5401">
          <w:rPr>
            <w:noProof/>
            <w:webHidden/>
          </w:rPr>
          <w:fldChar w:fldCharType="end"/>
        </w:r>
      </w:hyperlink>
    </w:p>
    <w:p w14:paraId="07B64E87" w14:textId="63567553" w:rsidR="00AD5401" w:rsidRDefault="00000000">
      <w:pPr>
        <w:pStyle w:val="TOC2"/>
        <w:rPr>
          <w:rFonts w:asciiTheme="minorHAnsi" w:eastAsiaTheme="minorEastAsia" w:hAnsiTheme="minorHAnsi" w:cstheme="minorBidi"/>
          <w:b w:val="0"/>
        </w:rPr>
      </w:pPr>
      <w:hyperlink w:anchor="_Toc125472616" w:history="1">
        <w:r w:rsidR="00AD5401" w:rsidRPr="008553E9">
          <w:rPr>
            <w:rStyle w:val="Hyperlink"/>
          </w:rPr>
          <w:t>6.1</w:t>
        </w:r>
        <w:r w:rsidR="00AD5401">
          <w:rPr>
            <w:rFonts w:asciiTheme="minorHAnsi" w:eastAsiaTheme="minorEastAsia" w:hAnsiTheme="minorHAnsi" w:cstheme="minorBidi"/>
            <w:b w:val="0"/>
          </w:rPr>
          <w:tab/>
        </w:r>
        <w:r w:rsidR="00AD5401" w:rsidRPr="008553E9">
          <w:rPr>
            <w:rStyle w:val="Hyperlink"/>
          </w:rPr>
          <w:t>What are the results of the air quality data typically reviewed by the AQ EAG for 2021?</w:t>
        </w:r>
        <w:r w:rsidR="00AD5401">
          <w:rPr>
            <w:webHidden/>
          </w:rPr>
          <w:tab/>
        </w:r>
        <w:r w:rsidR="00AD5401">
          <w:rPr>
            <w:webHidden/>
          </w:rPr>
          <w:fldChar w:fldCharType="begin"/>
        </w:r>
        <w:r w:rsidR="00AD5401">
          <w:rPr>
            <w:webHidden/>
          </w:rPr>
          <w:instrText xml:space="preserve"> PAGEREF _Toc125472616 \h </w:instrText>
        </w:r>
        <w:r w:rsidR="00AD5401">
          <w:rPr>
            <w:webHidden/>
          </w:rPr>
        </w:r>
        <w:r w:rsidR="00AD5401">
          <w:rPr>
            <w:webHidden/>
          </w:rPr>
          <w:fldChar w:fldCharType="separate"/>
        </w:r>
        <w:r w:rsidR="000331C6">
          <w:rPr>
            <w:webHidden/>
          </w:rPr>
          <w:t>21</w:t>
        </w:r>
        <w:r w:rsidR="00AD5401">
          <w:rPr>
            <w:webHidden/>
          </w:rPr>
          <w:fldChar w:fldCharType="end"/>
        </w:r>
      </w:hyperlink>
    </w:p>
    <w:p w14:paraId="77EF3CCC" w14:textId="6566E773" w:rsidR="00AD5401" w:rsidRDefault="00000000">
      <w:pPr>
        <w:pStyle w:val="TOC2"/>
        <w:rPr>
          <w:rFonts w:asciiTheme="minorHAnsi" w:eastAsiaTheme="minorEastAsia" w:hAnsiTheme="minorHAnsi" w:cstheme="minorBidi"/>
          <w:b w:val="0"/>
        </w:rPr>
      </w:pPr>
      <w:hyperlink w:anchor="_Toc125472617" w:history="1">
        <w:r w:rsidR="00AD5401" w:rsidRPr="008553E9">
          <w:rPr>
            <w:rStyle w:val="Hyperlink"/>
          </w:rPr>
          <w:t>6.2</w:t>
        </w:r>
        <w:r w:rsidR="00AD5401">
          <w:rPr>
            <w:rFonts w:asciiTheme="minorHAnsi" w:eastAsiaTheme="minorEastAsia" w:hAnsiTheme="minorHAnsi" w:cstheme="minorBidi"/>
            <w:b w:val="0"/>
          </w:rPr>
          <w:tab/>
        </w:r>
        <w:r w:rsidR="00AD5401" w:rsidRPr="008553E9">
          <w:rPr>
            <w:rStyle w:val="Hyperlink"/>
          </w:rPr>
          <w:t>SEPA air quality monitoring in 2021 – what did they do and what were the results?</w:t>
        </w:r>
        <w:r w:rsidR="00AD5401">
          <w:rPr>
            <w:webHidden/>
          </w:rPr>
          <w:tab/>
        </w:r>
        <w:r w:rsidR="00AD5401">
          <w:rPr>
            <w:webHidden/>
          </w:rPr>
          <w:fldChar w:fldCharType="begin"/>
        </w:r>
        <w:r w:rsidR="00AD5401">
          <w:rPr>
            <w:webHidden/>
          </w:rPr>
          <w:instrText xml:space="preserve"> PAGEREF _Toc125472617 \h </w:instrText>
        </w:r>
        <w:r w:rsidR="00AD5401">
          <w:rPr>
            <w:webHidden/>
          </w:rPr>
        </w:r>
        <w:r w:rsidR="00AD5401">
          <w:rPr>
            <w:webHidden/>
          </w:rPr>
          <w:fldChar w:fldCharType="separate"/>
        </w:r>
        <w:r w:rsidR="000331C6">
          <w:rPr>
            <w:webHidden/>
          </w:rPr>
          <w:t>22</w:t>
        </w:r>
        <w:r w:rsidR="00AD5401">
          <w:rPr>
            <w:webHidden/>
          </w:rPr>
          <w:fldChar w:fldCharType="end"/>
        </w:r>
      </w:hyperlink>
    </w:p>
    <w:p w14:paraId="2FFC614F" w14:textId="25BE099A" w:rsidR="00AD5401" w:rsidRDefault="00000000">
      <w:pPr>
        <w:pStyle w:val="TOC2"/>
        <w:rPr>
          <w:rFonts w:asciiTheme="minorHAnsi" w:eastAsiaTheme="minorEastAsia" w:hAnsiTheme="minorHAnsi" w:cstheme="minorBidi"/>
          <w:b w:val="0"/>
        </w:rPr>
      </w:pPr>
      <w:hyperlink w:anchor="_Toc125472618" w:history="1">
        <w:r w:rsidR="00AD5401" w:rsidRPr="008553E9">
          <w:rPr>
            <w:rStyle w:val="Hyperlink"/>
          </w:rPr>
          <w:t>6.3</w:t>
        </w:r>
        <w:r w:rsidR="00AD5401">
          <w:rPr>
            <w:rFonts w:asciiTheme="minorHAnsi" w:eastAsiaTheme="minorEastAsia" w:hAnsiTheme="minorHAnsi" w:cstheme="minorBidi"/>
            <w:b w:val="0"/>
          </w:rPr>
          <w:tab/>
        </w:r>
        <w:r w:rsidR="00AD5401" w:rsidRPr="008553E9">
          <w:rPr>
            <w:rStyle w:val="Hyperlink"/>
          </w:rPr>
          <w:t>Has there been any air quality monitoring undertaken during flaring events?</w:t>
        </w:r>
        <w:r w:rsidR="00AD5401">
          <w:rPr>
            <w:webHidden/>
          </w:rPr>
          <w:tab/>
        </w:r>
        <w:r w:rsidR="00AD5401">
          <w:rPr>
            <w:webHidden/>
          </w:rPr>
          <w:fldChar w:fldCharType="begin"/>
        </w:r>
        <w:r w:rsidR="00AD5401">
          <w:rPr>
            <w:webHidden/>
          </w:rPr>
          <w:instrText xml:space="preserve"> PAGEREF _Toc125472618 \h </w:instrText>
        </w:r>
        <w:r w:rsidR="00AD5401">
          <w:rPr>
            <w:webHidden/>
          </w:rPr>
        </w:r>
        <w:r w:rsidR="00AD5401">
          <w:rPr>
            <w:webHidden/>
          </w:rPr>
          <w:fldChar w:fldCharType="separate"/>
        </w:r>
        <w:r w:rsidR="000331C6">
          <w:rPr>
            <w:webHidden/>
          </w:rPr>
          <w:t>25</w:t>
        </w:r>
        <w:r w:rsidR="00AD5401">
          <w:rPr>
            <w:webHidden/>
          </w:rPr>
          <w:fldChar w:fldCharType="end"/>
        </w:r>
      </w:hyperlink>
    </w:p>
    <w:p w14:paraId="002DEFA4" w14:textId="4C3559EA" w:rsidR="00AD5401" w:rsidRDefault="00000000">
      <w:pPr>
        <w:pStyle w:val="TOC2"/>
        <w:rPr>
          <w:rFonts w:asciiTheme="minorHAnsi" w:eastAsiaTheme="minorEastAsia" w:hAnsiTheme="minorHAnsi" w:cstheme="minorBidi"/>
          <w:b w:val="0"/>
        </w:rPr>
      </w:pPr>
      <w:hyperlink w:anchor="_Toc125472619" w:history="1">
        <w:r w:rsidR="00AD5401" w:rsidRPr="008553E9">
          <w:rPr>
            <w:rStyle w:val="Hyperlink"/>
          </w:rPr>
          <w:t>6.4</w:t>
        </w:r>
        <w:r w:rsidR="00AD5401">
          <w:rPr>
            <w:rFonts w:asciiTheme="minorHAnsi" w:eastAsiaTheme="minorEastAsia" w:hAnsiTheme="minorHAnsi" w:cstheme="minorBidi"/>
            <w:b w:val="0"/>
          </w:rPr>
          <w:tab/>
        </w:r>
        <w:r w:rsidR="00AD5401" w:rsidRPr="008553E9">
          <w:rPr>
            <w:rStyle w:val="Hyperlink"/>
          </w:rPr>
          <w:t xml:space="preserve">What impact do wind farms have on air quality? </w:t>
        </w:r>
        <w:r w:rsidR="00AD5401">
          <w:rPr>
            <w:webHidden/>
          </w:rPr>
          <w:tab/>
        </w:r>
        <w:r w:rsidR="00AD5401">
          <w:rPr>
            <w:webHidden/>
          </w:rPr>
          <w:fldChar w:fldCharType="begin"/>
        </w:r>
        <w:r w:rsidR="00AD5401">
          <w:rPr>
            <w:webHidden/>
          </w:rPr>
          <w:instrText xml:space="preserve"> PAGEREF _Toc125472619 \h </w:instrText>
        </w:r>
        <w:r w:rsidR="00AD5401">
          <w:rPr>
            <w:webHidden/>
          </w:rPr>
        </w:r>
        <w:r w:rsidR="00AD5401">
          <w:rPr>
            <w:webHidden/>
          </w:rPr>
          <w:fldChar w:fldCharType="separate"/>
        </w:r>
        <w:r w:rsidR="000331C6">
          <w:rPr>
            <w:webHidden/>
          </w:rPr>
          <w:t>25</w:t>
        </w:r>
        <w:r w:rsidR="00AD5401">
          <w:rPr>
            <w:webHidden/>
          </w:rPr>
          <w:fldChar w:fldCharType="end"/>
        </w:r>
      </w:hyperlink>
    </w:p>
    <w:p w14:paraId="7D4F152E" w14:textId="46B3C75F" w:rsidR="00AD5401" w:rsidRDefault="00000000">
      <w:pPr>
        <w:pStyle w:val="TOC2"/>
        <w:rPr>
          <w:rFonts w:asciiTheme="minorHAnsi" w:eastAsiaTheme="minorEastAsia" w:hAnsiTheme="minorHAnsi" w:cstheme="minorBidi"/>
          <w:b w:val="0"/>
        </w:rPr>
      </w:pPr>
      <w:hyperlink w:anchor="_Toc125472620" w:history="1">
        <w:r w:rsidR="00AD5401" w:rsidRPr="008553E9">
          <w:rPr>
            <w:rStyle w:val="Hyperlink"/>
          </w:rPr>
          <w:t>6.5</w:t>
        </w:r>
        <w:r w:rsidR="00AD5401">
          <w:rPr>
            <w:rFonts w:asciiTheme="minorHAnsi" w:eastAsiaTheme="minorEastAsia" w:hAnsiTheme="minorHAnsi" w:cstheme="minorBidi"/>
            <w:b w:val="0"/>
          </w:rPr>
          <w:tab/>
        </w:r>
        <w:r w:rsidR="00AD5401" w:rsidRPr="008553E9">
          <w:rPr>
            <w:rStyle w:val="Hyperlink"/>
          </w:rPr>
          <w:t>What are the AQ EAG’s comments and recommendations (where relevant)?</w:t>
        </w:r>
        <w:r w:rsidR="00AD5401">
          <w:rPr>
            <w:webHidden/>
          </w:rPr>
          <w:tab/>
        </w:r>
        <w:r w:rsidR="00AD5401">
          <w:rPr>
            <w:webHidden/>
          </w:rPr>
          <w:fldChar w:fldCharType="begin"/>
        </w:r>
        <w:r w:rsidR="00AD5401">
          <w:rPr>
            <w:webHidden/>
          </w:rPr>
          <w:instrText xml:space="preserve"> PAGEREF _Toc125472620 \h </w:instrText>
        </w:r>
        <w:r w:rsidR="00AD5401">
          <w:rPr>
            <w:webHidden/>
          </w:rPr>
        </w:r>
        <w:r w:rsidR="00AD5401">
          <w:rPr>
            <w:webHidden/>
          </w:rPr>
          <w:fldChar w:fldCharType="separate"/>
        </w:r>
        <w:r w:rsidR="000331C6">
          <w:rPr>
            <w:webHidden/>
          </w:rPr>
          <w:t>25</w:t>
        </w:r>
        <w:r w:rsidR="00AD5401">
          <w:rPr>
            <w:webHidden/>
          </w:rPr>
          <w:fldChar w:fldCharType="end"/>
        </w:r>
      </w:hyperlink>
    </w:p>
    <w:p w14:paraId="5DEC852A" w14:textId="6EB35630" w:rsidR="00AD5401" w:rsidRDefault="00000000">
      <w:pPr>
        <w:pStyle w:val="TOC1"/>
        <w:rPr>
          <w:rFonts w:asciiTheme="minorHAnsi" w:eastAsiaTheme="minorEastAsia" w:hAnsiTheme="minorHAnsi" w:cstheme="minorBidi"/>
          <w:b w:val="0"/>
          <w:bCs w:val="0"/>
          <w:caps w:val="0"/>
          <w:noProof/>
        </w:rPr>
      </w:pPr>
      <w:hyperlink w:anchor="_Toc125472621" w:history="1">
        <w:r w:rsidR="00AD5401" w:rsidRPr="008553E9">
          <w:rPr>
            <w:rStyle w:val="Hyperlink"/>
            <w:noProof/>
          </w:rPr>
          <w:t>7</w:t>
        </w:r>
        <w:r w:rsidR="00AD5401">
          <w:rPr>
            <w:rFonts w:asciiTheme="minorHAnsi" w:eastAsiaTheme="minorEastAsia" w:hAnsiTheme="minorHAnsi" w:cstheme="minorBidi"/>
            <w:b w:val="0"/>
            <w:bCs w:val="0"/>
            <w:caps w:val="0"/>
            <w:noProof/>
          </w:rPr>
          <w:tab/>
        </w:r>
        <w:r w:rsidR="00AD5401" w:rsidRPr="008553E9">
          <w:rPr>
            <w:rStyle w:val="Hyperlink"/>
            <w:noProof/>
          </w:rPr>
          <w:t>Health effects</w:t>
        </w:r>
        <w:r w:rsidR="00AD5401">
          <w:rPr>
            <w:noProof/>
            <w:webHidden/>
          </w:rPr>
          <w:tab/>
        </w:r>
        <w:r w:rsidR="00AD5401">
          <w:rPr>
            <w:noProof/>
            <w:webHidden/>
          </w:rPr>
          <w:fldChar w:fldCharType="begin"/>
        </w:r>
        <w:r w:rsidR="00AD5401">
          <w:rPr>
            <w:noProof/>
            <w:webHidden/>
          </w:rPr>
          <w:instrText xml:space="preserve"> PAGEREF _Toc125472621 \h </w:instrText>
        </w:r>
        <w:r w:rsidR="00AD5401">
          <w:rPr>
            <w:noProof/>
            <w:webHidden/>
          </w:rPr>
        </w:r>
        <w:r w:rsidR="00AD5401">
          <w:rPr>
            <w:noProof/>
            <w:webHidden/>
          </w:rPr>
          <w:fldChar w:fldCharType="separate"/>
        </w:r>
        <w:r w:rsidR="000331C6">
          <w:rPr>
            <w:noProof/>
            <w:webHidden/>
          </w:rPr>
          <w:t>27</w:t>
        </w:r>
        <w:r w:rsidR="00AD5401">
          <w:rPr>
            <w:noProof/>
            <w:webHidden/>
          </w:rPr>
          <w:fldChar w:fldCharType="end"/>
        </w:r>
      </w:hyperlink>
    </w:p>
    <w:p w14:paraId="55BD836F" w14:textId="5836E91D" w:rsidR="00AD5401" w:rsidRDefault="00000000">
      <w:pPr>
        <w:pStyle w:val="TOC2"/>
        <w:rPr>
          <w:rFonts w:asciiTheme="minorHAnsi" w:eastAsiaTheme="minorEastAsia" w:hAnsiTheme="minorHAnsi" w:cstheme="minorBidi"/>
          <w:b w:val="0"/>
        </w:rPr>
      </w:pPr>
      <w:hyperlink w:anchor="_Toc125472622" w:history="1">
        <w:r w:rsidR="00AD5401" w:rsidRPr="008553E9">
          <w:rPr>
            <w:rStyle w:val="Hyperlink"/>
          </w:rPr>
          <w:t>7.1</w:t>
        </w:r>
        <w:r w:rsidR="00AD5401">
          <w:rPr>
            <w:rFonts w:asciiTheme="minorHAnsi" w:eastAsiaTheme="minorEastAsia" w:hAnsiTheme="minorHAnsi" w:cstheme="minorBidi"/>
            <w:b w:val="0"/>
          </w:rPr>
          <w:tab/>
        </w:r>
        <w:r w:rsidR="00AD5401" w:rsidRPr="008553E9">
          <w:rPr>
            <w:rStyle w:val="Hyperlink"/>
          </w:rPr>
          <w:t>Are people living near the facilities experiencing adverse health effects relating to their air quality?</w:t>
        </w:r>
        <w:r w:rsidR="00AD5401">
          <w:rPr>
            <w:webHidden/>
          </w:rPr>
          <w:tab/>
        </w:r>
        <w:r w:rsidR="00AD5401">
          <w:rPr>
            <w:webHidden/>
          </w:rPr>
          <w:fldChar w:fldCharType="begin"/>
        </w:r>
        <w:r w:rsidR="00AD5401">
          <w:rPr>
            <w:webHidden/>
          </w:rPr>
          <w:instrText xml:space="preserve"> PAGEREF _Toc125472622 \h </w:instrText>
        </w:r>
        <w:r w:rsidR="00AD5401">
          <w:rPr>
            <w:webHidden/>
          </w:rPr>
        </w:r>
        <w:r w:rsidR="00AD5401">
          <w:rPr>
            <w:webHidden/>
          </w:rPr>
          <w:fldChar w:fldCharType="separate"/>
        </w:r>
        <w:r w:rsidR="000331C6">
          <w:rPr>
            <w:webHidden/>
          </w:rPr>
          <w:t>27</w:t>
        </w:r>
        <w:r w:rsidR="00AD5401">
          <w:rPr>
            <w:webHidden/>
          </w:rPr>
          <w:fldChar w:fldCharType="end"/>
        </w:r>
      </w:hyperlink>
    </w:p>
    <w:p w14:paraId="626817BB" w14:textId="424AE56F" w:rsidR="00AD5401" w:rsidRDefault="00000000">
      <w:pPr>
        <w:pStyle w:val="TOC2"/>
        <w:rPr>
          <w:rFonts w:asciiTheme="minorHAnsi" w:eastAsiaTheme="minorEastAsia" w:hAnsiTheme="minorHAnsi" w:cstheme="minorBidi"/>
          <w:b w:val="0"/>
        </w:rPr>
      </w:pPr>
      <w:hyperlink w:anchor="_Toc125472623" w:history="1">
        <w:r w:rsidR="00AD5401" w:rsidRPr="008553E9">
          <w:rPr>
            <w:rStyle w:val="Hyperlink"/>
          </w:rPr>
          <w:t>7.2</w:t>
        </w:r>
        <w:r w:rsidR="00AD5401">
          <w:rPr>
            <w:rFonts w:asciiTheme="minorHAnsi" w:eastAsiaTheme="minorEastAsia" w:hAnsiTheme="minorHAnsi" w:cstheme="minorBidi"/>
            <w:b w:val="0"/>
          </w:rPr>
          <w:tab/>
        </w:r>
        <w:r w:rsidR="00AD5401" w:rsidRPr="008553E9">
          <w:rPr>
            <w:rStyle w:val="Hyperlink"/>
          </w:rPr>
          <w:t>What are the AQ EAG’s comments and recommendations (where relevant)?</w:t>
        </w:r>
        <w:r w:rsidR="00AD5401">
          <w:rPr>
            <w:webHidden/>
          </w:rPr>
          <w:tab/>
        </w:r>
        <w:r w:rsidR="00AD5401">
          <w:rPr>
            <w:webHidden/>
          </w:rPr>
          <w:fldChar w:fldCharType="begin"/>
        </w:r>
        <w:r w:rsidR="00AD5401">
          <w:rPr>
            <w:webHidden/>
          </w:rPr>
          <w:instrText xml:space="preserve"> PAGEREF _Toc125472623 \h </w:instrText>
        </w:r>
        <w:r w:rsidR="00AD5401">
          <w:rPr>
            <w:webHidden/>
          </w:rPr>
        </w:r>
        <w:r w:rsidR="00AD5401">
          <w:rPr>
            <w:webHidden/>
          </w:rPr>
          <w:fldChar w:fldCharType="separate"/>
        </w:r>
        <w:r w:rsidR="000331C6">
          <w:rPr>
            <w:webHidden/>
          </w:rPr>
          <w:t>27</w:t>
        </w:r>
        <w:r w:rsidR="00AD5401">
          <w:rPr>
            <w:webHidden/>
          </w:rPr>
          <w:fldChar w:fldCharType="end"/>
        </w:r>
      </w:hyperlink>
    </w:p>
    <w:p w14:paraId="4E635C0A" w14:textId="3E70E6A8" w:rsidR="00AD5401" w:rsidRDefault="00000000">
      <w:pPr>
        <w:pStyle w:val="TOC1"/>
        <w:rPr>
          <w:rFonts w:asciiTheme="minorHAnsi" w:eastAsiaTheme="minorEastAsia" w:hAnsiTheme="minorHAnsi" w:cstheme="minorBidi"/>
          <w:b w:val="0"/>
          <w:bCs w:val="0"/>
          <w:caps w:val="0"/>
          <w:noProof/>
        </w:rPr>
      </w:pPr>
      <w:hyperlink w:anchor="_Toc125472624" w:history="1">
        <w:r w:rsidR="00AD5401" w:rsidRPr="008553E9">
          <w:rPr>
            <w:rStyle w:val="Hyperlink"/>
            <w:noProof/>
          </w:rPr>
          <w:t>8</w:t>
        </w:r>
        <w:r w:rsidR="00AD5401">
          <w:rPr>
            <w:rFonts w:asciiTheme="minorHAnsi" w:eastAsiaTheme="minorEastAsia" w:hAnsiTheme="minorHAnsi" w:cstheme="minorBidi"/>
            <w:b w:val="0"/>
            <w:bCs w:val="0"/>
            <w:caps w:val="0"/>
            <w:noProof/>
          </w:rPr>
          <w:tab/>
        </w:r>
        <w:r w:rsidR="00AD5401" w:rsidRPr="008553E9">
          <w:rPr>
            <w:rStyle w:val="Hyperlink"/>
            <w:noProof/>
          </w:rPr>
          <w:t>CONCLUSIONS</w:t>
        </w:r>
        <w:r w:rsidR="00AD5401">
          <w:rPr>
            <w:noProof/>
            <w:webHidden/>
          </w:rPr>
          <w:tab/>
        </w:r>
        <w:r w:rsidR="00AD5401">
          <w:rPr>
            <w:noProof/>
            <w:webHidden/>
          </w:rPr>
          <w:fldChar w:fldCharType="begin"/>
        </w:r>
        <w:r w:rsidR="00AD5401">
          <w:rPr>
            <w:noProof/>
            <w:webHidden/>
          </w:rPr>
          <w:instrText xml:space="preserve"> PAGEREF _Toc125472624 \h </w:instrText>
        </w:r>
        <w:r w:rsidR="00AD5401">
          <w:rPr>
            <w:noProof/>
            <w:webHidden/>
          </w:rPr>
        </w:r>
        <w:r w:rsidR="00AD5401">
          <w:rPr>
            <w:noProof/>
            <w:webHidden/>
          </w:rPr>
          <w:fldChar w:fldCharType="separate"/>
        </w:r>
        <w:r w:rsidR="000331C6">
          <w:rPr>
            <w:noProof/>
            <w:webHidden/>
          </w:rPr>
          <w:t>28</w:t>
        </w:r>
        <w:r w:rsidR="00AD5401">
          <w:rPr>
            <w:noProof/>
            <w:webHidden/>
          </w:rPr>
          <w:fldChar w:fldCharType="end"/>
        </w:r>
      </w:hyperlink>
    </w:p>
    <w:p w14:paraId="54CED62E" w14:textId="3B7D6EF8" w:rsidR="00AD5401" w:rsidRDefault="00000000">
      <w:pPr>
        <w:pStyle w:val="TOC1"/>
        <w:tabs>
          <w:tab w:val="left" w:pos="1760"/>
        </w:tabs>
        <w:rPr>
          <w:rFonts w:asciiTheme="minorHAnsi" w:eastAsiaTheme="minorEastAsia" w:hAnsiTheme="minorHAnsi" w:cstheme="minorBidi"/>
          <w:b w:val="0"/>
          <w:bCs w:val="0"/>
          <w:caps w:val="0"/>
          <w:noProof/>
        </w:rPr>
      </w:pPr>
      <w:hyperlink w:anchor="_Toc125472625" w:history="1">
        <w:r w:rsidR="00AD5401" w:rsidRPr="008553E9">
          <w:rPr>
            <w:rStyle w:val="Hyperlink"/>
            <w:noProof/>
          </w:rPr>
          <w:t>APPENDIX 1.</w:t>
        </w:r>
        <w:r w:rsidR="00AD5401">
          <w:rPr>
            <w:rFonts w:asciiTheme="minorHAnsi" w:eastAsiaTheme="minorEastAsia" w:hAnsiTheme="minorHAnsi" w:cstheme="minorBidi"/>
            <w:b w:val="0"/>
            <w:bCs w:val="0"/>
            <w:caps w:val="0"/>
            <w:noProof/>
          </w:rPr>
          <w:tab/>
        </w:r>
        <w:r w:rsidR="00AD5401" w:rsidRPr="008553E9">
          <w:rPr>
            <w:rStyle w:val="Hyperlink"/>
            <w:noProof/>
          </w:rPr>
          <w:t>ABBREVIATIONS</w:t>
        </w:r>
        <w:r w:rsidR="00AD5401">
          <w:rPr>
            <w:noProof/>
            <w:webHidden/>
          </w:rPr>
          <w:tab/>
        </w:r>
        <w:r w:rsidR="00AD5401">
          <w:rPr>
            <w:noProof/>
            <w:webHidden/>
          </w:rPr>
          <w:fldChar w:fldCharType="begin"/>
        </w:r>
        <w:r w:rsidR="00AD5401">
          <w:rPr>
            <w:noProof/>
            <w:webHidden/>
          </w:rPr>
          <w:instrText xml:space="preserve"> PAGEREF _Toc125472625 \h </w:instrText>
        </w:r>
        <w:r w:rsidR="00AD5401">
          <w:rPr>
            <w:noProof/>
            <w:webHidden/>
          </w:rPr>
        </w:r>
        <w:r w:rsidR="00AD5401">
          <w:rPr>
            <w:noProof/>
            <w:webHidden/>
          </w:rPr>
          <w:fldChar w:fldCharType="separate"/>
        </w:r>
        <w:r w:rsidR="000331C6">
          <w:rPr>
            <w:noProof/>
            <w:webHidden/>
          </w:rPr>
          <w:t>29</w:t>
        </w:r>
        <w:r w:rsidR="00AD5401">
          <w:rPr>
            <w:noProof/>
            <w:webHidden/>
          </w:rPr>
          <w:fldChar w:fldCharType="end"/>
        </w:r>
      </w:hyperlink>
    </w:p>
    <w:p w14:paraId="1DFB87CB" w14:textId="14D9438E" w:rsidR="00AD5401" w:rsidRDefault="00000000">
      <w:pPr>
        <w:pStyle w:val="TOC1"/>
        <w:tabs>
          <w:tab w:val="left" w:pos="1760"/>
        </w:tabs>
        <w:rPr>
          <w:rFonts w:asciiTheme="minorHAnsi" w:eastAsiaTheme="minorEastAsia" w:hAnsiTheme="minorHAnsi" w:cstheme="minorBidi"/>
          <w:b w:val="0"/>
          <w:bCs w:val="0"/>
          <w:caps w:val="0"/>
          <w:noProof/>
        </w:rPr>
      </w:pPr>
      <w:hyperlink w:anchor="_Toc125472626" w:history="1">
        <w:r w:rsidR="00AD5401" w:rsidRPr="008553E9">
          <w:rPr>
            <w:rStyle w:val="Hyperlink"/>
            <w:noProof/>
          </w:rPr>
          <w:t>APPENDIX 2.</w:t>
        </w:r>
        <w:r w:rsidR="00AD5401">
          <w:rPr>
            <w:rFonts w:asciiTheme="minorHAnsi" w:eastAsiaTheme="minorEastAsia" w:hAnsiTheme="minorHAnsi" w:cstheme="minorBidi"/>
            <w:b w:val="0"/>
            <w:bCs w:val="0"/>
            <w:caps w:val="0"/>
            <w:noProof/>
          </w:rPr>
          <w:tab/>
        </w:r>
        <w:r w:rsidR="00AD5401" w:rsidRPr="008553E9">
          <w:rPr>
            <w:rStyle w:val="Hyperlink"/>
            <w:noProof/>
          </w:rPr>
          <w:t>Glossary</w:t>
        </w:r>
        <w:r w:rsidR="00AD5401">
          <w:rPr>
            <w:noProof/>
            <w:webHidden/>
          </w:rPr>
          <w:tab/>
        </w:r>
        <w:r w:rsidR="00AD5401">
          <w:rPr>
            <w:noProof/>
            <w:webHidden/>
          </w:rPr>
          <w:fldChar w:fldCharType="begin"/>
        </w:r>
        <w:r w:rsidR="00AD5401">
          <w:rPr>
            <w:noProof/>
            <w:webHidden/>
          </w:rPr>
          <w:instrText xml:space="preserve"> PAGEREF _Toc125472626 \h </w:instrText>
        </w:r>
        <w:r w:rsidR="00AD5401">
          <w:rPr>
            <w:noProof/>
            <w:webHidden/>
          </w:rPr>
        </w:r>
        <w:r w:rsidR="00AD5401">
          <w:rPr>
            <w:noProof/>
            <w:webHidden/>
          </w:rPr>
          <w:fldChar w:fldCharType="separate"/>
        </w:r>
        <w:r w:rsidR="000331C6">
          <w:rPr>
            <w:noProof/>
            <w:webHidden/>
          </w:rPr>
          <w:t>31</w:t>
        </w:r>
        <w:r w:rsidR="00AD5401">
          <w:rPr>
            <w:noProof/>
            <w:webHidden/>
          </w:rPr>
          <w:fldChar w:fldCharType="end"/>
        </w:r>
      </w:hyperlink>
    </w:p>
    <w:p w14:paraId="55952B7F" w14:textId="4A1D619F" w:rsidR="00AD5401" w:rsidRDefault="00000000">
      <w:pPr>
        <w:pStyle w:val="TOC1"/>
        <w:tabs>
          <w:tab w:val="left" w:pos="1760"/>
        </w:tabs>
        <w:rPr>
          <w:rFonts w:asciiTheme="minorHAnsi" w:eastAsiaTheme="minorEastAsia" w:hAnsiTheme="minorHAnsi" w:cstheme="minorBidi"/>
          <w:b w:val="0"/>
          <w:bCs w:val="0"/>
          <w:caps w:val="0"/>
          <w:noProof/>
        </w:rPr>
      </w:pPr>
      <w:hyperlink w:anchor="_Toc125472627" w:history="1">
        <w:r w:rsidR="00AD5401" w:rsidRPr="008553E9">
          <w:rPr>
            <w:rStyle w:val="Hyperlink"/>
            <w:noProof/>
          </w:rPr>
          <w:t>APPENDIX 3.</w:t>
        </w:r>
        <w:r w:rsidR="00AD5401">
          <w:rPr>
            <w:rFonts w:asciiTheme="minorHAnsi" w:eastAsiaTheme="minorEastAsia" w:hAnsiTheme="minorHAnsi" w:cstheme="minorBidi"/>
            <w:b w:val="0"/>
            <w:bCs w:val="0"/>
            <w:caps w:val="0"/>
            <w:noProof/>
          </w:rPr>
          <w:tab/>
        </w:r>
        <w:r w:rsidR="00AD5401" w:rsidRPr="008553E9">
          <w:rPr>
            <w:rStyle w:val="Hyperlink"/>
            <w:noProof/>
          </w:rPr>
          <w:t>Membership</w:t>
        </w:r>
        <w:r w:rsidR="00AD5401">
          <w:rPr>
            <w:noProof/>
            <w:webHidden/>
          </w:rPr>
          <w:tab/>
        </w:r>
        <w:r w:rsidR="00AD5401">
          <w:rPr>
            <w:noProof/>
            <w:webHidden/>
          </w:rPr>
          <w:fldChar w:fldCharType="begin"/>
        </w:r>
        <w:r w:rsidR="00AD5401">
          <w:rPr>
            <w:noProof/>
            <w:webHidden/>
          </w:rPr>
          <w:instrText xml:space="preserve"> PAGEREF _Toc125472627 \h </w:instrText>
        </w:r>
        <w:r w:rsidR="00AD5401">
          <w:rPr>
            <w:noProof/>
            <w:webHidden/>
          </w:rPr>
        </w:r>
        <w:r w:rsidR="00AD5401">
          <w:rPr>
            <w:noProof/>
            <w:webHidden/>
          </w:rPr>
          <w:fldChar w:fldCharType="separate"/>
        </w:r>
        <w:r w:rsidR="000331C6">
          <w:rPr>
            <w:noProof/>
            <w:webHidden/>
          </w:rPr>
          <w:t>32</w:t>
        </w:r>
        <w:r w:rsidR="00AD5401">
          <w:rPr>
            <w:noProof/>
            <w:webHidden/>
          </w:rPr>
          <w:fldChar w:fldCharType="end"/>
        </w:r>
      </w:hyperlink>
    </w:p>
    <w:p w14:paraId="63A86A1F" w14:textId="25864002" w:rsidR="00E52079" w:rsidRDefault="00E52079" w:rsidP="00E52079">
      <w:r>
        <w:fldChar w:fldCharType="end"/>
      </w:r>
    </w:p>
    <w:p w14:paraId="4EFC134F" w14:textId="77777777" w:rsidR="00E52079" w:rsidRPr="00F95720" w:rsidRDefault="00E52079" w:rsidP="00E52079"/>
    <w:p w14:paraId="377D94B1" w14:textId="77777777" w:rsidR="00E52079" w:rsidRPr="00F95720" w:rsidRDefault="00E52079" w:rsidP="00E52079">
      <w:pPr>
        <w:sectPr w:rsidR="00E52079" w:rsidRPr="00F95720" w:rsidSect="007430EB">
          <w:type w:val="continuous"/>
          <w:pgSz w:w="11906" w:h="16838" w:code="9"/>
          <w:pgMar w:top="1701" w:right="1701" w:bottom="1985" w:left="1701" w:header="709" w:footer="709" w:gutter="0"/>
          <w:cols w:space="708"/>
          <w:docGrid w:linePitch="360"/>
        </w:sectPr>
      </w:pPr>
    </w:p>
    <w:p w14:paraId="73AE41A1" w14:textId="14C9FB36" w:rsidR="008F2A54" w:rsidRPr="008F2A54" w:rsidRDefault="00C61F9D" w:rsidP="008F2A54">
      <w:pPr>
        <w:pStyle w:val="Heading1"/>
        <w:numPr>
          <w:ilvl w:val="0"/>
          <w:numId w:val="0"/>
        </w:numPr>
        <w:jc w:val="center"/>
      </w:pPr>
      <w:bookmarkStart w:id="10" w:name="_Toc125472588"/>
      <w:bookmarkEnd w:id="0"/>
      <w:bookmarkEnd w:id="1"/>
      <w:bookmarkEnd w:id="2"/>
      <w:bookmarkEnd w:id="3"/>
      <w:bookmarkEnd w:id="4"/>
      <w:bookmarkEnd w:id="5"/>
      <w:bookmarkEnd w:id="6"/>
      <w:bookmarkEnd w:id="7"/>
      <w:bookmarkEnd w:id="8"/>
      <w:bookmarkEnd w:id="9"/>
      <w:r>
        <w:lastRenderedPageBreak/>
        <w:t>Key findings and recommendations</w:t>
      </w:r>
      <w:bookmarkEnd w:id="10"/>
    </w:p>
    <w:p w14:paraId="62D093F7" w14:textId="38EE1F24" w:rsidR="00240EA8" w:rsidRDefault="00E52079" w:rsidP="00E52079">
      <w:r w:rsidRPr="00757791">
        <w:t xml:space="preserve">The </w:t>
      </w:r>
      <w:proofErr w:type="spellStart"/>
      <w:r w:rsidRPr="00757791">
        <w:t>Mossmorran</w:t>
      </w:r>
      <w:proofErr w:type="spellEnd"/>
      <w:r w:rsidRPr="00757791">
        <w:t xml:space="preserve"> &amp; </w:t>
      </w:r>
      <w:proofErr w:type="spellStart"/>
      <w:r w:rsidRPr="00757791">
        <w:t>Braefoot</w:t>
      </w:r>
      <w:proofErr w:type="spellEnd"/>
      <w:r w:rsidRPr="00757791">
        <w:t xml:space="preserve"> Bay </w:t>
      </w:r>
      <w:r w:rsidR="00C61F9D">
        <w:t>Expert Advisory Group on Air Quality (AQ EAG</w:t>
      </w:r>
      <w:r w:rsidRPr="00757791">
        <w:t xml:space="preserve">) advises Fife Council regarding the </w:t>
      </w:r>
      <w:r w:rsidR="00C21E48">
        <w:t>air quality monitoring and related health impacts</w:t>
      </w:r>
      <w:r w:rsidRPr="00757791">
        <w:t xml:space="preserve"> arising from operations at the </w:t>
      </w:r>
      <w:proofErr w:type="spellStart"/>
      <w:r w:rsidRPr="00757791">
        <w:t>Mossmorran</w:t>
      </w:r>
      <w:proofErr w:type="spellEnd"/>
      <w:r w:rsidRPr="00757791">
        <w:t xml:space="preserve"> </w:t>
      </w:r>
      <w:r w:rsidR="008F2A54">
        <w:t>Complex</w:t>
      </w:r>
      <w:r w:rsidRPr="00757791">
        <w:t xml:space="preserve"> and the </w:t>
      </w:r>
      <w:proofErr w:type="spellStart"/>
      <w:r w:rsidRPr="00757791">
        <w:t>Braefoot</w:t>
      </w:r>
      <w:proofErr w:type="spellEnd"/>
      <w:r w:rsidRPr="00757791">
        <w:t xml:space="preserve"> Bay </w:t>
      </w:r>
      <w:r w:rsidR="00814FD3">
        <w:t xml:space="preserve">Marine </w:t>
      </w:r>
      <w:r w:rsidRPr="00757791">
        <w:t>terminal facilities</w:t>
      </w:r>
      <w:r w:rsidR="009067DF">
        <w:t xml:space="preserve">. </w:t>
      </w:r>
      <w:r w:rsidR="002A785C">
        <w:t xml:space="preserve"> </w:t>
      </w:r>
      <w:r w:rsidR="009067DF">
        <w:t>Shell UK Limited (Shell) and ExxonMobil Chemical Limited (ExxonMobil) operate these facilities</w:t>
      </w:r>
      <w:r w:rsidR="00F66C56">
        <w:t xml:space="preserve">, which are named the Shell Fife </w:t>
      </w:r>
      <w:r w:rsidR="00F66C56" w:rsidRPr="00757791">
        <w:t xml:space="preserve">Natural Gas </w:t>
      </w:r>
      <w:r w:rsidR="00F66C56">
        <w:t xml:space="preserve">Liquids (FNGL) </w:t>
      </w:r>
      <w:r w:rsidR="00DD1880">
        <w:t xml:space="preserve">Plant </w:t>
      </w:r>
      <w:r w:rsidR="00F66C56">
        <w:t xml:space="preserve">and the ExxonMobil </w:t>
      </w:r>
      <w:r w:rsidR="00F66C56" w:rsidRPr="00757791">
        <w:t>Fife Ethylene Plant (FEP)</w:t>
      </w:r>
      <w:r w:rsidR="00F66C56">
        <w:t xml:space="preserve"> in this report</w:t>
      </w:r>
      <w:r w:rsidRPr="00757791">
        <w:t xml:space="preserve">. </w:t>
      </w:r>
    </w:p>
    <w:p w14:paraId="1CC2EE02" w14:textId="77777777" w:rsidR="00240EA8" w:rsidRDefault="00240EA8" w:rsidP="00E52079"/>
    <w:p w14:paraId="4983C232" w14:textId="133C964D" w:rsidR="00240EA8" w:rsidRDefault="00A123F5" w:rsidP="00E52079">
      <w:r w:rsidRPr="00757791">
        <w:t xml:space="preserve">The </w:t>
      </w:r>
      <w:r w:rsidR="00C61F9D">
        <w:t xml:space="preserve">AQ EAG </w:t>
      </w:r>
      <w:r w:rsidR="00F66C56">
        <w:t>reviews</w:t>
      </w:r>
      <w:r w:rsidRPr="00757791">
        <w:t xml:space="preserve"> air quality data collected from </w:t>
      </w:r>
      <w:r w:rsidR="008F2A54">
        <w:t xml:space="preserve">various </w:t>
      </w:r>
      <w:r w:rsidRPr="00757791">
        <w:t>sources,</w:t>
      </w:r>
      <w:r w:rsidR="00E52079" w:rsidRPr="00757791">
        <w:t xml:space="preserve"> </w:t>
      </w:r>
      <w:r w:rsidR="00192309">
        <w:t>including air monitoring data from Fife Council, SEPA, INEOS, and emissions monitoring by ExxonMobil and Shell, as required b</w:t>
      </w:r>
      <w:r w:rsidR="00301DAC">
        <w:t xml:space="preserve">y their permit. </w:t>
      </w:r>
    </w:p>
    <w:p w14:paraId="340D1671" w14:textId="77777777" w:rsidR="00240EA8" w:rsidRDefault="00240EA8" w:rsidP="00E52079"/>
    <w:p w14:paraId="1F7143B7" w14:textId="2045E273" w:rsidR="00E400C0" w:rsidRDefault="00301DAC" w:rsidP="00E52079">
      <w:r>
        <w:t>The AQ EAG</w:t>
      </w:r>
      <w:r w:rsidR="00192309">
        <w:t xml:space="preserve"> also</w:t>
      </w:r>
      <w:r w:rsidR="00E52079" w:rsidRPr="00757791">
        <w:t xml:space="preserve"> </w:t>
      </w:r>
      <w:r w:rsidR="00F66C56" w:rsidRPr="00757791">
        <w:t>consider</w:t>
      </w:r>
      <w:r w:rsidR="00F66C56">
        <w:t>s</w:t>
      </w:r>
      <w:r w:rsidR="00EE2A7B">
        <w:t xml:space="preserve"> </w:t>
      </w:r>
      <w:r w:rsidR="00E52079" w:rsidRPr="00757791">
        <w:t>the potential impact that any major plant changes could have on air quality</w:t>
      </w:r>
      <w:r w:rsidR="00192309">
        <w:t xml:space="preserve"> and </w:t>
      </w:r>
      <w:r w:rsidR="00E52079" w:rsidRPr="00757791">
        <w:t>liaises with representatives from community councils and the local health service.</w:t>
      </w:r>
    </w:p>
    <w:p w14:paraId="47B5E620" w14:textId="77777777" w:rsidR="00C61F9D" w:rsidRDefault="00C61F9D" w:rsidP="00E400C0"/>
    <w:p w14:paraId="630208AA" w14:textId="4E3D0FF5" w:rsidR="00240EA8" w:rsidRDefault="00E400C0" w:rsidP="00E400C0">
      <w:r w:rsidRPr="00757791">
        <w:t>Flaring</w:t>
      </w:r>
      <w:r w:rsidR="00C61F9D">
        <w:t>, which</w:t>
      </w:r>
      <w:r w:rsidRPr="00757791">
        <w:t xml:space="preserve"> is undertaken to protect the plant safety during planned and unplanned maintenance </w:t>
      </w:r>
      <w:r w:rsidR="002747C0" w:rsidRPr="00757791">
        <w:t>work</w:t>
      </w:r>
      <w:r w:rsidR="00C61F9D">
        <w:t>, has been of concern to some in nearby communities</w:t>
      </w:r>
      <w:r w:rsidRPr="00757791">
        <w:t xml:space="preserve">. </w:t>
      </w:r>
      <w:r w:rsidR="002A785C">
        <w:t xml:space="preserve"> </w:t>
      </w:r>
      <w:r w:rsidR="00E77332">
        <w:t>Both companies make efforts to minimise the flaring required.</w:t>
      </w:r>
    </w:p>
    <w:p w14:paraId="58C7E7F2" w14:textId="5EB35F6F" w:rsidR="00FD4BA6" w:rsidRDefault="00FD4BA6" w:rsidP="00E400C0"/>
    <w:p w14:paraId="6559913A" w14:textId="17DEE357" w:rsidR="00E400C0" w:rsidRDefault="00FD4BA6" w:rsidP="00E400C0">
      <w:r w:rsidRPr="00A73481">
        <w:t>Notifiable</w:t>
      </w:r>
      <w:r w:rsidR="00AB42F7" w:rsidRPr="00A73481">
        <w:t xml:space="preserve"> flaring events reported by Shell occurred in April, May, and June, while ExxonMobil reported events in February, April, June, and July.</w:t>
      </w:r>
      <w:r w:rsidR="00E400C0" w:rsidRPr="00A73481">
        <w:t xml:space="preserve"> </w:t>
      </w:r>
      <w:r w:rsidRPr="008D7FAF">
        <w:t>These events were associated with a periodic major cycle of investment in coordination with the pipeline system from the North Sea.</w:t>
      </w:r>
      <w:r w:rsidRPr="00A73481">
        <w:t xml:space="preserve"> </w:t>
      </w:r>
      <w:r w:rsidR="002A785C" w:rsidRPr="00A73481">
        <w:t xml:space="preserve"> </w:t>
      </w:r>
      <w:r w:rsidR="00A467FC" w:rsidRPr="00A73481">
        <w:t>Other planned activities such as maintenance also resulted in flaring.</w:t>
      </w:r>
      <w:r w:rsidR="00AB42F7" w:rsidRPr="00A73481">
        <w:t xml:space="preserve"> </w:t>
      </w:r>
      <w:r w:rsidR="002A785C" w:rsidRPr="00A73481">
        <w:t xml:space="preserve"> </w:t>
      </w:r>
      <w:r w:rsidR="00AB42F7" w:rsidRPr="00A73481">
        <w:t xml:space="preserve">A plant process upset at ExxonMobil resulted in unplanned flaring in February, while other flaring events were generally due to maintenance and associated plant restart. </w:t>
      </w:r>
      <w:r w:rsidR="002A785C" w:rsidRPr="00A73481">
        <w:t xml:space="preserve"> </w:t>
      </w:r>
      <w:r w:rsidR="00301DAC" w:rsidRPr="008D7FAF">
        <w:t>Flaring may also occur at one facility if the other is</w:t>
      </w:r>
      <w:r w:rsidRPr="008D7FAF">
        <w:t xml:space="preserve"> unable to process and therefore there is no outlet for a product. </w:t>
      </w:r>
      <w:r w:rsidR="00301DAC" w:rsidRPr="008D7FAF">
        <w:t xml:space="preserve"> </w:t>
      </w:r>
      <w:r w:rsidRPr="008D7FAF">
        <w:t>Steps are taken to reduce the product before the flare is used.</w:t>
      </w:r>
    </w:p>
    <w:p w14:paraId="741473A7" w14:textId="54BA4CAD" w:rsidR="00E77332" w:rsidRDefault="00E77332" w:rsidP="00E400C0"/>
    <w:p w14:paraId="7304D17A" w14:textId="1E00021D" w:rsidR="007B16DA" w:rsidRDefault="00E77332" w:rsidP="00192309">
      <w:r>
        <w:t xml:space="preserve">Air monitoring by SEPA around the </w:t>
      </w:r>
      <w:proofErr w:type="spellStart"/>
      <w:r>
        <w:t>Mossmorran</w:t>
      </w:r>
      <w:proofErr w:type="spellEnd"/>
      <w:r>
        <w:t xml:space="preserve"> Complex, along with other sources of air quality data from Fife Council and INEOS did not indicate any adverse effects on air pollutants concentrations</w:t>
      </w:r>
      <w:r w:rsidR="009644EF">
        <w:t xml:space="preserve"> from the flaring eve</w:t>
      </w:r>
      <w:r w:rsidR="00301DAC">
        <w:t>nts</w:t>
      </w:r>
      <w:r w:rsidR="00AB42F7">
        <w:t xml:space="preserve"> in 2021</w:t>
      </w:r>
      <w:r>
        <w:t>.</w:t>
      </w:r>
      <w:r w:rsidR="009644EF" w:rsidRPr="009644EF">
        <w:t xml:space="preserve"> </w:t>
      </w:r>
      <w:r w:rsidR="002A785C">
        <w:t xml:space="preserve"> </w:t>
      </w:r>
      <w:r w:rsidR="00301DAC">
        <w:t xml:space="preserve">There were four days where levels of particulate matter exceeded the 24-hour limits set by the Scottish Government, </w:t>
      </w:r>
      <w:r w:rsidR="007B16DA">
        <w:t>(</w:t>
      </w:r>
      <w:r w:rsidR="00301DAC">
        <w:t>air quality objectives</w:t>
      </w:r>
      <w:r w:rsidR="007B16DA">
        <w:t xml:space="preserve"> permit </w:t>
      </w:r>
      <w:r w:rsidR="00301DAC">
        <w:t>up to seven exceedances in a year</w:t>
      </w:r>
      <w:r w:rsidR="007B16DA">
        <w:t>)</w:t>
      </w:r>
      <w:r w:rsidR="00301DAC">
        <w:t xml:space="preserve">. </w:t>
      </w:r>
    </w:p>
    <w:p w14:paraId="0B753FAA" w14:textId="77777777" w:rsidR="007B16DA" w:rsidRDefault="007B16DA" w:rsidP="00192309"/>
    <w:p w14:paraId="4E742B2E" w14:textId="63388C8F" w:rsidR="00192309" w:rsidRDefault="009644EF" w:rsidP="00192309">
      <w:r>
        <w:t>SEPA’s</w:t>
      </w:r>
      <w:r w:rsidR="00517E73">
        <w:t xml:space="preserve"> monitoring sites were </w:t>
      </w:r>
      <w:r w:rsidR="00192309">
        <w:t xml:space="preserve">chosen to reflect the location of residential communities, and included a downwind site, expected to represent the most impacted direction from the </w:t>
      </w:r>
      <w:proofErr w:type="spellStart"/>
      <w:r w:rsidR="00192309">
        <w:t>Mossmorran</w:t>
      </w:r>
      <w:proofErr w:type="spellEnd"/>
      <w:r w:rsidR="00192309">
        <w:t xml:space="preserve"> Complex. </w:t>
      </w:r>
    </w:p>
    <w:p w14:paraId="21B4F096" w14:textId="7E547C44" w:rsidR="00AB42F7" w:rsidRDefault="00AB42F7" w:rsidP="00192309"/>
    <w:p w14:paraId="446B0894" w14:textId="188D96B2" w:rsidR="007B16DA" w:rsidRDefault="00BC53CA" w:rsidP="00192309">
      <w:r>
        <w:t>The cyberattack on SEPA in December 2020</w:t>
      </w:r>
      <w:r w:rsidR="00AB42F7">
        <w:t xml:space="preserve"> resulted in lost QA/QC</w:t>
      </w:r>
      <w:r w:rsidR="00240EA8">
        <w:t xml:space="preserve"> </w:t>
      </w:r>
      <w:r w:rsidR="007B16DA">
        <w:t>(quality assurance/quality control)</w:t>
      </w:r>
      <w:r w:rsidR="00AB42F7">
        <w:t xml:space="preserve"> related data</w:t>
      </w:r>
      <w:r>
        <w:t xml:space="preserve"> and for the first half of 2021 SEPA’s internal systems were not operational. </w:t>
      </w:r>
      <w:r w:rsidR="00AB42F7">
        <w:t xml:space="preserve"> </w:t>
      </w:r>
      <w:r>
        <w:t xml:space="preserve">Thus, </w:t>
      </w:r>
      <w:r w:rsidR="007B16DA">
        <w:t>SEPA’s air quality monitoring data for 2021 were presented in provisional form.</w:t>
      </w:r>
      <w:r w:rsidR="002A785C">
        <w:t xml:space="preserve"> </w:t>
      </w:r>
      <w:r w:rsidR="007B16DA">
        <w:t xml:space="preserve"> Full QA/QC adjustment and ratification was not possible in 2021. </w:t>
      </w:r>
    </w:p>
    <w:p w14:paraId="122D168D" w14:textId="77777777" w:rsidR="007B16DA" w:rsidRDefault="007B16DA" w:rsidP="00192309"/>
    <w:p w14:paraId="0A302947" w14:textId="3FB59F00" w:rsidR="00AB42F7" w:rsidRDefault="00BC53CA" w:rsidP="00192309">
      <w:r>
        <w:t xml:space="preserve">Air quality monitoring from Fife Council does not </w:t>
      </w:r>
      <w:r w:rsidR="00A83247">
        <w:t xml:space="preserve">identify </w:t>
      </w:r>
      <w:r>
        <w:t>any adverse impact on local air quality, giving us confidence that there is no additional risk of exposure to higher levels of air pollutio</w:t>
      </w:r>
      <w:r w:rsidR="00301DAC">
        <w:t xml:space="preserve">n from the </w:t>
      </w:r>
      <w:proofErr w:type="spellStart"/>
      <w:r w:rsidR="00301DAC">
        <w:t>Mossmorran</w:t>
      </w:r>
      <w:proofErr w:type="spellEnd"/>
      <w:r w:rsidR="00301DAC">
        <w:t xml:space="preserve"> Complex. </w:t>
      </w:r>
    </w:p>
    <w:p w14:paraId="6ADEB333" w14:textId="187546DA" w:rsidR="00192309" w:rsidRPr="00757791" w:rsidRDefault="00192309" w:rsidP="00192309"/>
    <w:p w14:paraId="7C8DA582" w14:textId="1EE7F306" w:rsidR="00192309" w:rsidRPr="00A446E7" w:rsidRDefault="00192309" w:rsidP="00F51C93">
      <w:pPr>
        <w:keepLines/>
      </w:pPr>
      <w:r w:rsidRPr="00921AAE">
        <w:lastRenderedPageBreak/>
        <w:t xml:space="preserve">Overall, </w:t>
      </w:r>
      <w:r w:rsidR="00AB42F7">
        <w:t>based on the data available for 2021</w:t>
      </w:r>
      <w:r w:rsidRPr="00921AAE">
        <w:t>,</w:t>
      </w:r>
      <w:r>
        <w:t xml:space="preserve"> </w:t>
      </w:r>
      <w:r w:rsidRPr="00190C37">
        <w:t>emissions</w:t>
      </w:r>
      <w:r>
        <w:t xml:space="preserve"> from the Shell and ExxonMobil p</w:t>
      </w:r>
      <w:r w:rsidRPr="00190C37">
        <w:t xml:space="preserve">lants at </w:t>
      </w:r>
      <w:proofErr w:type="spellStart"/>
      <w:r w:rsidRPr="00190C37">
        <w:t>Mossmorran</w:t>
      </w:r>
      <w:proofErr w:type="spellEnd"/>
      <w:r w:rsidRPr="00190C37">
        <w:t xml:space="preserve"> and </w:t>
      </w:r>
      <w:proofErr w:type="spellStart"/>
      <w:r w:rsidRPr="00190C37">
        <w:t>Braefoot</w:t>
      </w:r>
      <w:proofErr w:type="spellEnd"/>
      <w:r w:rsidRPr="00190C37">
        <w:t xml:space="preserve"> Bay </w:t>
      </w:r>
      <w:r w:rsidR="00804456">
        <w:t xml:space="preserve">has not resulted in exceedances of </w:t>
      </w:r>
      <w:r w:rsidR="00A83247">
        <w:t xml:space="preserve">the </w:t>
      </w:r>
      <w:r w:rsidR="00FD4BA6">
        <w:t xml:space="preserve">Scottish </w:t>
      </w:r>
      <w:r w:rsidR="00A83247">
        <w:t xml:space="preserve">air quality objectives, minimising risk </w:t>
      </w:r>
      <w:r w:rsidRPr="00190C37">
        <w:t>to the health of members of the local community.</w:t>
      </w:r>
      <w:r w:rsidR="002A785C">
        <w:t xml:space="preserve"> </w:t>
      </w:r>
      <w:r w:rsidRPr="00757791">
        <w:t xml:space="preserve"> </w:t>
      </w:r>
      <w:r>
        <w:t xml:space="preserve">The group recommends that </w:t>
      </w:r>
      <w:r w:rsidR="007B16DA">
        <w:t xml:space="preserve">the EAG continue to review information provided from </w:t>
      </w:r>
      <w:r>
        <w:t>Fife Council’s air quality network</w:t>
      </w:r>
      <w:r w:rsidR="00E400C0">
        <w:t xml:space="preserve"> and </w:t>
      </w:r>
      <w:r w:rsidR="00FD4BA6">
        <w:t xml:space="preserve">data from </w:t>
      </w:r>
      <w:r w:rsidR="00E400C0">
        <w:t>SEPA’s local monitoring activities</w:t>
      </w:r>
      <w:r>
        <w:t xml:space="preserve"> with respect to the </w:t>
      </w:r>
      <w:proofErr w:type="spellStart"/>
      <w:r>
        <w:t>Mossmorran</w:t>
      </w:r>
      <w:proofErr w:type="spellEnd"/>
      <w:r>
        <w:t xml:space="preserve"> Complex</w:t>
      </w:r>
      <w:r w:rsidR="00A83247">
        <w:t xml:space="preserve"> in future years</w:t>
      </w:r>
      <w:r>
        <w:t xml:space="preserve">. </w:t>
      </w:r>
    </w:p>
    <w:p w14:paraId="1F19672E" w14:textId="77777777" w:rsidR="008F2A54" w:rsidRDefault="008F2A54" w:rsidP="009644EF">
      <w:pPr>
        <w:jc w:val="left"/>
      </w:pPr>
    </w:p>
    <w:p w14:paraId="7D063FC6" w14:textId="0D614225" w:rsidR="00E400C0" w:rsidRPr="001C7999" w:rsidRDefault="00E400C0" w:rsidP="009644EF">
      <w:pPr>
        <w:jc w:val="left"/>
        <w:rPr>
          <w:rFonts w:cs="Arial"/>
          <w:szCs w:val="22"/>
        </w:rPr>
      </w:pPr>
      <w:r w:rsidRPr="00757791">
        <w:t xml:space="preserve">Fife Council is required to periodically review and assess air quality in its area to ensure air quality standards and objectives for </w:t>
      </w:r>
      <w:r w:rsidR="004322C2">
        <w:t xml:space="preserve">specific </w:t>
      </w:r>
      <w:r w:rsidRPr="00757791">
        <w:t xml:space="preserve">pollutants are not exceeded. </w:t>
      </w:r>
      <w:r w:rsidR="002A785C">
        <w:t xml:space="preserve"> </w:t>
      </w:r>
      <w:r w:rsidRPr="00757791">
        <w:t xml:space="preserve">For the </w:t>
      </w:r>
      <w:proofErr w:type="spellStart"/>
      <w:r w:rsidRPr="00757791">
        <w:t>Mossmorran</w:t>
      </w:r>
      <w:proofErr w:type="spellEnd"/>
      <w:r w:rsidRPr="00757791">
        <w:t xml:space="preserve"> </w:t>
      </w:r>
      <w:r w:rsidR="008F2A54">
        <w:t>Complex</w:t>
      </w:r>
      <w:r w:rsidRPr="00757791">
        <w:t xml:space="preserve"> and </w:t>
      </w:r>
      <w:proofErr w:type="spellStart"/>
      <w:r w:rsidRPr="00757791">
        <w:t>Braefoot</w:t>
      </w:r>
      <w:proofErr w:type="spellEnd"/>
      <w:r w:rsidRPr="00757791">
        <w:t xml:space="preserve"> Bay terminal facilities, this process includes</w:t>
      </w:r>
      <w:r w:rsidR="00F51C93">
        <w:t xml:space="preserve"> </w:t>
      </w:r>
      <w:r w:rsidRPr="00757791">
        <w:t>taking account of the Review Group findings.</w:t>
      </w:r>
      <w:r w:rsidR="002A785C">
        <w:t xml:space="preserve"> </w:t>
      </w:r>
      <w:r w:rsidR="008F2A54">
        <w:t xml:space="preserve"> </w:t>
      </w:r>
      <w:r>
        <w:t xml:space="preserve">Both facilities are also </w:t>
      </w:r>
      <w:r w:rsidRPr="001C7999">
        <w:rPr>
          <w:rFonts w:cs="Arial"/>
          <w:szCs w:val="22"/>
        </w:rPr>
        <w:t>regulated by the Health and Safety Executive (HSE)</w:t>
      </w:r>
      <w:r w:rsidR="001C7999">
        <w:rPr>
          <w:rFonts w:cs="Arial"/>
          <w:szCs w:val="22"/>
        </w:rPr>
        <w:t>,</w:t>
      </w:r>
      <w:r w:rsidRPr="001C7999">
        <w:rPr>
          <w:rFonts w:cs="Arial"/>
          <w:szCs w:val="22"/>
        </w:rPr>
        <w:t xml:space="preserve"> who ensure health and saf</w:t>
      </w:r>
      <w:r w:rsidR="001C7999" w:rsidRPr="001C7999">
        <w:rPr>
          <w:rFonts w:cs="Arial"/>
          <w:szCs w:val="22"/>
        </w:rPr>
        <w:t>ety of site staff</w:t>
      </w:r>
      <w:r w:rsidR="001C7999">
        <w:rPr>
          <w:rFonts w:cs="Arial"/>
          <w:szCs w:val="22"/>
        </w:rPr>
        <w:t xml:space="preserve">. The HSE also regulate </w:t>
      </w:r>
      <w:r w:rsidR="001C7999" w:rsidRPr="001C7999">
        <w:rPr>
          <w:rFonts w:cs="Arial"/>
          <w:szCs w:val="22"/>
        </w:rPr>
        <w:t xml:space="preserve">issues concerning the health and safety of people on and off site under </w:t>
      </w:r>
      <w:r w:rsidR="001C7999">
        <w:rPr>
          <w:rFonts w:cs="Arial"/>
          <w:szCs w:val="22"/>
        </w:rPr>
        <w:t xml:space="preserve">the </w:t>
      </w:r>
      <w:r w:rsidR="001C7999" w:rsidRPr="001C7999">
        <w:rPr>
          <w:rFonts w:cs="Arial"/>
          <w:szCs w:val="22"/>
        </w:rPr>
        <w:t>Control of Major Accident Hazard Regulations 2015</w:t>
      </w:r>
      <w:r w:rsidR="001C7999">
        <w:rPr>
          <w:rFonts w:cs="Arial"/>
          <w:szCs w:val="22"/>
        </w:rPr>
        <w:t>.</w:t>
      </w:r>
    </w:p>
    <w:p w14:paraId="671C17BB" w14:textId="77777777" w:rsidR="00F51C93" w:rsidRPr="00757791" w:rsidRDefault="00F51C93" w:rsidP="009644EF">
      <w:pPr>
        <w:jc w:val="left"/>
      </w:pPr>
    </w:p>
    <w:p w14:paraId="0133E519" w14:textId="77777777" w:rsidR="009644EF" w:rsidRDefault="009644EF" w:rsidP="00E52079">
      <w:pPr>
        <w:sectPr w:rsidR="009644EF" w:rsidSect="0060645F">
          <w:headerReference w:type="even" r:id="rId19"/>
          <w:headerReference w:type="default" r:id="rId20"/>
          <w:footerReference w:type="even" r:id="rId21"/>
          <w:footerReference w:type="default" r:id="rId22"/>
          <w:headerReference w:type="first" r:id="rId23"/>
          <w:footerReference w:type="first" r:id="rId24"/>
          <w:pgSz w:w="11906" w:h="16838" w:code="9"/>
          <w:pgMar w:top="1418" w:right="1418" w:bottom="1701" w:left="1418" w:header="709" w:footer="709" w:gutter="0"/>
          <w:pgNumType w:start="1"/>
          <w:cols w:space="708"/>
          <w:docGrid w:linePitch="360"/>
        </w:sectPr>
      </w:pPr>
    </w:p>
    <w:p w14:paraId="7A798978" w14:textId="5DDA38FD" w:rsidR="000B48C1" w:rsidRDefault="000B48C1" w:rsidP="002F5E0F">
      <w:pPr>
        <w:pStyle w:val="Heading1"/>
      </w:pPr>
      <w:bookmarkStart w:id="11" w:name="_Toc125472589"/>
      <w:r>
        <w:lastRenderedPageBreak/>
        <w:t>Background</w:t>
      </w:r>
      <w:bookmarkEnd w:id="11"/>
    </w:p>
    <w:p w14:paraId="13AFE9BD" w14:textId="1E82DFF2" w:rsidR="00E7693E" w:rsidRPr="00757791" w:rsidRDefault="00C7583A" w:rsidP="000B48C1">
      <w:pPr>
        <w:pStyle w:val="Heading2"/>
      </w:pPr>
      <w:bookmarkStart w:id="12" w:name="_Toc125472590"/>
      <w:r>
        <w:t xml:space="preserve">What are the </w:t>
      </w:r>
      <w:r w:rsidR="00E7693E" w:rsidRPr="00757791">
        <w:t xml:space="preserve">Mossmorran </w:t>
      </w:r>
      <w:r w:rsidR="000B48C1">
        <w:t>&amp;</w:t>
      </w:r>
      <w:r w:rsidR="00E7693E" w:rsidRPr="00757791">
        <w:t xml:space="preserve"> Braefoot Bay terminal facilities</w:t>
      </w:r>
      <w:r>
        <w:t>?</w:t>
      </w:r>
      <w:bookmarkEnd w:id="12"/>
    </w:p>
    <w:p w14:paraId="5EA6BA58" w14:textId="6643EC11" w:rsidR="00E7693E" w:rsidRDefault="00EF3A6E" w:rsidP="00E7693E">
      <w:r w:rsidRPr="008D7FAF">
        <w:t>Shell UK Limited (Shell)</w:t>
      </w:r>
      <w:r w:rsidR="00E7693E" w:rsidRPr="008D7FAF">
        <w:t xml:space="preserve"> operates the </w:t>
      </w:r>
      <w:r w:rsidR="00B95D4F" w:rsidRPr="008D7FAF">
        <w:t xml:space="preserve">Fife </w:t>
      </w:r>
      <w:r w:rsidR="00E7693E" w:rsidRPr="008D7FAF">
        <w:t xml:space="preserve">Natural Gas </w:t>
      </w:r>
      <w:r w:rsidR="00800C59" w:rsidRPr="008D7FAF">
        <w:t>Liquids</w:t>
      </w:r>
      <w:r w:rsidR="00B95D4F" w:rsidRPr="008D7FAF">
        <w:t xml:space="preserve"> (FNGL) p</w:t>
      </w:r>
      <w:r w:rsidR="00E7693E" w:rsidRPr="008D7FAF">
        <w:t xml:space="preserve">lant that extracts natural gasoline, ethane, </w:t>
      </w:r>
      <w:proofErr w:type="gramStart"/>
      <w:r w:rsidR="00E7693E" w:rsidRPr="008D7FAF">
        <w:t>propane</w:t>
      </w:r>
      <w:proofErr w:type="gramEnd"/>
      <w:r w:rsidR="00E7693E" w:rsidRPr="008D7FAF">
        <w:t xml:space="preserve"> and butane from natural gas liquids pumped from the St Fergus gas plant </w:t>
      </w:r>
      <w:r w:rsidR="00A5791A" w:rsidRPr="008D7FAF">
        <w:t xml:space="preserve">near </w:t>
      </w:r>
      <w:r w:rsidR="00E7693E" w:rsidRPr="008D7FAF">
        <w:t>Peterhead.</w:t>
      </w:r>
      <w:r w:rsidR="00E7693E" w:rsidRPr="00757791">
        <w:t xml:space="preserve"> </w:t>
      </w:r>
      <w:r w:rsidR="007430EB">
        <w:t xml:space="preserve"> </w:t>
      </w:r>
      <w:r w:rsidR="00E7693E" w:rsidRPr="00757791">
        <w:t xml:space="preserve">The plant at </w:t>
      </w:r>
      <w:proofErr w:type="spellStart"/>
      <w:r w:rsidR="00E7693E" w:rsidRPr="00757791">
        <w:t>Mossmorran</w:t>
      </w:r>
      <w:proofErr w:type="spellEnd"/>
      <w:r w:rsidR="00E7693E" w:rsidRPr="00757791">
        <w:t xml:space="preserve"> comprises three identical process units that are fed directly from the pipeline. </w:t>
      </w:r>
      <w:r w:rsidR="007430EB">
        <w:t xml:space="preserve"> </w:t>
      </w:r>
      <w:r w:rsidR="00E7693E" w:rsidRPr="00757791">
        <w:t xml:space="preserve">Large atmospheric pressure tanks store propane, </w:t>
      </w:r>
      <w:proofErr w:type="gramStart"/>
      <w:r w:rsidR="00E7693E" w:rsidRPr="00757791">
        <w:t>butane</w:t>
      </w:r>
      <w:proofErr w:type="gramEnd"/>
      <w:r w:rsidR="00E7693E" w:rsidRPr="00757791">
        <w:t xml:space="preserve"> and gasoline.</w:t>
      </w:r>
      <w:r w:rsidR="007430EB">
        <w:t xml:space="preserve"> </w:t>
      </w:r>
      <w:r w:rsidR="00E7693E" w:rsidRPr="00757791">
        <w:t xml:space="preserve"> Underground pipelines supply these products to the </w:t>
      </w:r>
      <w:proofErr w:type="spellStart"/>
      <w:r w:rsidR="00E7693E" w:rsidRPr="00757791">
        <w:t>Braefoot</w:t>
      </w:r>
      <w:proofErr w:type="spellEnd"/>
      <w:r w:rsidR="00E7693E" w:rsidRPr="00757791">
        <w:t xml:space="preserve"> Bay deep-water loading facility, where they are loaded on to tankers. </w:t>
      </w:r>
      <w:r w:rsidR="007430EB">
        <w:t xml:space="preserve"> </w:t>
      </w:r>
      <w:r w:rsidR="00DD1880">
        <w:rPr>
          <w:lang w:val="en-US"/>
        </w:rPr>
        <w:t xml:space="preserve">These products are key raw materials for a range of everyday items. </w:t>
      </w:r>
      <w:r w:rsidR="007430EB">
        <w:rPr>
          <w:lang w:val="en-US"/>
        </w:rPr>
        <w:t xml:space="preserve"> </w:t>
      </w:r>
      <w:r w:rsidR="00E7693E" w:rsidRPr="00757791">
        <w:t xml:space="preserve">The Shell FNGL plant has continued to supply approximately 10% of the total volume of produced propane and butane to the adjacent Avanti Gas Road Loading Terminal. </w:t>
      </w:r>
      <w:r w:rsidR="007430EB">
        <w:t xml:space="preserve"> </w:t>
      </w:r>
      <w:r w:rsidR="00E7693E" w:rsidRPr="00757791">
        <w:t xml:space="preserve">The neighbouring Fife Ethylene Plant (FEP) operated by </w:t>
      </w:r>
      <w:r w:rsidRPr="00757791">
        <w:t xml:space="preserve">ExxonMobil </w:t>
      </w:r>
      <w:r>
        <w:t>Chemical Limited (ExxonMobil)</w:t>
      </w:r>
      <w:r w:rsidR="00E7693E" w:rsidRPr="00757791">
        <w:t xml:space="preserve"> was the first plant to use natural gas liquids from the North Sea as feedstock.</w:t>
      </w:r>
      <w:r w:rsidR="007430EB">
        <w:t xml:space="preserve"> </w:t>
      </w:r>
      <w:r w:rsidR="00E7693E" w:rsidRPr="00757791">
        <w:t xml:space="preserve"> It takes the ethane gas, which would otherwise be left as a component of natural ga</w:t>
      </w:r>
      <w:r w:rsidR="008F2A54">
        <w:t>s used in homes, processes</w:t>
      </w:r>
      <w:r w:rsidR="00E7693E" w:rsidRPr="00757791">
        <w:t xml:space="preserve"> </w:t>
      </w:r>
      <w:r w:rsidR="00E8533F">
        <w:t>and</w:t>
      </w:r>
      <w:r w:rsidR="00E8533F" w:rsidRPr="00757791">
        <w:t xml:space="preserve"> </w:t>
      </w:r>
      <w:r w:rsidR="008F2A54">
        <w:t>‘cracks’</w:t>
      </w:r>
      <w:r w:rsidR="00CE62D6">
        <w:t xml:space="preserve"> the molecules</w:t>
      </w:r>
      <w:r w:rsidR="00E7693E" w:rsidRPr="00757791">
        <w:t xml:space="preserve"> </w:t>
      </w:r>
      <w:r w:rsidR="00CE62D6">
        <w:t>to create</w:t>
      </w:r>
      <w:r w:rsidR="00E7693E" w:rsidRPr="00757791">
        <w:t xml:space="preserve"> ethylene, a much higher value product used to manufacture </w:t>
      </w:r>
      <w:r w:rsidR="00CE62D6">
        <w:t>many plastics</w:t>
      </w:r>
      <w:r w:rsidR="006D00DE">
        <w:t>.</w:t>
      </w:r>
      <w:r w:rsidR="00E7693E" w:rsidRPr="00757791">
        <w:t xml:space="preserve"> </w:t>
      </w:r>
      <w:r w:rsidR="007430EB">
        <w:t xml:space="preserve"> </w:t>
      </w:r>
      <w:r w:rsidR="00E7693E" w:rsidRPr="00757791">
        <w:t xml:space="preserve">FEP </w:t>
      </w:r>
      <w:r w:rsidR="00E66603">
        <w:t>is permitted</w:t>
      </w:r>
      <w:r w:rsidR="00E7693E" w:rsidRPr="00757791">
        <w:t xml:space="preserve"> to produce 8</w:t>
      </w:r>
      <w:r w:rsidR="00E66603">
        <w:t>2</w:t>
      </w:r>
      <w:r w:rsidR="00E7693E" w:rsidRPr="00757791">
        <w:t xml:space="preserve">0,000 tonnes of ethylene per year and is one of approximately 40 ethylene crackers within the whole of Europe. </w:t>
      </w:r>
    </w:p>
    <w:p w14:paraId="275E10D7" w14:textId="106E1846" w:rsidR="00E7693E" w:rsidRDefault="00E7693E" w:rsidP="00E7693E"/>
    <w:p w14:paraId="6AA5E6E1" w14:textId="77777777" w:rsidR="00F51C93" w:rsidRDefault="00F51C93" w:rsidP="00E7693E"/>
    <w:p w14:paraId="477029F7" w14:textId="310E8B62" w:rsidR="00E52079" w:rsidRPr="000B48C1" w:rsidRDefault="00AF0330" w:rsidP="000B48C1">
      <w:pPr>
        <w:pStyle w:val="Heading2"/>
      </w:pPr>
      <w:bookmarkStart w:id="13" w:name="_Toc125472591"/>
      <w:r w:rsidRPr="000B48C1">
        <w:t xml:space="preserve">Who are the </w:t>
      </w:r>
      <w:r w:rsidR="00E52079" w:rsidRPr="000B48C1">
        <w:t>Mossmorran &amp; Braefoot Bay Independent Air</w:t>
      </w:r>
      <w:r w:rsidR="00F4566B">
        <w:t xml:space="preserve"> Quality Expert Advisory Group</w:t>
      </w:r>
      <w:r w:rsidRPr="000B48C1">
        <w:t>?</w:t>
      </w:r>
      <w:bookmarkEnd w:id="13"/>
    </w:p>
    <w:p w14:paraId="2F2E32DB" w14:textId="52213DC3" w:rsidR="00336911" w:rsidRDefault="00336911" w:rsidP="00336911">
      <w:r>
        <w:t>In 2020, at a meeting of the Environment and Protective Services Subcommittee of the Fife Council (17 September 2020), the recommendation was made that the</w:t>
      </w:r>
      <w:r w:rsidRPr="00CF031B">
        <w:t xml:space="preserve"> </w:t>
      </w:r>
      <w:proofErr w:type="spellStart"/>
      <w:r w:rsidRPr="00CF031B">
        <w:t>Mossmorran</w:t>
      </w:r>
      <w:proofErr w:type="spellEnd"/>
      <w:r w:rsidRPr="00CF031B">
        <w:t xml:space="preserve"> and </w:t>
      </w:r>
      <w:proofErr w:type="spellStart"/>
      <w:r w:rsidRPr="00CF031B">
        <w:t>Braefoot</w:t>
      </w:r>
      <w:proofErr w:type="spellEnd"/>
      <w:r w:rsidRPr="00CF031B">
        <w:t xml:space="preserve"> Bay Community and Safety </w:t>
      </w:r>
      <w:r>
        <w:t xml:space="preserve">Liaison </w:t>
      </w:r>
      <w:r w:rsidRPr="00CF031B">
        <w:t>Committee</w:t>
      </w:r>
      <w:r>
        <w:t xml:space="preserve"> would be the recognised forum for community oversight. </w:t>
      </w:r>
      <w:r w:rsidR="007430EB">
        <w:t xml:space="preserve"> </w:t>
      </w:r>
      <w:r>
        <w:t xml:space="preserve">This would be an umbrella committee where issues or concerns from the community could be raised. </w:t>
      </w:r>
      <w:r w:rsidR="007430EB">
        <w:t xml:space="preserve"> </w:t>
      </w:r>
      <w:r>
        <w:t>Three Expert Advisory Groups (EAGs) would be formed under this committee – one on air quality, one on noise</w:t>
      </w:r>
      <w:r w:rsidR="00912B03">
        <w:t>,</w:t>
      </w:r>
      <w:r>
        <w:t xml:space="preserve"> light and vibration, and one on communications. </w:t>
      </w:r>
      <w:r w:rsidR="007430EB">
        <w:t xml:space="preserve"> </w:t>
      </w:r>
      <w:r>
        <w:t>These groups would carry out tasks assigned by the Safety Liaison Committee.</w:t>
      </w:r>
      <w:r w:rsidR="00F51C93">
        <w:t xml:space="preserve"> </w:t>
      </w:r>
      <w:r>
        <w:t xml:space="preserve">These tasks include the generation of this report, which is completed independently. </w:t>
      </w:r>
      <w:r w:rsidR="007430EB">
        <w:t xml:space="preserve"> </w:t>
      </w:r>
      <w:r>
        <w:t>The final report is then sent to the Safety Liaison Committee.</w:t>
      </w:r>
    </w:p>
    <w:p w14:paraId="64F79850" w14:textId="77777777" w:rsidR="00912B03" w:rsidRPr="00DD1880" w:rsidRDefault="00912B03" w:rsidP="00336911"/>
    <w:p w14:paraId="32EDD488" w14:textId="4878EA86" w:rsidR="00782BF5" w:rsidRPr="00DD1880" w:rsidRDefault="00336911" w:rsidP="00E52079">
      <w:r>
        <w:t xml:space="preserve">The AQ EAG replaces the </w:t>
      </w:r>
      <w:proofErr w:type="spellStart"/>
      <w:r w:rsidR="1995EA26" w:rsidRPr="00757791">
        <w:t>Mossmorran</w:t>
      </w:r>
      <w:proofErr w:type="spellEnd"/>
      <w:r w:rsidR="1995EA26" w:rsidRPr="00757791">
        <w:t xml:space="preserve"> &amp; </w:t>
      </w:r>
      <w:proofErr w:type="spellStart"/>
      <w:r w:rsidR="1995EA26" w:rsidRPr="00757791">
        <w:t>Braefoot</w:t>
      </w:r>
      <w:proofErr w:type="spellEnd"/>
      <w:r w:rsidR="1995EA26" w:rsidRPr="00757791">
        <w:t xml:space="preserve"> Bay Independent Air Quality Monitoring</w:t>
      </w:r>
      <w:r>
        <w:t xml:space="preserve"> Review Group (Review Group),</w:t>
      </w:r>
      <w:r w:rsidR="1995EA26" w:rsidRPr="00757791">
        <w:t xml:space="preserve"> formed to provide advice and recommendations to Fife Council regarding the monitoring of air emissions arising from the operations at the </w:t>
      </w:r>
      <w:proofErr w:type="spellStart"/>
      <w:r w:rsidR="1995EA26" w:rsidRPr="00757791">
        <w:t>Mossmorran</w:t>
      </w:r>
      <w:proofErr w:type="spellEnd"/>
      <w:r w:rsidR="1995EA26" w:rsidRPr="00757791">
        <w:t xml:space="preserve"> plants and the </w:t>
      </w:r>
      <w:proofErr w:type="spellStart"/>
      <w:r w:rsidR="1995EA26" w:rsidRPr="00757791">
        <w:t>Braefoot</w:t>
      </w:r>
      <w:proofErr w:type="spellEnd"/>
      <w:r w:rsidR="1995EA26" w:rsidRPr="00757791">
        <w:t xml:space="preserve"> Bay termina</w:t>
      </w:r>
      <w:r w:rsidR="23EDDB23">
        <w:t>l facilities</w:t>
      </w:r>
      <w:r w:rsidR="17E5FF76">
        <w:t>.</w:t>
      </w:r>
      <w:r w:rsidR="05A5EED8">
        <w:t xml:space="preserve"> </w:t>
      </w:r>
    </w:p>
    <w:p w14:paraId="1497ED2E" w14:textId="77777777" w:rsidR="00887929" w:rsidRDefault="00887929" w:rsidP="00E52079"/>
    <w:p w14:paraId="6760D065" w14:textId="5C1EAABF" w:rsidR="00AF0330" w:rsidRDefault="00AF0330" w:rsidP="00E52079"/>
    <w:p w14:paraId="4EA64958" w14:textId="06B27F29" w:rsidR="00541A5E" w:rsidRPr="000B48C1" w:rsidRDefault="007501F1" w:rsidP="000B48C1">
      <w:pPr>
        <w:pStyle w:val="Heading2"/>
      </w:pPr>
      <w:bookmarkStart w:id="14" w:name="_Toc125472592"/>
      <w:r>
        <w:t>W</w:t>
      </w:r>
      <w:r w:rsidR="00F4566B">
        <w:t>ho pays for the AQ EAG</w:t>
      </w:r>
      <w:r w:rsidR="00D54951">
        <w:t>’</w:t>
      </w:r>
      <w:r w:rsidR="00541A5E" w:rsidRPr="000B48C1">
        <w:t>s work?</w:t>
      </w:r>
      <w:bookmarkEnd w:id="14"/>
    </w:p>
    <w:p w14:paraId="0FFD8CAF" w14:textId="0DDB4569" w:rsidR="00804456" w:rsidRDefault="00804456" w:rsidP="00804456">
      <w:r w:rsidRPr="00804456">
        <w:t xml:space="preserve">Since the </w:t>
      </w:r>
      <w:proofErr w:type="spellStart"/>
      <w:r w:rsidRPr="00804456">
        <w:t>Mossmorran</w:t>
      </w:r>
      <w:proofErr w:type="spellEnd"/>
      <w:r w:rsidRPr="00804456">
        <w:t xml:space="preserve"> and </w:t>
      </w:r>
      <w:proofErr w:type="spellStart"/>
      <w:r w:rsidRPr="00804456">
        <w:t>Braefoot</w:t>
      </w:r>
      <w:proofErr w:type="spellEnd"/>
      <w:r w:rsidRPr="00804456">
        <w:t xml:space="preserve"> Bay facilities were given planning permission in 1977, the operators of the complex have paid for the costs of a consultant to produce Annual Independent Air Quality Reports for the previous Review Group to consider. Despite the relevant planning records no longer being available, it is standard practice for Fife Council to request the developer to fund liaison groups and any reporting required for similar developments. The funding model shall therefore </w:t>
      </w:r>
      <w:proofErr w:type="gramStart"/>
      <w:r w:rsidRPr="00804456">
        <w:t>continue on</w:t>
      </w:r>
      <w:proofErr w:type="gramEnd"/>
      <w:r w:rsidRPr="00804456">
        <w:t xml:space="preserve"> this basis and be the subject of review by the EAG on Air Quality as appropriate</w:t>
      </w:r>
      <w:r>
        <w:t>.</w:t>
      </w:r>
    </w:p>
    <w:p w14:paraId="3002839E" w14:textId="77777777" w:rsidR="00804456" w:rsidRDefault="00804456" w:rsidP="00804456"/>
    <w:p w14:paraId="6988C4CE" w14:textId="23F87F7F" w:rsidR="00804456" w:rsidRDefault="00A6562D" w:rsidP="00A6562D">
      <w:pPr>
        <w:rPr>
          <w:rStyle w:val="cf01"/>
          <w:rFonts w:ascii="Arial" w:hAnsi="Arial" w:cs="Arial"/>
          <w:sz w:val="22"/>
          <w:szCs w:val="22"/>
        </w:rPr>
      </w:pPr>
      <w:r w:rsidRPr="00A6562D">
        <w:rPr>
          <w:rStyle w:val="cf01"/>
          <w:rFonts w:ascii="Arial" w:hAnsi="Arial" w:cs="Arial"/>
          <w:sz w:val="22"/>
          <w:szCs w:val="22"/>
        </w:rPr>
        <w:lastRenderedPageBreak/>
        <w:t>This summary and the full report are independently developed by the Institute of Occupational Med</w:t>
      </w:r>
      <w:r>
        <w:rPr>
          <w:rStyle w:val="cf01"/>
          <w:rFonts w:ascii="Arial" w:hAnsi="Arial" w:cs="Arial"/>
          <w:sz w:val="22"/>
          <w:szCs w:val="22"/>
        </w:rPr>
        <w:t xml:space="preserve">icine </w:t>
      </w:r>
      <w:r w:rsidRPr="00A6562D">
        <w:rPr>
          <w:rStyle w:val="cf01"/>
          <w:rFonts w:ascii="Arial" w:hAnsi="Arial" w:cs="Arial"/>
          <w:sz w:val="22"/>
          <w:szCs w:val="22"/>
        </w:rPr>
        <w:t xml:space="preserve">(IOM) for the AQ EAG as required under the planning permits for FEP and </w:t>
      </w:r>
      <w:proofErr w:type="gramStart"/>
      <w:r w:rsidRPr="00A6562D">
        <w:rPr>
          <w:rStyle w:val="cf01"/>
          <w:rFonts w:ascii="Arial" w:hAnsi="Arial" w:cs="Arial"/>
          <w:sz w:val="22"/>
          <w:szCs w:val="22"/>
        </w:rPr>
        <w:t>FNGL, and</w:t>
      </w:r>
      <w:proofErr w:type="gramEnd"/>
      <w:r w:rsidRPr="00A6562D">
        <w:rPr>
          <w:rStyle w:val="cf01"/>
          <w:rFonts w:ascii="Arial" w:hAnsi="Arial" w:cs="Arial"/>
          <w:sz w:val="22"/>
          <w:szCs w:val="22"/>
        </w:rPr>
        <w:t xml:space="preserve"> financed by site operators. This summary has been approved by the </w:t>
      </w:r>
      <w:proofErr w:type="spellStart"/>
      <w:r w:rsidRPr="00A6562D">
        <w:rPr>
          <w:rStyle w:val="cf01"/>
          <w:rFonts w:ascii="Arial" w:hAnsi="Arial" w:cs="Arial"/>
          <w:sz w:val="22"/>
          <w:szCs w:val="22"/>
        </w:rPr>
        <w:t>Mossmorran</w:t>
      </w:r>
      <w:proofErr w:type="spellEnd"/>
      <w:r>
        <w:rPr>
          <w:rStyle w:val="cf01"/>
          <w:rFonts w:ascii="Arial" w:hAnsi="Arial" w:cs="Arial"/>
          <w:sz w:val="22"/>
          <w:szCs w:val="22"/>
        </w:rPr>
        <w:t xml:space="preserve"> and </w:t>
      </w:r>
      <w:proofErr w:type="spellStart"/>
      <w:r>
        <w:rPr>
          <w:rStyle w:val="cf01"/>
          <w:rFonts w:ascii="Arial" w:hAnsi="Arial" w:cs="Arial"/>
          <w:sz w:val="22"/>
          <w:szCs w:val="22"/>
        </w:rPr>
        <w:t>Braefoot</w:t>
      </w:r>
      <w:proofErr w:type="spellEnd"/>
      <w:r>
        <w:rPr>
          <w:rStyle w:val="cf01"/>
          <w:rFonts w:ascii="Arial" w:hAnsi="Arial" w:cs="Arial"/>
          <w:sz w:val="22"/>
          <w:szCs w:val="22"/>
        </w:rPr>
        <w:t xml:space="preserve"> Bay Community and </w:t>
      </w:r>
      <w:r w:rsidRPr="00A6562D">
        <w:rPr>
          <w:rStyle w:val="cf01"/>
          <w:rFonts w:ascii="Arial" w:hAnsi="Arial" w:cs="Arial"/>
          <w:sz w:val="22"/>
          <w:szCs w:val="22"/>
        </w:rPr>
        <w:t xml:space="preserve">Safety Liaison Committee’s Expert Advisory Group on Communications. </w:t>
      </w:r>
    </w:p>
    <w:p w14:paraId="3C697C37" w14:textId="77777777" w:rsidR="00A6562D" w:rsidRPr="00A6562D" w:rsidRDefault="00A6562D" w:rsidP="00A6562D">
      <w:pPr>
        <w:rPr>
          <w:rFonts w:cs="Arial"/>
          <w:szCs w:val="22"/>
        </w:rPr>
      </w:pPr>
    </w:p>
    <w:p w14:paraId="59402DD0" w14:textId="6D388784" w:rsidR="00AD5E96" w:rsidRDefault="000B6EA5" w:rsidP="00AD5E96">
      <w:r>
        <w:t xml:space="preserve">Fife Council covers costs of the administration of the Committee and constituent groups including the AQ EAG. </w:t>
      </w:r>
      <w:r w:rsidR="00AD5E96">
        <w:t xml:space="preserve">Other members of the AQ EAG are employed and funded by the organisations they represent. </w:t>
      </w:r>
    </w:p>
    <w:p w14:paraId="7BE446AE" w14:textId="77777777" w:rsidR="00AD5E96" w:rsidRDefault="00AD5E96" w:rsidP="00A425F2"/>
    <w:p w14:paraId="3F3D1B60" w14:textId="2F08DAE9" w:rsidR="00A425F2" w:rsidRDefault="00A425F2" w:rsidP="00A425F2"/>
    <w:p w14:paraId="0827A197" w14:textId="5E6354DF" w:rsidR="00AF0330" w:rsidRPr="000B48C1" w:rsidRDefault="0081147E" w:rsidP="000B48C1">
      <w:pPr>
        <w:pStyle w:val="Heading2"/>
      </w:pPr>
      <w:bookmarkStart w:id="15" w:name="_Toc125472593"/>
      <w:r>
        <w:t>What are the a</w:t>
      </w:r>
      <w:r w:rsidR="00AF0330" w:rsidRPr="000B48C1">
        <w:t xml:space="preserve">ims of </w:t>
      </w:r>
      <w:r w:rsidR="00A425F2" w:rsidRPr="000B48C1">
        <w:t xml:space="preserve">the </w:t>
      </w:r>
      <w:r w:rsidR="00F4566B">
        <w:t>AQ EAG</w:t>
      </w:r>
      <w:r w:rsidR="00AF0330" w:rsidRPr="000B48C1">
        <w:t xml:space="preserve"> Annual Report</w:t>
      </w:r>
      <w:r w:rsidR="00E7693E" w:rsidRPr="000B48C1">
        <w:t>?</w:t>
      </w:r>
      <w:bookmarkEnd w:id="15"/>
    </w:p>
    <w:p w14:paraId="736ECABC" w14:textId="4D4BD2D9" w:rsidR="00AF0330" w:rsidRDefault="00AF0330" w:rsidP="00AF0330">
      <w:r w:rsidRPr="00757791">
        <w:t xml:space="preserve">The aims </w:t>
      </w:r>
      <w:r w:rsidR="00A425F2">
        <w:t xml:space="preserve">of </w:t>
      </w:r>
      <w:r w:rsidR="00B67C07">
        <w:t>this</w:t>
      </w:r>
      <w:r w:rsidRPr="00757791">
        <w:t xml:space="preserve"> Annual Report are to:</w:t>
      </w:r>
    </w:p>
    <w:p w14:paraId="70E4B661" w14:textId="77777777" w:rsidR="00E56813" w:rsidRPr="00757791" w:rsidRDefault="00E56813" w:rsidP="00AF0330"/>
    <w:p w14:paraId="37994362" w14:textId="22177A73" w:rsidR="00AF0330" w:rsidRPr="00757791" w:rsidRDefault="00AF0330" w:rsidP="00A1495D">
      <w:pPr>
        <w:numPr>
          <w:ilvl w:val="0"/>
          <w:numId w:val="13"/>
        </w:numPr>
      </w:pPr>
      <w:r w:rsidRPr="00757791">
        <w:t xml:space="preserve">Outline any substantive changes in the facilities at </w:t>
      </w:r>
      <w:proofErr w:type="spellStart"/>
      <w:r w:rsidRPr="00757791">
        <w:t>Mossmorran</w:t>
      </w:r>
      <w:proofErr w:type="spellEnd"/>
      <w:r w:rsidRPr="00757791">
        <w:t xml:space="preserve"> and </w:t>
      </w:r>
      <w:proofErr w:type="spellStart"/>
      <w:r w:rsidRPr="00757791">
        <w:t>Braefoot</w:t>
      </w:r>
      <w:proofErr w:type="spellEnd"/>
      <w:r w:rsidRPr="00757791">
        <w:t xml:space="preserve"> Bay and </w:t>
      </w:r>
      <w:r w:rsidR="00C50CD1">
        <w:t xml:space="preserve">any </w:t>
      </w:r>
      <w:r w:rsidR="00E8533F">
        <w:t xml:space="preserve">potential </w:t>
      </w:r>
      <w:r w:rsidR="00C50CD1">
        <w:t>to</w:t>
      </w:r>
      <w:r w:rsidR="00B67C07">
        <w:t xml:space="preserve"> impact on local air quality</w:t>
      </w:r>
    </w:p>
    <w:p w14:paraId="0DBAE83D" w14:textId="6928B4AD" w:rsidR="00AF0330" w:rsidRPr="00757791" w:rsidRDefault="00AF0330" w:rsidP="00A1495D">
      <w:pPr>
        <w:numPr>
          <w:ilvl w:val="0"/>
          <w:numId w:val="13"/>
        </w:numPr>
      </w:pPr>
      <w:r w:rsidRPr="00757791">
        <w:t>Describe any changes in air quality regulation and changes in knowledge on health effects of poss</w:t>
      </w:r>
      <w:r w:rsidR="00B67C07">
        <w:t>ible emissions from the plants</w:t>
      </w:r>
      <w:r w:rsidRPr="00757791">
        <w:t xml:space="preserve"> </w:t>
      </w:r>
    </w:p>
    <w:p w14:paraId="566C1346" w14:textId="11543D23" w:rsidR="00AF0330" w:rsidRPr="00757791" w:rsidRDefault="00AF0330" w:rsidP="00A1495D">
      <w:pPr>
        <w:numPr>
          <w:ilvl w:val="0"/>
          <w:numId w:val="13"/>
        </w:numPr>
      </w:pPr>
      <w:r w:rsidRPr="00757791">
        <w:t>Comment on th</w:t>
      </w:r>
      <w:r w:rsidR="00B67C07">
        <w:t>e emissions from the facilities</w:t>
      </w:r>
      <w:r w:rsidRPr="00757791">
        <w:t xml:space="preserve"> </w:t>
      </w:r>
    </w:p>
    <w:p w14:paraId="0B2C373B" w14:textId="10EA13C0" w:rsidR="00AF0330" w:rsidRPr="00757791" w:rsidRDefault="00AF0330" w:rsidP="00A1495D">
      <w:pPr>
        <w:numPr>
          <w:ilvl w:val="0"/>
          <w:numId w:val="13"/>
        </w:numPr>
      </w:pPr>
      <w:r w:rsidRPr="00757791">
        <w:t>Summarise the avai</w:t>
      </w:r>
      <w:r w:rsidR="00DE5992">
        <w:t xml:space="preserve">lable data on flaring </w:t>
      </w:r>
    </w:p>
    <w:p w14:paraId="6F3203D1" w14:textId="7F4815D4" w:rsidR="00D12957" w:rsidRDefault="00AF0330" w:rsidP="00D12957">
      <w:pPr>
        <w:numPr>
          <w:ilvl w:val="0"/>
          <w:numId w:val="13"/>
        </w:numPr>
      </w:pPr>
      <w:r w:rsidRPr="00757791">
        <w:t>Review other information about local air quality</w:t>
      </w:r>
      <w:r w:rsidR="00574476">
        <w:t>, including monitoring data from the area</w:t>
      </w:r>
    </w:p>
    <w:p w14:paraId="326C09BC" w14:textId="5D0FA0DF" w:rsidR="00D34F7C" w:rsidRPr="00757791" w:rsidRDefault="008F2A54" w:rsidP="00D12957">
      <w:pPr>
        <w:numPr>
          <w:ilvl w:val="0"/>
          <w:numId w:val="13"/>
        </w:numPr>
      </w:pPr>
      <w:r>
        <w:t xml:space="preserve">Detail any advice </w:t>
      </w:r>
      <w:r w:rsidR="00D34F7C">
        <w:t>or recommendations the group proposes</w:t>
      </w:r>
    </w:p>
    <w:p w14:paraId="7789E7E2" w14:textId="77777777" w:rsidR="00AF0330" w:rsidRPr="00757791" w:rsidRDefault="00AF0330" w:rsidP="00AF0330"/>
    <w:p w14:paraId="4E001765" w14:textId="236CB0D0" w:rsidR="00E7693E" w:rsidRDefault="00B67C07" w:rsidP="00A425F2">
      <w:r>
        <w:t>A</w:t>
      </w:r>
      <w:r w:rsidR="00AF0330" w:rsidRPr="00757791">
        <w:t xml:space="preserve"> summary of relevant ongoing initiatives and plant updates that have </w:t>
      </w:r>
      <w:r w:rsidR="000E77CB">
        <w:t>occurred</w:t>
      </w:r>
      <w:r w:rsidR="00AF0330" w:rsidRPr="00757791">
        <w:t xml:space="preserve"> </w:t>
      </w:r>
      <w:r w:rsidR="00A425F2">
        <w:t>are</w:t>
      </w:r>
      <w:r>
        <w:t xml:space="preserve"> </w:t>
      </w:r>
      <w:r w:rsidR="008A74A2">
        <w:t xml:space="preserve">also </w:t>
      </w:r>
      <w:r w:rsidR="00AF0330">
        <w:t>included</w:t>
      </w:r>
      <w:r w:rsidR="00A425F2">
        <w:t xml:space="preserve">. </w:t>
      </w:r>
    </w:p>
    <w:p w14:paraId="73D9CAAD" w14:textId="0C193B0B" w:rsidR="00E56813" w:rsidRDefault="00E56813" w:rsidP="00A425F2"/>
    <w:p w14:paraId="3EFAC420" w14:textId="77777777" w:rsidR="008A2E1E" w:rsidRDefault="008A2E1E" w:rsidP="00A425F2"/>
    <w:p w14:paraId="64050CBE" w14:textId="52F4F0A1" w:rsidR="00E56813" w:rsidRPr="000B48C1" w:rsidRDefault="00E56813" w:rsidP="00E56813">
      <w:pPr>
        <w:pStyle w:val="Heading2"/>
      </w:pPr>
      <w:bookmarkStart w:id="16" w:name="_Toc125472594"/>
      <w:r>
        <w:t xml:space="preserve">How does the </w:t>
      </w:r>
      <w:r w:rsidR="00F4566B">
        <w:t>AQ EAG</w:t>
      </w:r>
      <w:r>
        <w:t xml:space="preserve"> undertake their role</w:t>
      </w:r>
      <w:r w:rsidRPr="000B48C1">
        <w:t>?</w:t>
      </w:r>
      <w:bookmarkEnd w:id="16"/>
    </w:p>
    <w:p w14:paraId="695EF1BE" w14:textId="5C2271C5" w:rsidR="00E56813" w:rsidRDefault="00E56813" w:rsidP="00A425F2">
      <w:r>
        <w:t xml:space="preserve">The </w:t>
      </w:r>
      <w:r w:rsidR="007204E3">
        <w:t xml:space="preserve">constitution and </w:t>
      </w:r>
      <w:r>
        <w:t>te</w:t>
      </w:r>
      <w:r w:rsidR="00A02B6B">
        <w:t xml:space="preserve">rms of </w:t>
      </w:r>
      <w:r w:rsidR="003230A3">
        <w:t xml:space="preserve">reference </w:t>
      </w:r>
      <w:r>
        <w:t>outlines the</w:t>
      </w:r>
      <w:r w:rsidR="001F1F81">
        <w:t xml:space="preserve"> </w:t>
      </w:r>
      <w:r>
        <w:t>approach</w:t>
      </w:r>
      <w:r w:rsidR="001F1F81">
        <w:t xml:space="preserve"> </w:t>
      </w:r>
      <w:r w:rsidR="007204E3">
        <w:t xml:space="preserve">taken </w:t>
      </w:r>
      <w:r w:rsidR="001F1F81">
        <w:t xml:space="preserve">to the </w:t>
      </w:r>
      <w:r w:rsidR="00934A5B">
        <w:t>AQ EAG’s</w:t>
      </w:r>
      <w:r w:rsidR="001F1F81">
        <w:t xml:space="preserve"> work</w:t>
      </w:r>
      <w:r>
        <w:t>.</w:t>
      </w:r>
      <w:r w:rsidR="00BF5347">
        <w:t xml:space="preserve"> </w:t>
      </w:r>
      <w:r w:rsidR="007430EB">
        <w:t xml:space="preserve"> </w:t>
      </w:r>
      <w:r w:rsidR="00BF5347">
        <w:t>The terms of reference are under review.</w:t>
      </w:r>
    </w:p>
    <w:p w14:paraId="47C480CE" w14:textId="2B9C62A8" w:rsidR="007626E6" w:rsidRDefault="007626E6" w:rsidP="00A425F2"/>
    <w:p w14:paraId="298180BA" w14:textId="77777777" w:rsidR="008A2E1E" w:rsidRDefault="008A2E1E" w:rsidP="00A425F2"/>
    <w:p w14:paraId="458449F9" w14:textId="2D23D33E" w:rsidR="007626E6" w:rsidRPr="000B48C1" w:rsidRDefault="007626E6" w:rsidP="007626E6">
      <w:pPr>
        <w:pStyle w:val="Heading2"/>
      </w:pPr>
      <w:bookmarkStart w:id="17" w:name="_Toc125472595"/>
      <w:r>
        <w:t xml:space="preserve">How does the </w:t>
      </w:r>
      <w:r w:rsidR="00F4566B">
        <w:t xml:space="preserve">AQ EAG </w:t>
      </w:r>
      <w:r>
        <w:t>maintain their independence</w:t>
      </w:r>
      <w:r w:rsidRPr="000B48C1">
        <w:t>?</w:t>
      </w:r>
      <w:bookmarkEnd w:id="17"/>
    </w:p>
    <w:p w14:paraId="7F16A8C6" w14:textId="24A3ABD5" w:rsidR="007626E6" w:rsidRDefault="00277C14" w:rsidP="007626E6">
      <w:r>
        <w:t>The AQ EAG</w:t>
      </w:r>
      <w:r w:rsidR="007A450A">
        <w:t xml:space="preserve"> </w:t>
      </w:r>
      <w:r w:rsidR="007A450A" w:rsidRPr="00757791">
        <w:t>provide</w:t>
      </w:r>
      <w:r w:rsidR="007A450A">
        <w:t>s</w:t>
      </w:r>
      <w:r w:rsidR="007A450A" w:rsidRPr="00757791">
        <w:t xml:space="preserve"> advice and recommendations to Fife Council</w:t>
      </w:r>
      <w:r w:rsidR="007A450A">
        <w:t xml:space="preserve">. </w:t>
      </w:r>
      <w:r>
        <w:t>At each AQ EAG</w:t>
      </w:r>
      <w:r w:rsidR="007A450A">
        <w:t xml:space="preserve"> meeting</w:t>
      </w:r>
      <w:r w:rsidR="002747C0">
        <w:t>,</w:t>
      </w:r>
      <w:r w:rsidR="007626E6">
        <w:t xml:space="preserve"> members are requested to declare any conflicts of interest. </w:t>
      </w:r>
      <w:r w:rsidR="007430EB">
        <w:t xml:space="preserve"> </w:t>
      </w:r>
      <w:r w:rsidR="007626E6">
        <w:t xml:space="preserve">None </w:t>
      </w:r>
      <w:r w:rsidR="003315D3">
        <w:t>were</w:t>
      </w:r>
      <w:r w:rsidR="007626E6">
        <w:t xml:space="preserve"> declared during the reporting period. </w:t>
      </w:r>
      <w:r w:rsidR="007430EB">
        <w:t xml:space="preserve"> </w:t>
      </w:r>
      <w:r w:rsidR="00827FAB">
        <w:t>Minutes are taken at e</w:t>
      </w:r>
      <w:r w:rsidR="007626E6">
        <w:t>a</w:t>
      </w:r>
      <w:r w:rsidR="00827FAB">
        <w:t>ch Review Group meeting</w:t>
      </w:r>
      <w:r w:rsidR="007626E6">
        <w:t xml:space="preserve">, with copies of these being </w:t>
      </w:r>
      <w:r w:rsidR="002747C0">
        <w:t>publicly</w:t>
      </w:r>
      <w:r w:rsidR="007626E6">
        <w:t xml:space="preserve"> available</w:t>
      </w:r>
      <w:r w:rsidR="007C4F56">
        <w:t xml:space="preserve"> on the Fife Council website (</w:t>
      </w:r>
      <w:hyperlink r:id="rId25" w:history="1">
        <w:r w:rsidR="002747C0" w:rsidRPr="0037088B">
          <w:rPr>
            <w:rStyle w:val="Hyperlink"/>
          </w:rPr>
          <w:t>www.fife.gov.uk/airquality</w:t>
        </w:r>
      </w:hyperlink>
      <w:r w:rsidR="007C4F56">
        <w:t>)</w:t>
      </w:r>
      <w:r w:rsidR="007626E6">
        <w:t xml:space="preserve">. </w:t>
      </w:r>
    </w:p>
    <w:p w14:paraId="2355B389" w14:textId="77777777" w:rsidR="007626E6" w:rsidRDefault="007626E6" w:rsidP="007626E6"/>
    <w:p w14:paraId="44F33136" w14:textId="3A4F9574" w:rsidR="002013ED" w:rsidRDefault="002013ED" w:rsidP="002013ED">
      <w:bookmarkStart w:id="18" w:name="_Hlk133330549"/>
      <w:r>
        <w:t xml:space="preserve">The AQ EAG has engaged IOM as an independent consultant to gather information, evaluate, and produce the air quality report. IOM works with the AQ EAG on the final content of the report. ExxonMobil and Shell provide information from their facilities and representatives from the </w:t>
      </w:r>
      <w:proofErr w:type="gramStart"/>
      <w:r>
        <w:t>operators  attend</w:t>
      </w:r>
      <w:proofErr w:type="gramEnd"/>
      <w:r>
        <w:t xml:space="preserve"> AQ EAG meetings. The operators </w:t>
      </w:r>
      <w:proofErr w:type="gramStart"/>
      <w:r>
        <w:t>have the opportunity to</w:t>
      </w:r>
      <w:proofErr w:type="gramEnd"/>
      <w:r>
        <w:t xml:space="preserve"> provide comment on draft versions of the report. However, the AQ EAG reserves the right to take these comments into account (or otherwise) when finalising their report. </w:t>
      </w:r>
    </w:p>
    <w:p w14:paraId="40B3BD2F" w14:textId="77777777" w:rsidR="002013ED" w:rsidRDefault="002013ED" w:rsidP="002013ED">
      <w:r>
        <w:t xml:space="preserve"> IOM declares that there were no conflicts of interest in the preparation of this report.</w:t>
      </w:r>
    </w:p>
    <w:bookmarkEnd w:id="18"/>
    <w:p w14:paraId="7908392C" w14:textId="77777777" w:rsidR="007A450A" w:rsidRDefault="007A450A" w:rsidP="007626E6"/>
    <w:p w14:paraId="5F7E3888" w14:textId="17038903" w:rsidR="007626E6" w:rsidRDefault="007626E6" w:rsidP="007626E6">
      <w:r>
        <w:lastRenderedPageBreak/>
        <w:t xml:space="preserve">The responsibility for the content of the </w:t>
      </w:r>
      <w:r w:rsidR="00277C14">
        <w:t xml:space="preserve">AQ EAG </w:t>
      </w:r>
      <w:r w:rsidR="007A450A">
        <w:t xml:space="preserve">annual </w:t>
      </w:r>
      <w:r>
        <w:t>report l</w:t>
      </w:r>
      <w:r w:rsidR="00277C14">
        <w:t>ies solely with the AQ EAG</w:t>
      </w:r>
      <w:r>
        <w:t>.</w:t>
      </w:r>
      <w:r w:rsidR="004E0CE4">
        <w:t xml:space="preserve"> </w:t>
      </w:r>
    </w:p>
    <w:p w14:paraId="2CA3F5F8" w14:textId="09D746E6" w:rsidR="00A425F2" w:rsidRDefault="00A425F2" w:rsidP="00A425F2"/>
    <w:p w14:paraId="22C79B21" w14:textId="77777777" w:rsidR="008A2E1E" w:rsidRDefault="008A2E1E" w:rsidP="00A425F2"/>
    <w:p w14:paraId="0BB310E8" w14:textId="1E3B8491" w:rsidR="007C2FB7" w:rsidRDefault="007204E3" w:rsidP="00ED6885">
      <w:pPr>
        <w:pStyle w:val="Heading2"/>
      </w:pPr>
      <w:bookmarkStart w:id="19" w:name="_Toc125472596"/>
      <w:r>
        <w:t>W</w:t>
      </w:r>
      <w:r w:rsidR="007C2FB7">
        <w:t xml:space="preserve">hat meetings did the </w:t>
      </w:r>
      <w:r w:rsidR="00F4566B">
        <w:t>AQ EAG</w:t>
      </w:r>
      <w:r w:rsidR="00277C14">
        <w:t xml:space="preserve"> particpate in during 2021</w:t>
      </w:r>
      <w:r>
        <w:t>?</w:t>
      </w:r>
      <w:bookmarkEnd w:id="19"/>
    </w:p>
    <w:p w14:paraId="33E395E8" w14:textId="5980B508" w:rsidR="007C2FB7" w:rsidRDefault="00CD10EF" w:rsidP="007C2FB7">
      <w:pPr>
        <w:pStyle w:val="Paragraph2"/>
        <w:numPr>
          <w:ilvl w:val="0"/>
          <w:numId w:val="0"/>
        </w:numPr>
      </w:pPr>
      <w:r>
        <w:fldChar w:fldCharType="begin"/>
      </w:r>
      <w:r>
        <w:instrText xml:space="preserve"> REF _Ref59639752 \h </w:instrText>
      </w:r>
      <w:r>
        <w:fldChar w:fldCharType="separate"/>
      </w:r>
      <w:r w:rsidR="00973306">
        <w:t xml:space="preserve">Table </w:t>
      </w:r>
      <w:r w:rsidR="00973306">
        <w:rPr>
          <w:noProof/>
        </w:rPr>
        <w:t>1</w:t>
      </w:r>
      <w:r w:rsidR="00973306">
        <w:noBreakHyphen/>
      </w:r>
      <w:r w:rsidR="00973306">
        <w:rPr>
          <w:noProof/>
        </w:rPr>
        <w:t>1</w:t>
      </w:r>
      <w:r>
        <w:fldChar w:fldCharType="end"/>
      </w:r>
      <w:r w:rsidR="007C2FB7">
        <w:t xml:space="preserve"> pr</w:t>
      </w:r>
      <w:r w:rsidR="00F4566B">
        <w:t>ovides details of when the AQ EAG</w:t>
      </w:r>
      <w:r w:rsidR="00574476">
        <w:t xml:space="preserve"> formally met during </w:t>
      </w:r>
      <w:r w:rsidR="002A01D0">
        <w:t xml:space="preserve">the calendar year </w:t>
      </w:r>
      <w:r w:rsidR="00574476">
        <w:t>20</w:t>
      </w:r>
      <w:r w:rsidR="00277C14">
        <w:t>21</w:t>
      </w:r>
      <w:r w:rsidR="007C2FB7">
        <w:t xml:space="preserve">. </w:t>
      </w:r>
    </w:p>
    <w:p w14:paraId="723E7C12" w14:textId="127BE479" w:rsidR="00283087" w:rsidRDefault="00283087" w:rsidP="007C2FB7">
      <w:pPr>
        <w:pStyle w:val="Paragraph2"/>
        <w:numPr>
          <w:ilvl w:val="0"/>
          <w:numId w:val="0"/>
        </w:numPr>
      </w:pPr>
      <w:r>
        <w:t>The minutes of these meetings are available on the Fife Council Air Quality website</w:t>
      </w:r>
      <w:r w:rsidR="00DB2DDC">
        <w:t xml:space="preserve"> at</w:t>
      </w:r>
      <w:r w:rsidR="00DB2DDC" w:rsidRPr="00DB2DDC">
        <w:rPr>
          <w:szCs w:val="24"/>
        </w:rPr>
        <w:t xml:space="preserve"> </w:t>
      </w:r>
      <w:r w:rsidR="00DE0A8E" w:rsidRPr="00DE0A8E">
        <w:t>https://www.fife.gov.uk/kb/docs/articles/environment2/environmental-health/mossmorran-and-braefoot-bay</w:t>
      </w:r>
      <w:r w:rsidR="006423D8">
        <w:t>.</w:t>
      </w:r>
    </w:p>
    <w:p w14:paraId="27417B8F" w14:textId="498716B4" w:rsidR="00CD10EF" w:rsidRDefault="00CD10EF" w:rsidP="00CD10EF">
      <w:pPr>
        <w:pStyle w:val="Caption"/>
        <w:keepNext/>
      </w:pPr>
      <w:bookmarkStart w:id="20" w:name="_Ref59639752"/>
      <w:r>
        <w:t xml:space="preserve">Table </w:t>
      </w:r>
      <w:r>
        <w:fldChar w:fldCharType="begin"/>
      </w:r>
      <w:r>
        <w:instrText>STYLEREF 1 \s</w:instrText>
      </w:r>
      <w:r>
        <w:fldChar w:fldCharType="separate"/>
      </w:r>
      <w:r w:rsidR="00973306">
        <w:rPr>
          <w:noProof/>
        </w:rPr>
        <w:t>1</w:t>
      </w:r>
      <w:r>
        <w:fldChar w:fldCharType="end"/>
      </w:r>
      <w:r w:rsidR="00D307D2">
        <w:noBreakHyphen/>
      </w:r>
      <w:r>
        <w:fldChar w:fldCharType="begin"/>
      </w:r>
      <w:r>
        <w:instrText>SEQ Table \* ARABIC \s 1</w:instrText>
      </w:r>
      <w:r>
        <w:fldChar w:fldCharType="separate"/>
      </w:r>
      <w:r w:rsidR="00973306">
        <w:rPr>
          <w:noProof/>
        </w:rPr>
        <w:t>1</w:t>
      </w:r>
      <w:r>
        <w:fldChar w:fldCharType="end"/>
      </w:r>
      <w:bookmarkEnd w:id="20"/>
      <w:r>
        <w:t>: Schedule of meetings in 20</w:t>
      </w:r>
      <w:r w:rsidR="00934A5B">
        <w:t>21</w:t>
      </w:r>
    </w:p>
    <w:tbl>
      <w:tblPr>
        <w:tblStyle w:val="TableGrid"/>
        <w:tblW w:w="0" w:type="auto"/>
        <w:tblLook w:val="04A0" w:firstRow="1" w:lastRow="0" w:firstColumn="1" w:lastColumn="0" w:noHBand="0" w:noVBand="1"/>
      </w:tblPr>
      <w:tblGrid>
        <w:gridCol w:w="4673"/>
        <w:gridCol w:w="3821"/>
      </w:tblGrid>
      <w:tr w:rsidR="007C2FB7" w:rsidRPr="000E77CB" w14:paraId="413420E5" w14:textId="77777777" w:rsidTr="00F65EB4">
        <w:tc>
          <w:tcPr>
            <w:tcW w:w="4673" w:type="dxa"/>
          </w:tcPr>
          <w:p w14:paraId="536B063F" w14:textId="02202088" w:rsidR="007C2FB7" w:rsidRPr="000E77CB" w:rsidRDefault="007C2FB7" w:rsidP="001A04C1">
            <w:pPr>
              <w:pStyle w:val="Paragraph2"/>
              <w:numPr>
                <w:ilvl w:val="0"/>
                <w:numId w:val="0"/>
              </w:numPr>
              <w:spacing w:after="0"/>
              <w:rPr>
                <w:b/>
              </w:rPr>
            </w:pPr>
            <w:r>
              <w:rPr>
                <w:b/>
              </w:rPr>
              <w:t>Meeting</w:t>
            </w:r>
            <w:r w:rsidRPr="000E77CB">
              <w:rPr>
                <w:b/>
              </w:rPr>
              <w:t xml:space="preserve"> </w:t>
            </w:r>
          </w:p>
        </w:tc>
        <w:tc>
          <w:tcPr>
            <w:tcW w:w="3821" w:type="dxa"/>
          </w:tcPr>
          <w:p w14:paraId="4BDB901A" w14:textId="62AC7FAE" w:rsidR="007C2FB7" w:rsidRPr="000E77CB" w:rsidRDefault="007C2FB7" w:rsidP="001A04C1">
            <w:pPr>
              <w:pStyle w:val="Paragraph2"/>
              <w:numPr>
                <w:ilvl w:val="0"/>
                <w:numId w:val="0"/>
              </w:numPr>
              <w:spacing w:after="0"/>
              <w:rPr>
                <w:b/>
              </w:rPr>
            </w:pPr>
            <w:r>
              <w:rPr>
                <w:b/>
              </w:rPr>
              <w:t>Date(s)</w:t>
            </w:r>
          </w:p>
        </w:tc>
      </w:tr>
      <w:tr w:rsidR="007C2FB7" w14:paraId="6F4D3AAB" w14:textId="77777777" w:rsidTr="00F65EB4">
        <w:tc>
          <w:tcPr>
            <w:tcW w:w="4673" w:type="dxa"/>
          </w:tcPr>
          <w:p w14:paraId="4940DC02" w14:textId="3A9DEB67" w:rsidR="007C2FB7" w:rsidRDefault="00260850" w:rsidP="00F65EB4">
            <w:pPr>
              <w:pStyle w:val="Paragraph2"/>
              <w:numPr>
                <w:ilvl w:val="0"/>
                <w:numId w:val="0"/>
              </w:numPr>
              <w:spacing w:after="0"/>
              <w:jc w:val="left"/>
            </w:pPr>
            <w:proofErr w:type="spellStart"/>
            <w:r>
              <w:rPr>
                <w:rFonts w:cs="Arial"/>
                <w:color w:val="000000"/>
                <w:shd w:val="clear" w:color="auto" w:fill="FFFFFF"/>
              </w:rPr>
              <w:t>Mossmorran</w:t>
            </w:r>
            <w:proofErr w:type="spellEnd"/>
            <w:r>
              <w:rPr>
                <w:rFonts w:cs="Arial"/>
                <w:color w:val="000000"/>
                <w:shd w:val="clear" w:color="auto" w:fill="FFFFFF"/>
              </w:rPr>
              <w:t xml:space="preserve"> and </w:t>
            </w:r>
            <w:proofErr w:type="spellStart"/>
            <w:r>
              <w:rPr>
                <w:rFonts w:cs="Arial"/>
                <w:color w:val="000000"/>
                <w:shd w:val="clear" w:color="auto" w:fill="FFFFFF"/>
              </w:rPr>
              <w:t>Braefoot</w:t>
            </w:r>
            <w:proofErr w:type="spellEnd"/>
            <w:r>
              <w:rPr>
                <w:rFonts w:cs="Arial"/>
                <w:color w:val="000000"/>
                <w:shd w:val="clear" w:color="auto" w:fill="FFFFFF"/>
              </w:rPr>
              <w:t xml:space="preserve"> Bay Expert Advisory Group - Air Quality - Meeting</w:t>
            </w:r>
          </w:p>
        </w:tc>
        <w:tc>
          <w:tcPr>
            <w:tcW w:w="3821" w:type="dxa"/>
          </w:tcPr>
          <w:p w14:paraId="58452299" w14:textId="45F10910" w:rsidR="007C2FB7" w:rsidRPr="00E30E37" w:rsidRDefault="00260850" w:rsidP="00E30E37">
            <w:pPr>
              <w:rPr>
                <w:sz w:val="22"/>
                <w:szCs w:val="22"/>
              </w:rPr>
            </w:pPr>
            <w:r>
              <w:rPr>
                <w:rFonts w:cs="Arial"/>
                <w:color w:val="000000"/>
                <w:shd w:val="clear" w:color="auto" w:fill="FFFFFF"/>
              </w:rPr>
              <w:t>26th November 202</w:t>
            </w:r>
            <w:r w:rsidR="00FB1CFF">
              <w:rPr>
                <w:rFonts w:cs="Arial"/>
                <w:color w:val="000000"/>
                <w:shd w:val="clear" w:color="auto" w:fill="FFFFFF"/>
              </w:rPr>
              <w:t>1</w:t>
            </w:r>
            <w:r w:rsidR="00891D40">
              <w:rPr>
                <w:rFonts w:cs="Arial"/>
                <w:color w:val="000000"/>
                <w:shd w:val="clear" w:color="auto" w:fill="FFFFFF"/>
              </w:rPr>
              <w:t xml:space="preserve">   </w:t>
            </w:r>
          </w:p>
        </w:tc>
      </w:tr>
    </w:tbl>
    <w:p w14:paraId="39C04652" w14:textId="77777777" w:rsidR="00D8417F" w:rsidRDefault="00D8417F" w:rsidP="00D8417F">
      <w:pPr>
        <w:pStyle w:val="Heading1"/>
        <w:pageBreakBefore/>
        <w:ind w:left="431" w:hanging="431"/>
      </w:pPr>
      <w:bookmarkStart w:id="21" w:name="_Toc125472597"/>
      <w:r w:rsidRPr="00757791">
        <w:lastRenderedPageBreak/>
        <w:t xml:space="preserve">substantive changes in the facilities </w:t>
      </w:r>
      <w:r>
        <w:t xml:space="preserve">that may </w:t>
      </w:r>
      <w:r w:rsidRPr="00757791">
        <w:t>impact on local air quality</w:t>
      </w:r>
      <w:bookmarkEnd w:id="21"/>
    </w:p>
    <w:p w14:paraId="20567921" w14:textId="77777777" w:rsidR="00D8417F" w:rsidRDefault="00D8417F" w:rsidP="00D8417F">
      <w:pPr>
        <w:pStyle w:val="Heading2"/>
      </w:pPr>
      <w:bookmarkStart w:id="22" w:name="_Toc125472598"/>
      <w:r>
        <w:t>What changes have been reported by the facilities that could impact on local air quality?</w:t>
      </w:r>
      <w:bookmarkEnd w:id="22"/>
    </w:p>
    <w:p w14:paraId="3071A973" w14:textId="57DC58D6" w:rsidR="00D8417F" w:rsidRDefault="00D8417F" w:rsidP="00D8417F">
      <w:r w:rsidRPr="00430DE5">
        <w:t xml:space="preserve">There were no major changes </w:t>
      </w:r>
      <w:r>
        <w:t>to the ExxonMobil FEP or Shell FNGL</w:t>
      </w:r>
      <w:r w:rsidRPr="00430DE5">
        <w:t xml:space="preserve"> </w:t>
      </w:r>
      <w:r w:rsidR="00277C14">
        <w:t>during 2021</w:t>
      </w:r>
      <w:r w:rsidRPr="00430DE5">
        <w:t xml:space="preserve"> that would be anticipated to adversely affect local air quality</w:t>
      </w:r>
      <w:r>
        <w:t>.</w:t>
      </w:r>
      <w:r w:rsidR="007430EB">
        <w:t xml:space="preserve"> </w:t>
      </w:r>
      <w:r>
        <w:t xml:space="preserve"> </w:t>
      </w:r>
      <w:r w:rsidR="00ED450E">
        <w:t>Progress is being made on the elevated flare tip and enclosed ground flare at ExxonMobil FEP.</w:t>
      </w:r>
    </w:p>
    <w:p w14:paraId="137E7F0A" w14:textId="768EB4B9" w:rsidR="00D8417F" w:rsidRDefault="00D8417F" w:rsidP="00D8417F"/>
    <w:p w14:paraId="5BB81A1C" w14:textId="77777777" w:rsidR="008A2E1E" w:rsidRPr="00430DE5" w:rsidRDefault="008A2E1E" w:rsidP="00D8417F"/>
    <w:p w14:paraId="76DC6970" w14:textId="48179A3D" w:rsidR="00D8417F" w:rsidRDefault="00D8417F" w:rsidP="00D8417F">
      <w:pPr>
        <w:pStyle w:val="Heading2"/>
      </w:pPr>
      <w:bookmarkStart w:id="23" w:name="_Toc125472599"/>
      <w:r>
        <w:t xml:space="preserve">What are the </w:t>
      </w:r>
      <w:r w:rsidR="00F4566B">
        <w:t>AQ EAG’s</w:t>
      </w:r>
      <w:r>
        <w:t xml:space="preserve"> comments and </w:t>
      </w:r>
      <w:r w:rsidRPr="00994A38">
        <w:t>recomme</w:t>
      </w:r>
      <w:r>
        <w:t>nd</w:t>
      </w:r>
      <w:r w:rsidRPr="00994A38">
        <w:t>ations (where relev</w:t>
      </w:r>
      <w:r>
        <w:t>a</w:t>
      </w:r>
      <w:r w:rsidRPr="00994A38">
        <w:t>nt)</w:t>
      </w:r>
      <w:r>
        <w:t>?</w:t>
      </w:r>
      <w:bookmarkEnd w:id="23"/>
    </w:p>
    <w:p w14:paraId="00C5E07B" w14:textId="3E304356" w:rsidR="00D8417F" w:rsidRPr="004D0506" w:rsidRDefault="00D8417F" w:rsidP="00D8417F">
      <w:pPr>
        <w:rPr>
          <w:b/>
          <w:highlight w:val="yellow"/>
          <w:vertAlign w:val="superscript"/>
        </w:rPr>
      </w:pPr>
      <w:r>
        <w:t xml:space="preserve">The </w:t>
      </w:r>
      <w:r w:rsidR="00ED450E">
        <w:t>AQ EAG</w:t>
      </w:r>
      <w:r>
        <w:t xml:space="preserve"> will continue to outline </w:t>
      </w:r>
      <w:r w:rsidRPr="00757791">
        <w:t xml:space="preserve">any substantive changes in the facilities at </w:t>
      </w:r>
      <w:proofErr w:type="spellStart"/>
      <w:r w:rsidRPr="00757791">
        <w:t>Mossmorran</w:t>
      </w:r>
      <w:proofErr w:type="spellEnd"/>
      <w:r w:rsidRPr="00757791">
        <w:t xml:space="preserve"> and </w:t>
      </w:r>
      <w:proofErr w:type="spellStart"/>
      <w:r w:rsidRPr="00757791">
        <w:t>Braefoot</w:t>
      </w:r>
      <w:proofErr w:type="spellEnd"/>
      <w:r w:rsidRPr="00757791">
        <w:t xml:space="preserve"> Bay and </w:t>
      </w:r>
      <w:r>
        <w:t>any potential</w:t>
      </w:r>
      <w:r w:rsidR="00943EDA">
        <w:t xml:space="preserve"> they might have</w:t>
      </w:r>
      <w:r>
        <w:t xml:space="preserve"> to impact on local air quality. </w:t>
      </w:r>
    </w:p>
    <w:p w14:paraId="54261E28" w14:textId="5DF2D3D9" w:rsidR="007C2FB7" w:rsidRDefault="007C2FB7" w:rsidP="007C2FB7">
      <w:pPr>
        <w:pStyle w:val="Paragraph2"/>
        <w:numPr>
          <w:ilvl w:val="0"/>
          <w:numId w:val="0"/>
        </w:numPr>
        <w:spacing w:after="0"/>
      </w:pPr>
    </w:p>
    <w:p w14:paraId="3AEE8CA0" w14:textId="1F8F6A2B" w:rsidR="000B48C1" w:rsidRDefault="000B48C1" w:rsidP="00B67C07">
      <w:pPr>
        <w:pStyle w:val="Heading1"/>
        <w:pageBreakBefore/>
        <w:ind w:left="431" w:hanging="431"/>
      </w:pPr>
      <w:bookmarkStart w:id="24" w:name="_Toc125472600"/>
      <w:r>
        <w:lastRenderedPageBreak/>
        <w:t>Air quality indicators reviewed</w:t>
      </w:r>
      <w:bookmarkEnd w:id="24"/>
      <w:r>
        <w:t xml:space="preserve"> </w:t>
      </w:r>
    </w:p>
    <w:p w14:paraId="607A9BFD" w14:textId="1D543F7B" w:rsidR="0095371D" w:rsidRDefault="002F5E0F" w:rsidP="000A305F">
      <w:pPr>
        <w:pStyle w:val="Heading2"/>
        <w:rPr>
          <w:rFonts w:cs="Arial"/>
          <w:iCs/>
        </w:rPr>
      </w:pPr>
      <w:bookmarkStart w:id="25" w:name="_Toc125472601"/>
      <w:r>
        <w:t>What</w:t>
      </w:r>
      <w:r w:rsidR="00422433">
        <w:t xml:space="preserve"> are the</w:t>
      </w:r>
      <w:r w:rsidR="000B48C1" w:rsidRPr="000B48C1">
        <w:t xml:space="preserve"> pollutants </w:t>
      </w:r>
      <w:r w:rsidR="002B750B">
        <w:t>reviewed</w:t>
      </w:r>
      <w:r w:rsidR="000B48C1" w:rsidRPr="000B48C1">
        <w:t>?</w:t>
      </w:r>
      <w:bookmarkEnd w:id="25"/>
    </w:p>
    <w:p w14:paraId="640C9A85" w14:textId="1820FCD4" w:rsidR="00A03FFE" w:rsidRPr="00A0750F" w:rsidRDefault="00A0750F" w:rsidP="007127C5">
      <w:pPr>
        <w:tabs>
          <w:tab w:val="left" w:pos="851"/>
        </w:tabs>
      </w:pPr>
      <w:r>
        <w:t xml:space="preserve">Burning of fuel results in </w:t>
      </w:r>
      <w:proofErr w:type="gramStart"/>
      <w:r>
        <w:t>a number of</w:t>
      </w:r>
      <w:proofErr w:type="gramEnd"/>
      <w:r>
        <w:t xml:space="preserve"> pollutants released, which are described in this section. </w:t>
      </w:r>
      <w:r w:rsidR="00D92D8A">
        <w:rPr>
          <w:rFonts w:cs="Arial"/>
          <w:iCs/>
        </w:rPr>
        <w:t xml:space="preserve">For more information on air pollutants, please see </w:t>
      </w:r>
      <w:hyperlink r:id="rId26" w:history="1">
        <w:r w:rsidR="00A03FFE" w:rsidRPr="00637318">
          <w:rPr>
            <w:rStyle w:val="Hyperlink"/>
            <w:rFonts w:cs="Arial"/>
            <w:iCs/>
          </w:rPr>
          <w:t>http://www.scottishairquality.scot/air-quality/pollutants</w:t>
        </w:r>
      </w:hyperlink>
      <w:r w:rsidR="00D92D8A">
        <w:rPr>
          <w:rFonts w:cs="Arial"/>
          <w:iCs/>
        </w:rPr>
        <w:t>.</w:t>
      </w:r>
      <w:r w:rsidR="00263AA0">
        <w:rPr>
          <w:rFonts w:cs="Arial"/>
          <w:iCs/>
        </w:rPr>
        <w:t xml:space="preserve"> </w:t>
      </w:r>
      <w:r w:rsidR="007430EB">
        <w:rPr>
          <w:rFonts w:cs="Arial"/>
          <w:iCs/>
        </w:rPr>
        <w:t xml:space="preserve"> </w:t>
      </w:r>
      <w:r w:rsidR="00263AA0">
        <w:rPr>
          <w:rFonts w:cs="Arial"/>
          <w:iCs/>
        </w:rPr>
        <w:t>The pollutants described in this report are primarily of interest because of their potential to affect health. This report does not include greenhouse gas emissions, as those are primarily related to climate change.</w:t>
      </w:r>
    </w:p>
    <w:p w14:paraId="4E4B214E" w14:textId="77BE4760" w:rsidR="00800FA5" w:rsidRDefault="00800FA5" w:rsidP="007127C5">
      <w:pPr>
        <w:tabs>
          <w:tab w:val="left" w:pos="851"/>
        </w:tabs>
      </w:pPr>
    </w:p>
    <w:p w14:paraId="706EECAE" w14:textId="74A118D2" w:rsidR="002B750B" w:rsidRPr="007501F1" w:rsidRDefault="00800FA5" w:rsidP="007127C5">
      <w:pPr>
        <w:tabs>
          <w:tab w:val="left" w:pos="851"/>
        </w:tabs>
        <w:rPr>
          <w:rFonts w:cs="Arial"/>
        </w:rPr>
      </w:pPr>
      <w:r w:rsidRPr="003E69F5">
        <w:t xml:space="preserve">Smoke (or soot) occurs when there is incomplete combustion (not enough oxygen to burn the fuel completely). </w:t>
      </w:r>
      <w:r w:rsidR="007430EB">
        <w:t xml:space="preserve"> </w:t>
      </w:r>
      <w:r w:rsidRPr="003E69F5">
        <w:t xml:space="preserve">Smoke is a collection of these </w:t>
      </w:r>
      <w:r w:rsidR="00777211" w:rsidRPr="003E69F5">
        <w:t>tiny, unburned</w:t>
      </w:r>
      <w:r w:rsidRPr="003E69F5">
        <w:t xml:space="preserve"> partic</w:t>
      </w:r>
      <w:r w:rsidR="00A0750F">
        <w:t>les.</w:t>
      </w:r>
      <w:r w:rsidRPr="003E69F5">
        <w:t xml:space="preserve"> </w:t>
      </w:r>
      <w:r w:rsidR="007430EB">
        <w:t xml:space="preserve"> </w:t>
      </w:r>
      <w:r w:rsidRPr="003E69F5">
        <w:t xml:space="preserve">Smoke has regulated consent limits during normal operation at the </w:t>
      </w:r>
      <w:proofErr w:type="spellStart"/>
      <w:r w:rsidRPr="003E69F5">
        <w:t>Mossmorran</w:t>
      </w:r>
      <w:proofErr w:type="spellEnd"/>
      <w:r w:rsidRPr="003E69F5">
        <w:t xml:space="preserve"> complex</w:t>
      </w:r>
      <w:r w:rsidR="00A0750F">
        <w:t>, measured as PM</w:t>
      </w:r>
      <w:r w:rsidR="00A0750F" w:rsidRPr="00A0750F">
        <w:rPr>
          <w:vertAlign w:val="subscript"/>
        </w:rPr>
        <w:t>10</w:t>
      </w:r>
      <w:r w:rsidRPr="003E69F5">
        <w:t xml:space="preserve">.  </w:t>
      </w:r>
    </w:p>
    <w:p w14:paraId="11DB0448" w14:textId="77777777" w:rsidR="002B750B" w:rsidRPr="007501F1" w:rsidRDefault="002B750B" w:rsidP="007127C5">
      <w:pPr>
        <w:tabs>
          <w:tab w:val="left" w:pos="851"/>
        </w:tabs>
        <w:rPr>
          <w:rFonts w:cs="Arial"/>
          <w:i/>
          <w:iCs/>
        </w:rPr>
      </w:pPr>
    </w:p>
    <w:p w14:paraId="41B97266" w14:textId="426E66E3" w:rsidR="002F5E0F" w:rsidRPr="00A0750F" w:rsidRDefault="002F5E0F" w:rsidP="007127C5">
      <w:pPr>
        <w:tabs>
          <w:tab w:val="left" w:pos="851"/>
        </w:tabs>
        <w:rPr>
          <w:rFonts w:cs="Arial"/>
          <w:szCs w:val="22"/>
        </w:rPr>
      </w:pPr>
      <w:r w:rsidRPr="007501F1">
        <w:rPr>
          <w:rFonts w:cs="Arial"/>
          <w:i/>
          <w:iCs/>
          <w:szCs w:val="22"/>
        </w:rPr>
        <w:t>Particulate Matter (PM)</w:t>
      </w:r>
      <w:r w:rsidRPr="007501F1">
        <w:rPr>
          <w:rFonts w:cs="Arial"/>
          <w:iCs/>
          <w:szCs w:val="22"/>
        </w:rPr>
        <w:t>: is the term used to describe solid or liquid particles suspended in the atmosphere</w:t>
      </w:r>
      <w:r w:rsidRPr="007501F1">
        <w:rPr>
          <w:rFonts w:cs="Arial"/>
          <w:szCs w:val="22"/>
          <w:vertAlign w:val="superscript"/>
        </w:rPr>
        <w:footnoteReference w:id="2"/>
      </w:r>
      <w:r w:rsidRPr="007501F1">
        <w:rPr>
          <w:rFonts w:cs="Arial"/>
          <w:iCs/>
          <w:szCs w:val="22"/>
        </w:rPr>
        <w:t xml:space="preserve">. </w:t>
      </w:r>
      <w:r w:rsidR="007430EB">
        <w:rPr>
          <w:rFonts w:cs="Arial"/>
          <w:iCs/>
          <w:szCs w:val="22"/>
        </w:rPr>
        <w:t xml:space="preserve"> </w:t>
      </w:r>
      <w:r w:rsidRPr="007501F1">
        <w:rPr>
          <w:rFonts w:cs="Arial"/>
          <w:iCs/>
          <w:szCs w:val="22"/>
        </w:rPr>
        <w:t xml:space="preserve">Particle size </w:t>
      </w:r>
      <w:r w:rsidR="008F2A54">
        <w:rPr>
          <w:rFonts w:cs="Arial"/>
          <w:iCs/>
          <w:szCs w:val="22"/>
        </w:rPr>
        <w:t>affects</w:t>
      </w:r>
      <w:r w:rsidRPr="007501F1">
        <w:rPr>
          <w:rFonts w:cs="Arial"/>
          <w:iCs/>
          <w:szCs w:val="22"/>
        </w:rPr>
        <w:t xml:space="preserve"> how deep a particle can </w:t>
      </w:r>
      <w:proofErr w:type="gramStart"/>
      <w:r w:rsidRPr="007501F1">
        <w:rPr>
          <w:rFonts w:cs="Arial"/>
          <w:iCs/>
          <w:szCs w:val="22"/>
        </w:rPr>
        <w:t>penetrate into</w:t>
      </w:r>
      <w:proofErr w:type="gramEnd"/>
      <w:r w:rsidRPr="007501F1">
        <w:rPr>
          <w:rFonts w:cs="Arial"/>
          <w:iCs/>
          <w:szCs w:val="22"/>
        </w:rPr>
        <w:t xml:space="preserve"> the lungs</w:t>
      </w:r>
      <w:r w:rsidR="008F2A54">
        <w:rPr>
          <w:rFonts w:cs="Arial"/>
          <w:iCs/>
          <w:szCs w:val="22"/>
        </w:rPr>
        <w:t xml:space="preserve"> and be absorbed</w:t>
      </w:r>
      <w:r w:rsidRPr="007501F1">
        <w:rPr>
          <w:rFonts w:cs="Arial"/>
          <w:iCs/>
          <w:szCs w:val="22"/>
        </w:rPr>
        <w:t xml:space="preserve">. </w:t>
      </w:r>
      <w:r w:rsidR="007430EB">
        <w:rPr>
          <w:rFonts w:cs="Arial"/>
          <w:iCs/>
          <w:szCs w:val="22"/>
        </w:rPr>
        <w:t xml:space="preserve"> </w:t>
      </w:r>
      <w:r w:rsidR="00D92D8A">
        <w:rPr>
          <w:rFonts w:cs="Arial"/>
          <w:iCs/>
          <w:szCs w:val="22"/>
        </w:rPr>
        <w:t>Particles can be generated mechanically (</w:t>
      </w:r>
      <w:proofErr w:type="gramStart"/>
      <w:r w:rsidR="00777211">
        <w:rPr>
          <w:rFonts w:cs="Arial"/>
          <w:iCs/>
          <w:szCs w:val="22"/>
        </w:rPr>
        <w:t>e.g.</w:t>
      </w:r>
      <w:proofErr w:type="gramEnd"/>
      <w:r w:rsidR="00D92D8A">
        <w:rPr>
          <w:rFonts w:cs="Arial"/>
          <w:iCs/>
          <w:szCs w:val="22"/>
        </w:rPr>
        <w:t xml:space="preserve"> dust from vehicle tyres driving over roads), through combustion (e.g. burning wood or fuel) or through chemical reactions. </w:t>
      </w:r>
      <w:r w:rsidR="007430EB">
        <w:rPr>
          <w:rFonts w:cs="Arial"/>
          <w:iCs/>
          <w:szCs w:val="22"/>
        </w:rPr>
        <w:t xml:space="preserve"> </w:t>
      </w:r>
      <w:r w:rsidR="00D92D8A">
        <w:rPr>
          <w:rFonts w:cs="Arial"/>
          <w:iCs/>
          <w:szCs w:val="22"/>
        </w:rPr>
        <w:t>Particles may also be made up of or carry substances which can affect health.</w:t>
      </w:r>
      <w:r w:rsidR="007B30F9" w:rsidRPr="007B30F9">
        <w:rPr>
          <w:rFonts w:cs="Arial"/>
          <w:color w:val="000000"/>
          <w:szCs w:val="22"/>
          <w:shd w:val="clear" w:color="auto" w:fill="FFFFFF"/>
        </w:rPr>
        <w:t xml:space="preserve"> </w:t>
      </w:r>
    </w:p>
    <w:p w14:paraId="524B9452" w14:textId="77777777" w:rsidR="00800FA5" w:rsidRPr="007501F1" w:rsidRDefault="00800FA5" w:rsidP="007127C5">
      <w:pPr>
        <w:tabs>
          <w:tab w:val="left" w:pos="851"/>
        </w:tabs>
        <w:rPr>
          <w:rFonts w:cs="Arial"/>
          <w:i/>
          <w:szCs w:val="22"/>
        </w:rPr>
      </w:pPr>
    </w:p>
    <w:p w14:paraId="01FD8AFF" w14:textId="5C36FA90" w:rsidR="00FC66ED" w:rsidRPr="008A2E1E" w:rsidRDefault="002F5E0F" w:rsidP="00A1495D">
      <w:pPr>
        <w:pStyle w:val="ListParagraph"/>
        <w:numPr>
          <w:ilvl w:val="0"/>
          <w:numId w:val="16"/>
        </w:numPr>
        <w:tabs>
          <w:tab w:val="left" w:pos="851"/>
        </w:tabs>
        <w:jc w:val="both"/>
        <w:rPr>
          <w:rFonts w:cs="Arial"/>
          <w:szCs w:val="22"/>
        </w:rPr>
      </w:pPr>
      <w:r w:rsidRPr="008A2E1E">
        <w:rPr>
          <w:rFonts w:cs="Arial"/>
          <w:i/>
          <w:szCs w:val="22"/>
        </w:rPr>
        <w:t>PM</w:t>
      </w:r>
      <w:r w:rsidRPr="008A2E1E">
        <w:rPr>
          <w:rFonts w:cs="Arial"/>
          <w:i/>
          <w:szCs w:val="22"/>
          <w:vertAlign w:val="subscript"/>
        </w:rPr>
        <w:t>10</w:t>
      </w:r>
      <w:r w:rsidRPr="008A2E1E">
        <w:rPr>
          <w:rFonts w:cs="Arial"/>
          <w:szCs w:val="22"/>
        </w:rPr>
        <w:t>:</w:t>
      </w:r>
      <w:r w:rsidR="009B5E4E" w:rsidRPr="008A2E1E">
        <w:rPr>
          <w:rFonts w:cs="Arial"/>
          <w:szCs w:val="22"/>
        </w:rPr>
        <w:t xml:space="preserve"> </w:t>
      </w:r>
      <w:r w:rsidR="007430EB">
        <w:rPr>
          <w:rFonts w:cs="Arial"/>
          <w:szCs w:val="22"/>
        </w:rPr>
        <w:t xml:space="preserve"> </w:t>
      </w:r>
      <w:r w:rsidR="009B5E4E" w:rsidRPr="008A2E1E">
        <w:rPr>
          <w:rFonts w:cs="Arial"/>
          <w:szCs w:val="22"/>
        </w:rPr>
        <w:t xml:space="preserve">This is particulate matter with </w:t>
      </w:r>
      <w:r w:rsidR="00D92D8A" w:rsidRPr="008A2E1E">
        <w:rPr>
          <w:rFonts w:cs="Arial"/>
          <w:szCs w:val="22"/>
        </w:rPr>
        <w:t xml:space="preserve">a </w:t>
      </w:r>
      <w:r w:rsidR="009B5E4E" w:rsidRPr="008A2E1E">
        <w:rPr>
          <w:rFonts w:cs="Arial"/>
          <w:szCs w:val="22"/>
        </w:rPr>
        <w:t xml:space="preserve">diameter of less than 10 µm. </w:t>
      </w:r>
      <w:r w:rsidR="007430EB">
        <w:rPr>
          <w:rFonts w:cs="Arial"/>
          <w:szCs w:val="22"/>
        </w:rPr>
        <w:t xml:space="preserve"> </w:t>
      </w:r>
      <w:r w:rsidR="00D92D8A" w:rsidRPr="008A2E1E">
        <w:rPr>
          <w:rFonts w:cs="Arial"/>
          <w:szCs w:val="22"/>
        </w:rPr>
        <w:t>PM</w:t>
      </w:r>
      <w:r w:rsidR="00D92D8A" w:rsidRPr="008A2E1E">
        <w:rPr>
          <w:rFonts w:cs="Arial"/>
          <w:szCs w:val="22"/>
          <w:vertAlign w:val="subscript"/>
        </w:rPr>
        <w:t>10</w:t>
      </w:r>
      <w:r w:rsidR="009B5E4E" w:rsidRPr="008A2E1E">
        <w:rPr>
          <w:rFonts w:cs="Arial"/>
          <w:szCs w:val="22"/>
        </w:rPr>
        <w:t xml:space="preserve"> are </w:t>
      </w:r>
      <w:r w:rsidRPr="008A2E1E">
        <w:rPr>
          <w:rFonts w:cs="Arial"/>
          <w:szCs w:val="22"/>
        </w:rPr>
        <w:t xml:space="preserve">defined by international convention </w:t>
      </w:r>
      <w:r w:rsidR="009B5E4E" w:rsidRPr="008A2E1E">
        <w:rPr>
          <w:rFonts w:cs="Arial"/>
          <w:szCs w:val="22"/>
        </w:rPr>
        <w:t xml:space="preserve">as being able to be </w:t>
      </w:r>
      <w:r w:rsidRPr="008A2E1E">
        <w:rPr>
          <w:rFonts w:cs="Arial"/>
          <w:szCs w:val="22"/>
        </w:rPr>
        <w:t>deposited in the lung</w:t>
      </w:r>
      <w:r w:rsidR="009B5E4E" w:rsidRPr="008A2E1E">
        <w:rPr>
          <w:rFonts w:cs="Arial"/>
          <w:szCs w:val="22"/>
        </w:rPr>
        <w:t xml:space="preserve">. </w:t>
      </w:r>
      <w:r w:rsidR="007430EB">
        <w:rPr>
          <w:rFonts w:cs="Arial"/>
          <w:szCs w:val="22"/>
        </w:rPr>
        <w:t xml:space="preserve"> </w:t>
      </w:r>
      <w:r w:rsidR="009B5E4E" w:rsidRPr="008A2E1E">
        <w:rPr>
          <w:rFonts w:cs="Arial"/>
          <w:szCs w:val="22"/>
        </w:rPr>
        <w:t xml:space="preserve">Because it has the potential to cause effects on health, it is regulated in the UK and must meet a certain level. </w:t>
      </w:r>
      <w:r w:rsidR="007430EB">
        <w:rPr>
          <w:rFonts w:cs="Arial"/>
          <w:szCs w:val="22"/>
        </w:rPr>
        <w:t xml:space="preserve"> </w:t>
      </w:r>
      <w:r w:rsidRPr="008A2E1E">
        <w:rPr>
          <w:rFonts w:cs="Arial"/>
          <w:szCs w:val="22"/>
        </w:rPr>
        <w:t>There are many sources, including road traffic,</w:t>
      </w:r>
      <w:r w:rsidR="007127C5" w:rsidRPr="008A2E1E">
        <w:rPr>
          <w:rFonts w:cs="Arial"/>
          <w:szCs w:val="22"/>
        </w:rPr>
        <w:t xml:space="preserve"> agriculture, industry and </w:t>
      </w:r>
      <w:r w:rsidRPr="008A2E1E">
        <w:rPr>
          <w:rFonts w:cs="Arial"/>
          <w:szCs w:val="22"/>
        </w:rPr>
        <w:t>personal</w:t>
      </w:r>
      <w:r w:rsidR="000A305F" w:rsidRPr="008A2E1E">
        <w:rPr>
          <w:rFonts w:cs="Arial"/>
          <w:szCs w:val="22"/>
        </w:rPr>
        <w:t xml:space="preserve"> or household</w:t>
      </w:r>
      <w:r w:rsidRPr="008A2E1E">
        <w:rPr>
          <w:rFonts w:cs="Arial"/>
          <w:szCs w:val="22"/>
        </w:rPr>
        <w:t xml:space="preserve"> activities</w:t>
      </w:r>
      <w:r w:rsidR="000A305F" w:rsidRPr="008A2E1E">
        <w:rPr>
          <w:rFonts w:cs="Arial"/>
          <w:szCs w:val="22"/>
        </w:rPr>
        <w:t xml:space="preserve"> (</w:t>
      </w:r>
      <w:proofErr w:type="gramStart"/>
      <w:r w:rsidR="000A305F" w:rsidRPr="008A2E1E">
        <w:rPr>
          <w:rFonts w:cs="Arial"/>
          <w:szCs w:val="22"/>
        </w:rPr>
        <w:t>e.g.</w:t>
      </w:r>
      <w:proofErr w:type="gramEnd"/>
      <w:r w:rsidR="000A305F" w:rsidRPr="008A2E1E">
        <w:rPr>
          <w:rFonts w:cs="Arial"/>
          <w:szCs w:val="22"/>
        </w:rPr>
        <w:t xml:space="preserve"> domestic wood-burning, cooking)</w:t>
      </w:r>
      <w:r w:rsidRPr="008A2E1E">
        <w:rPr>
          <w:rFonts w:cs="Arial"/>
          <w:szCs w:val="22"/>
        </w:rPr>
        <w:t xml:space="preserve">. </w:t>
      </w:r>
    </w:p>
    <w:p w14:paraId="7AF47582" w14:textId="77777777" w:rsidR="00CE7EF6" w:rsidRPr="008A2E1E" w:rsidRDefault="00CE7EF6" w:rsidP="004D0506">
      <w:pPr>
        <w:pStyle w:val="ListParagraph"/>
        <w:tabs>
          <w:tab w:val="left" w:pos="851"/>
        </w:tabs>
        <w:ind w:left="360"/>
        <w:jc w:val="both"/>
        <w:rPr>
          <w:rFonts w:cs="Arial"/>
          <w:szCs w:val="22"/>
        </w:rPr>
      </w:pPr>
    </w:p>
    <w:p w14:paraId="416DAE49" w14:textId="0BB00D18" w:rsidR="00394177" w:rsidRPr="008A2E1E" w:rsidRDefault="35BC2E54" w:rsidP="000A305F">
      <w:pPr>
        <w:pStyle w:val="ListParagraph"/>
        <w:numPr>
          <w:ilvl w:val="0"/>
          <w:numId w:val="16"/>
        </w:numPr>
        <w:tabs>
          <w:tab w:val="left" w:pos="851"/>
        </w:tabs>
        <w:jc w:val="both"/>
        <w:rPr>
          <w:rFonts w:cs="Arial"/>
        </w:rPr>
      </w:pPr>
      <w:r w:rsidRPr="008A2E1E">
        <w:rPr>
          <w:rFonts w:cs="Arial"/>
          <w:szCs w:val="22"/>
        </w:rPr>
        <w:t>PM</w:t>
      </w:r>
      <w:r w:rsidRPr="008A2E1E">
        <w:rPr>
          <w:rFonts w:cs="Arial"/>
          <w:szCs w:val="22"/>
          <w:vertAlign w:val="subscript"/>
        </w:rPr>
        <w:t>2.5</w:t>
      </w:r>
      <w:r w:rsidRPr="008A2E1E">
        <w:rPr>
          <w:rFonts w:cs="Arial"/>
          <w:szCs w:val="22"/>
        </w:rPr>
        <w:t xml:space="preserve">: </w:t>
      </w:r>
      <w:r w:rsidR="007430EB">
        <w:rPr>
          <w:rFonts w:cs="Arial"/>
          <w:szCs w:val="22"/>
        </w:rPr>
        <w:t xml:space="preserve"> </w:t>
      </w:r>
      <w:r w:rsidRPr="008A2E1E">
        <w:rPr>
          <w:rFonts w:cs="Arial"/>
          <w:szCs w:val="22"/>
        </w:rPr>
        <w:t>Thi</w:t>
      </w:r>
      <w:r w:rsidR="008F2A54" w:rsidRPr="008A2E1E">
        <w:rPr>
          <w:rFonts w:cs="Arial"/>
          <w:szCs w:val="22"/>
        </w:rPr>
        <w:t xml:space="preserve">s is particulate matter with a </w:t>
      </w:r>
      <w:r w:rsidRPr="008A2E1E">
        <w:rPr>
          <w:rFonts w:cs="Arial"/>
          <w:szCs w:val="22"/>
        </w:rPr>
        <w:t xml:space="preserve">diameter of less than 2.5 µm. </w:t>
      </w:r>
      <w:r w:rsidR="007430EB">
        <w:rPr>
          <w:rFonts w:cs="Arial"/>
          <w:szCs w:val="22"/>
        </w:rPr>
        <w:t xml:space="preserve"> </w:t>
      </w:r>
      <w:r w:rsidRPr="008A2E1E">
        <w:rPr>
          <w:rFonts w:cs="Arial"/>
          <w:szCs w:val="22"/>
        </w:rPr>
        <w:t>These particles can penetrate even deeper into the lung than PM</w:t>
      </w:r>
      <w:r w:rsidRPr="008A2E1E">
        <w:rPr>
          <w:rFonts w:cs="Arial"/>
          <w:vertAlign w:val="subscript"/>
        </w:rPr>
        <w:t>10</w:t>
      </w:r>
      <w:r w:rsidRPr="008A2E1E">
        <w:rPr>
          <w:rFonts w:cs="Arial"/>
          <w:szCs w:val="22"/>
        </w:rPr>
        <w:t xml:space="preserve">. </w:t>
      </w:r>
      <w:r w:rsidR="007430EB">
        <w:rPr>
          <w:rFonts w:cs="Arial"/>
          <w:szCs w:val="22"/>
        </w:rPr>
        <w:t xml:space="preserve"> </w:t>
      </w:r>
      <w:r w:rsidRPr="008A2E1E">
        <w:rPr>
          <w:rFonts w:cs="Arial"/>
          <w:szCs w:val="22"/>
        </w:rPr>
        <w:t xml:space="preserve">This is also sometimes called ‘fine particulate matter’ and has been associated with various health impacts, especially with regards to lung and heart health. </w:t>
      </w:r>
      <w:r w:rsidR="007430EB">
        <w:rPr>
          <w:rFonts w:cs="Arial"/>
          <w:szCs w:val="22"/>
        </w:rPr>
        <w:t xml:space="preserve"> </w:t>
      </w:r>
      <w:r w:rsidR="25E44958" w:rsidRPr="008A2E1E">
        <w:rPr>
          <w:rFonts w:cs="Arial"/>
          <w:szCs w:val="22"/>
        </w:rPr>
        <w:t xml:space="preserve">Fine particles can cause inflammation and heart and lung </w:t>
      </w:r>
      <w:r w:rsidR="00777211" w:rsidRPr="008A2E1E">
        <w:rPr>
          <w:rFonts w:cs="Arial"/>
          <w:szCs w:val="22"/>
        </w:rPr>
        <w:t>diseases and</w:t>
      </w:r>
      <w:r w:rsidR="000A305F" w:rsidRPr="008A2E1E">
        <w:rPr>
          <w:rFonts w:cs="Arial"/>
          <w:szCs w:val="22"/>
        </w:rPr>
        <w:t xml:space="preserve"> impair lung development in children.</w:t>
      </w:r>
      <w:r w:rsidR="25E44958" w:rsidRPr="008A2E1E">
        <w:rPr>
          <w:rFonts w:cs="Arial"/>
          <w:szCs w:val="22"/>
        </w:rPr>
        <w:t xml:space="preserve"> In addition,</w:t>
      </w:r>
      <w:r w:rsidR="000A305F" w:rsidRPr="008A2E1E">
        <w:rPr>
          <w:rFonts w:cs="Arial"/>
          <w:szCs w:val="22"/>
        </w:rPr>
        <w:t xml:space="preserve"> fine particles </w:t>
      </w:r>
      <w:r w:rsidR="25E44958" w:rsidRPr="008A2E1E">
        <w:rPr>
          <w:rFonts w:cs="Arial"/>
          <w:szCs w:val="22"/>
        </w:rPr>
        <w:t xml:space="preserve">may carry surface-absorbed carcinogenic compounds into the lungs. </w:t>
      </w:r>
      <w:r w:rsidR="007430EB">
        <w:rPr>
          <w:rFonts w:cs="Arial"/>
          <w:szCs w:val="22"/>
        </w:rPr>
        <w:t xml:space="preserve"> </w:t>
      </w:r>
      <w:r w:rsidRPr="008A2E1E">
        <w:rPr>
          <w:rFonts w:cs="Arial"/>
          <w:szCs w:val="22"/>
        </w:rPr>
        <w:t xml:space="preserve">There are many sources, including road traffic, agriculture, </w:t>
      </w:r>
      <w:proofErr w:type="gramStart"/>
      <w:r w:rsidRPr="008A2E1E">
        <w:rPr>
          <w:rFonts w:cs="Arial"/>
          <w:szCs w:val="22"/>
        </w:rPr>
        <w:t>industry</w:t>
      </w:r>
      <w:proofErr w:type="gramEnd"/>
      <w:r w:rsidRPr="008A2E1E">
        <w:rPr>
          <w:rFonts w:cs="Arial"/>
          <w:szCs w:val="22"/>
        </w:rPr>
        <w:t xml:space="preserve"> and personal activities. </w:t>
      </w:r>
    </w:p>
    <w:p w14:paraId="12C838D2" w14:textId="77777777" w:rsidR="00394177" w:rsidRPr="00394177" w:rsidRDefault="00394177" w:rsidP="00FC66ED">
      <w:pPr>
        <w:tabs>
          <w:tab w:val="left" w:pos="851"/>
        </w:tabs>
        <w:rPr>
          <w:rFonts w:cs="Arial"/>
          <w:szCs w:val="22"/>
        </w:rPr>
      </w:pPr>
    </w:p>
    <w:p w14:paraId="3606785E" w14:textId="1186FAAE" w:rsidR="00D92D8A" w:rsidRPr="00146076" w:rsidRDefault="46644AAB" w:rsidP="00F65EB4">
      <w:pPr>
        <w:tabs>
          <w:tab w:val="left" w:pos="851"/>
        </w:tabs>
        <w:rPr>
          <w:color w:val="000000"/>
          <w:shd w:val="clear" w:color="auto" w:fill="FFFFFF"/>
        </w:rPr>
      </w:pPr>
      <w:r w:rsidRPr="00F65EB4">
        <w:rPr>
          <w:i/>
        </w:rPr>
        <w:t>Nitrogen dioxide (NO</w:t>
      </w:r>
      <w:r w:rsidRPr="00F65EB4">
        <w:rPr>
          <w:i/>
          <w:vertAlign w:val="subscript"/>
        </w:rPr>
        <w:t>2</w:t>
      </w:r>
      <w:r w:rsidRPr="00F65EB4">
        <w:rPr>
          <w:i/>
        </w:rPr>
        <w:t>):</w:t>
      </w:r>
      <w:r w:rsidRPr="00403578">
        <w:t xml:space="preserve"> </w:t>
      </w:r>
      <w:r w:rsidR="007430EB">
        <w:t xml:space="preserve"> </w:t>
      </w:r>
      <w:r w:rsidRPr="00403578">
        <w:t>This gas is produced by the reaction of oxygen and nitrogen during combustion.  Vehicle emissions are a major source</w:t>
      </w:r>
      <w:r w:rsidR="02758135" w:rsidRPr="00403578">
        <w:t>, especially in cities</w:t>
      </w:r>
      <w:r w:rsidRPr="00AF31E2">
        <w:t xml:space="preserve">.  Nitric oxide always occurs when </w:t>
      </w:r>
      <w:r w:rsidR="41BFAD71" w:rsidRPr="00AF31E2">
        <w:t>NO</w:t>
      </w:r>
      <w:r w:rsidR="41BFAD71" w:rsidRPr="00AF31E2">
        <w:rPr>
          <w:vertAlign w:val="subscript"/>
        </w:rPr>
        <w:t>2</w:t>
      </w:r>
      <w:r w:rsidRPr="00AF31E2">
        <w:t xml:space="preserve"> is formed.  The two gases together are known as oxides of nitrogen, sometimes described in shorthand form as NO</w:t>
      </w:r>
      <w:r w:rsidRPr="00DD1880">
        <w:rPr>
          <w:vertAlign w:val="subscript"/>
        </w:rPr>
        <w:t>x</w:t>
      </w:r>
      <w:r w:rsidRPr="00DD1880">
        <w:t>.</w:t>
      </w:r>
      <w:r w:rsidR="007430EB">
        <w:t xml:space="preserve"> </w:t>
      </w:r>
      <w:r w:rsidR="61B41E4B" w:rsidRPr="00DD1880">
        <w:t xml:space="preserve"> </w:t>
      </w:r>
      <w:r w:rsidR="02758135" w:rsidRPr="00DD1880">
        <w:t>NO</w:t>
      </w:r>
      <w:r w:rsidR="02758135" w:rsidRPr="00DD1880">
        <w:rPr>
          <w:vertAlign w:val="subscript"/>
        </w:rPr>
        <w:t xml:space="preserve">2 </w:t>
      </w:r>
      <w:r w:rsidR="02758135" w:rsidRPr="00DD1880">
        <w:t>may have adverse effects on the health of the lung</w:t>
      </w:r>
      <w:r w:rsidR="02758135" w:rsidRPr="00403578">
        <w:t xml:space="preserve">. </w:t>
      </w:r>
      <w:r w:rsidR="007430EB">
        <w:t xml:space="preserve"> </w:t>
      </w:r>
      <w:r w:rsidR="0F81B076" w:rsidRPr="00403578">
        <w:t>NO</w:t>
      </w:r>
      <w:r w:rsidR="0F81B076" w:rsidRPr="00403578">
        <w:rPr>
          <w:vertAlign w:val="subscript"/>
        </w:rPr>
        <w:t xml:space="preserve">2 </w:t>
      </w:r>
      <w:r w:rsidR="0F81B076" w:rsidRPr="00403578">
        <w:rPr>
          <w:color w:val="000000"/>
          <w:shd w:val="clear" w:color="auto" w:fill="FFFFFF"/>
        </w:rPr>
        <w:t xml:space="preserve">can irritate the lungs and lower resistance to respiratory infections such as influenza. </w:t>
      </w:r>
    </w:p>
    <w:p w14:paraId="67C2270D" w14:textId="77777777" w:rsidR="00394177" w:rsidRPr="00FC66ED" w:rsidRDefault="00394177" w:rsidP="00FC66ED">
      <w:pPr>
        <w:rPr>
          <w:rFonts w:cs="Arial"/>
          <w:i/>
          <w:szCs w:val="22"/>
        </w:rPr>
      </w:pPr>
    </w:p>
    <w:p w14:paraId="5CA3B204" w14:textId="565D1452" w:rsidR="007B30F9" w:rsidRPr="00403578" w:rsidRDefault="73DF04DA" w:rsidP="00F65EB4">
      <w:pPr>
        <w:tabs>
          <w:tab w:val="left" w:pos="851"/>
        </w:tabs>
        <w:rPr>
          <w:color w:val="000000"/>
          <w:shd w:val="clear" w:color="auto" w:fill="FFFFFF"/>
        </w:rPr>
      </w:pPr>
      <w:r w:rsidRPr="00403578">
        <w:rPr>
          <w:i/>
        </w:rPr>
        <w:t xml:space="preserve">Carbon monoxide </w:t>
      </w:r>
      <w:r w:rsidRPr="00F65EB4">
        <w:rPr>
          <w:i/>
        </w:rPr>
        <w:t>(CO):</w:t>
      </w:r>
      <w:r w:rsidRPr="00403578">
        <w:rPr>
          <w:i/>
        </w:rPr>
        <w:t xml:space="preserve"> </w:t>
      </w:r>
      <w:r w:rsidR="007430EB">
        <w:rPr>
          <w:i/>
        </w:rPr>
        <w:t xml:space="preserve"> </w:t>
      </w:r>
      <w:r w:rsidR="15EA5A36" w:rsidRPr="00403578">
        <w:rPr>
          <w:color w:val="000000"/>
          <w:shd w:val="clear" w:color="auto" w:fill="FFFFFF"/>
        </w:rPr>
        <w:t xml:space="preserve">This is a colourless, odourless gas produced by incomplete, or inefficient, combustion of fuel. </w:t>
      </w:r>
      <w:r w:rsidR="007430EB">
        <w:rPr>
          <w:color w:val="000000"/>
          <w:shd w:val="clear" w:color="auto" w:fill="FFFFFF"/>
        </w:rPr>
        <w:t xml:space="preserve"> </w:t>
      </w:r>
      <w:r w:rsidR="15EA5A36" w:rsidRPr="00403578">
        <w:rPr>
          <w:color w:val="000000"/>
          <w:shd w:val="clear" w:color="auto" w:fill="FFFFFF"/>
        </w:rPr>
        <w:t>It is predominantly produced by road transport, in particular petrol-engine vehicles.</w:t>
      </w:r>
      <w:r w:rsidR="007430EB">
        <w:rPr>
          <w:color w:val="000000"/>
          <w:shd w:val="clear" w:color="auto" w:fill="FFFFFF"/>
        </w:rPr>
        <w:t xml:space="preserve"> </w:t>
      </w:r>
      <w:r w:rsidR="02758135" w:rsidRPr="00403578">
        <w:rPr>
          <w:color w:val="000000"/>
          <w:shd w:val="clear" w:color="auto" w:fill="FFFFFF"/>
        </w:rPr>
        <w:t xml:space="preserve"> </w:t>
      </w:r>
      <w:r w:rsidR="0F81B076" w:rsidRPr="00403578">
        <w:rPr>
          <w:color w:val="000000"/>
          <w:shd w:val="clear" w:color="auto" w:fill="FFFFFF"/>
        </w:rPr>
        <w:t>CO prevents the normal transport of oxygen by the blood.</w:t>
      </w:r>
      <w:r w:rsidR="000A305F" w:rsidRPr="00AF31E2" w:rsidDel="000A305F">
        <w:rPr>
          <w:color w:val="000000"/>
          <w:shd w:val="clear" w:color="auto" w:fill="FFFFFF"/>
        </w:rPr>
        <w:t xml:space="preserve"> </w:t>
      </w:r>
    </w:p>
    <w:p w14:paraId="67A607F3" w14:textId="77777777" w:rsidR="001A04C1" w:rsidRPr="00FC66ED" w:rsidRDefault="001A04C1" w:rsidP="00F65EB4">
      <w:pPr>
        <w:tabs>
          <w:tab w:val="left" w:pos="851"/>
        </w:tabs>
        <w:rPr>
          <w:rFonts w:cs="Arial"/>
          <w:i/>
          <w:szCs w:val="22"/>
        </w:rPr>
      </w:pPr>
    </w:p>
    <w:p w14:paraId="3D825F26" w14:textId="4F9CFBA4" w:rsidR="007B30F9" w:rsidRPr="00403578" w:rsidRDefault="001A04C1" w:rsidP="008A2E1E">
      <w:pPr>
        <w:tabs>
          <w:tab w:val="left" w:pos="851"/>
        </w:tabs>
        <w:rPr>
          <w:i/>
        </w:rPr>
      </w:pPr>
      <w:r w:rsidRPr="00403578">
        <w:rPr>
          <w:i/>
        </w:rPr>
        <w:t xml:space="preserve">Sulphur Oxides </w:t>
      </w:r>
      <w:r w:rsidR="001B6E1A" w:rsidRPr="00F65EB4">
        <w:rPr>
          <w:i/>
        </w:rPr>
        <w:t>(</w:t>
      </w:r>
      <w:proofErr w:type="spellStart"/>
      <w:r w:rsidR="001B6E1A" w:rsidRPr="00F65EB4">
        <w:rPr>
          <w:i/>
        </w:rPr>
        <w:t>SO</w:t>
      </w:r>
      <w:r w:rsidR="001B6E1A" w:rsidRPr="00A0750F">
        <w:rPr>
          <w:i/>
          <w:vertAlign w:val="subscript"/>
        </w:rPr>
        <w:t>x</w:t>
      </w:r>
      <w:proofErr w:type="spellEnd"/>
      <w:r w:rsidR="001B6E1A" w:rsidRPr="00F65EB4">
        <w:rPr>
          <w:i/>
        </w:rPr>
        <w:t>):</w:t>
      </w:r>
      <w:r w:rsidR="007430EB">
        <w:rPr>
          <w:i/>
        </w:rPr>
        <w:t xml:space="preserve"> </w:t>
      </w:r>
      <w:r w:rsidR="004670D0" w:rsidRPr="00403578">
        <w:rPr>
          <w:color w:val="000000"/>
          <w:shd w:val="clear" w:color="auto" w:fill="FFFFFF"/>
        </w:rPr>
        <w:t xml:space="preserve"> </w:t>
      </w:r>
      <w:r w:rsidR="00A461A9">
        <w:rPr>
          <w:color w:val="000000"/>
          <w:shd w:val="clear" w:color="auto" w:fill="FFFFFF"/>
        </w:rPr>
        <w:t xml:space="preserve">Sulphur oxides are a group of </w:t>
      </w:r>
      <w:r w:rsidR="008C233A">
        <w:rPr>
          <w:color w:val="000000"/>
          <w:shd w:val="clear" w:color="auto" w:fill="FFFFFF"/>
        </w:rPr>
        <w:t xml:space="preserve">chemicals that can be found in the air as gases and particles. </w:t>
      </w:r>
      <w:r w:rsidR="007430EB">
        <w:rPr>
          <w:color w:val="000000"/>
          <w:shd w:val="clear" w:color="auto" w:fill="FFFFFF"/>
        </w:rPr>
        <w:t xml:space="preserve"> </w:t>
      </w:r>
      <w:proofErr w:type="spellStart"/>
      <w:r w:rsidR="008C233A">
        <w:rPr>
          <w:color w:val="000000"/>
          <w:shd w:val="clear" w:color="auto" w:fill="FFFFFF"/>
        </w:rPr>
        <w:t>SO</w:t>
      </w:r>
      <w:r w:rsidR="008C233A" w:rsidRPr="00F65EB4">
        <w:rPr>
          <w:color w:val="000000"/>
          <w:shd w:val="clear" w:color="auto" w:fill="FFFFFF"/>
          <w:vertAlign w:val="subscript"/>
        </w:rPr>
        <w:t>x</w:t>
      </w:r>
      <w:proofErr w:type="spellEnd"/>
      <w:r w:rsidR="008C233A">
        <w:rPr>
          <w:color w:val="000000"/>
          <w:shd w:val="clear" w:color="auto" w:fill="FFFFFF"/>
        </w:rPr>
        <w:t xml:space="preserve"> are produced when a fuel </w:t>
      </w:r>
      <w:r w:rsidR="008C233A" w:rsidRPr="00403578">
        <w:rPr>
          <w:color w:val="000000"/>
          <w:shd w:val="clear" w:color="auto" w:fill="FFFFFF"/>
        </w:rPr>
        <w:t xml:space="preserve">containing sulphur is burned. </w:t>
      </w:r>
      <w:r w:rsidR="004670D0" w:rsidRPr="00403578">
        <w:rPr>
          <w:color w:val="000000"/>
          <w:shd w:val="clear" w:color="auto" w:fill="FFFFFF"/>
        </w:rPr>
        <w:lastRenderedPageBreak/>
        <w:t>Sulphur dioxide (SO</w:t>
      </w:r>
      <w:r w:rsidR="004670D0" w:rsidRPr="00403578">
        <w:rPr>
          <w:color w:val="000000"/>
          <w:shd w:val="clear" w:color="auto" w:fill="FFFFFF"/>
          <w:vertAlign w:val="subscript"/>
        </w:rPr>
        <w:t>2</w:t>
      </w:r>
      <w:r w:rsidR="004670D0" w:rsidRPr="00403578">
        <w:rPr>
          <w:color w:val="000000"/>
          <w:shd w:val="clear" w:color="auto" w:fill="FFFFFF"/>
        </w:rPr>
        <w:t xml:space="preserve">) is </w:t>
      </w:r>
      <w:r w:rsidR="008C233A">
        <w:rPr>
          <w:color w:val="000000"/>
          <w:shd w:val="clear" w:color="auto" w:fill="FFFFFF"/>
        </w:rPr>
        <w:t>the sulphur oxide which is of greatest concern to health.</w:t>
      </w:r>
      <w:r w:rsidR="007430EB">
        <w:rPr>
          <w:color w:val="000000"/>
          <w:shd w:val="clear" w:color="auto" w:fill="FFFFFF"/>
        </w:rPr>
        <w:t xml:space="preserve"> </w:t>
      </w:r>
      <w:r w:rsidR="008C233A">
        <w:rPr>
          <w:color w:val="000000"/>
          <w:shd w:val="clear" w:color="auto" w:fill="FFFFFF"/>
        </w:rPr>
        <w:t xml:space="preserve"> </w:t>
      </w:r>
      <w:r w:rsidR="004670D0" w:rsidRPr="00403578">
        <w:rPr>
          <w:color w:val="000000"/>
          <w:shd w:val="clear" w:color="auto" w:fill="FFFFFF"/>
        </w:rPr>
        <w:t>In the UK, the predominant source of SO</w:t>
      </w:r>
      <w:r w:rsidR="004670D0" w:rsidRPr="00403578">
        <w:rPr>
          <w:color w:val="000000"/>
          <w:shd w:val="clear" w:color="auto" w:fill="FFFFFF"/>
          <w:vertAlign w:val="subscript"/>
        </w:rPr>
        <w:t xml:space="preserve">2 </w:t>
      </w:r>
      <w:r w:rsidR="004670D0" w:rsidRPr="00403578">
        <w:rPr>
          <w:color w:val="000000"/>
          <w:shd w:val="clear" w:color="auto" w:fill="FFFFFF"/>
        </w:rPr>
        <w:t xml:space="preserve">is power stations burning fossil fuels, principally coal and heavy oils. </w:t>
      </w:r>
      <w:r w:rsidR="007430EB">
        <w:rPr>
          <w:color w:val="000000"/>
          <w:shd w:val="clear" w:color="auto" w:fill="FFFFFF"/>
        </w:rPr>
        <w:t xml:space="preserve"> </w:t>
      </w:r>
      <w:r w:rsidR="004670D0" w:rsidRPr="00403578">
        <w:rPr>
          <w:color w:val="000000"/>
          <w:shd w:val="clear" w:color="auto" w:fill="FFFFFF"/>
        </w:rPr>
        <w:t>Widespread domestic use of coal can also lead to high local concentrations of SO</w:t>
      </w:r>
      <w:r w:rsidR="004670D0" w:rsidRPr="00AF31E2">
        <w:rPr>
          <w:color w:val="000000"/>
          <w:shd w:val="clear" w:color="auto" w:fill="FFFFFF"/>
          <w:vertAlign w:val="subscript"/>
        </w:rPr>
        <w:t>2</w:t>
      </w:r>
      <w:r w:rsidR="004670D0" w:rsidRPr="00AF31E2">
        <w:rPr>
          <w:color w:val="000000"/>
          <w:shd w:val="clear" w:color="auto" w:fill="FFFFFF"/>
        </w:rPr>
        <w:t>.</w:t>
      </w:r>
      <w:r w:rsidR="000A43E9" w:rsidRPr="00AF31E2">
        <w:rPr>
          <w:color w:val="000000"/>
          <w:shd w:val="clear" w:color="auto" w:fill="FFFFFF"/>
        </w:rPr>
        <w:t xml:space="preserve"> </w:t>
      </w:r>
      <w:r w:rsidR="007430EB">
        <w:rPr>
          <w:color w:val="000000"/>
          <w:shd w:val="clear" w:color="auto" w:fill="FFFFFF"/>
        </w:rPr>
        <w:t xml:space="preserve"> </w:t>
      </w:r>
      <w:r w:rsidR="000A43E9" w:rsidRPr="00AF31E2">
        <w:rPr>
          <w:color w:val="000000"/>
          <w:shd w:val="clear" w:color="auto" w:fill="FFFFFF"/>
        </w:rPr>
        <w:t>SO</w:t>
      </w:r>
      <w:r w:rsidR="000A43E9" w:rsidRPr="00AF31E2">
        <w:rPr>
          <w:color w:val="000000"/>
          <w:shd w:val="clear" w:color="auto" w:fill="FFFFFF"/>
          <w:vertAlign w:val="subscript"/>
        </w:rPr>
        <w:t>2</w:t>
      </w:r>
      <w:r w:rsidR="000A43E9" w:rsidRPr="00AF31E2">
        <w:rPr>
          <w:color w:val="000000"/>
          <w:shd w:val="clear" w:color="auto" w:fill="FFFFFF"/>
        </w:rPr>
        <w:t xml:space="preserve"> can cause </w:t>
      </w:r>
      <w:r w:rsidR="008C233A">
        <w:rPr>
          <w:color w:val="000000"/>
          <w:shd w:val="clear" w:color="auto" w:fill="FFFFFF"/>
        </w:rPr>
        <w:t>irritat</w:t>
      </w:r>
      <w:r w:rsidR="00777211">
        <w:rPr>
          <w:color w:val="000000"/>
          <w:shd w:val="clear" w:color="auto" w:fill="FFFFFF"/>
        </w:rPr>
        <w:t>ion of</w:t>
      </w:r>
      <w:r w:rsidR="000A43E9" w:rsidRPr="00AF31E2">
        <w:rPr>
          <w:color w:val="000000"/>
          <w:shd w:val="clear" w:color="auto" w:fill="FFFFFF"/>
        </w:rPr>
        <w:t xml:space="preserve"> the lungs and mucous membranes.</w:t>
      </w:r>
      <w:r w:rsidR="00D92D8A" w:rsidRPr="00DD1880">
        <w:rPr>
          <w:color w:val="000000"/>
          <w:shd w:val="clear" w:color="auto" w:fill="FFFFFF"/>
        </w:rPr>
        <w:t xml:space="preserve"> </w:t>
      </w:r>
      <w:r w:rsidR="007430EB">
        <w:rPr>
          <w:color w:val="000000"/>
          <w:shd w:val="clear" w:color="auto" w:fill="FFFFFF"/>
        </w:rPr>
        <w:t xml:space="preserve"> </w:t>
      </w:r>
      <w:r w:rsidR="007B30F9" w:rsidRPr="00DD1880">
        <w:rPr>
          <w:color w:val="000000"/>
          <w:shd w:val="clear" w:color="auto" w:fill="FFFFFF"/>
        </w:rPr>
        <w:t>Moderate concentrations of SO</w:t>
      </w:r>
      <w:r w:rsidR="007B30F9" w:rsidRPr="00DD1880">
        <w:rPr>
          <w:color w:val="000000"/>
          <w:shd w:val="clear" w:color="auto" w:fill="FFFFFF"/>
          <w:vertAlign w:val="subscript"/>
        </w:rPr>
        <w:t>2</w:t>
      </w:r>
      <w:r w:rsidR="007B30F9" w:rsidRPr="00DD1880">
        <w:rPr>
          <w:color w:val="000000"/>
          <w:shd w:val="clear" w:color="auto" w:fill="FFFFFF"/>
        </w:rPr>
        <w:t xml:space="preserve"> may result in a fall in lung function in asthmatics. </w:t>
      </w:r>
      <w:r w:rsidR="007430EB">
        <w:rPr>
          <w:color w:val="000000"/>
          <w:shd w:val="clear" w:color="auto" w:fill="FFFFFF"/>
        </w:rPr>
        <w:t xml:space="preserve"> </w:t>
      </w:r>
      <w:r w:rsidR="007B30F9" w:rsidRPr="00DD1880">
        <w:rPr>
          <w:color w:val="000000"/>
          <w:shd w:val="clear" w:color="auto" w:fill="FFFFFF"/>
        </w:rPr>
        <w:t xml:space="preserve">Tightness in the chest and coughing occur at high levels, and lung function of asthmatics may be impaired to the extent that medical help is required. </w:t>
      </w:r>
      <w:r w:rsidR="007430EB">
        <w:rPr>
          <w:color w:val="000000"/>
          <w:shd w:val="clear" w:color="auto" w:fill="FFFFFF"/>
        </w:rPr>
        <w:t xml:space="preserve"> </w:t>
      </w:r>
      <w:r w:rsidR="00D92D8A" w:rsidRPr="00DD1880">
        <w:rPr>
          <w:color w:val="000000"/>
          <w:shd w:val="clear" w:color="auto" w:fill="FFFFFF"/>
        </w:rPr>
        <w:t>SO</w:t>
      </w:r>
      <w:r w:rsidR="00D92D8A" w:rsidRPr="00DD1880">
        <w:rPr>
          <w:color w:val="000000"/>
          <w:shd w:val="clear" w:color="auto" w:fill="FFFFFF"/>
          <w:vertAlign w:val="subscript"/>
        </w:rPr>
        <w:t xml:space="preserve">2 </w:t>
      </w:r>
      <w:r w:rsidR="00D92D8A" w:rsidRPr="00DD1880">
        <w:rPr>
          <w:color w:val="000000"/>
          <w:shd w:val="clear" w:color="auto" w:fill="FFFFFF"/>
        </w:rPr>
        <w:t xml:space="preserve">pollution is considered more harmful when particulate and other pollution concentrations are </w:t>
      </w:r>
      <w:r w:rsidR="0079555C" w:rsidRPr="00F46AD4">
        <w:rPr>
          <w:rFonts w:cs="Arial"/>
          <w:color w:val="000000"/>
          <w:szCs w:val="22"/>
          <w:shd w:val="clear" w:color="auto" w:fill="FFFFFF"/>
        </w:rPr>
        <w:t xml:space="preserve">also </w:t>
      </w:r>
      <w:r w:rsidR="00D92D8A" w:rsidRPr="00403578">
        <w:rPr>
          <w:color w:val="000000"/>
          <w:shd w:val="clear" w:color="auto" w:fill="FFFFFF"/>
        </w:rPr>
        <w:t>high.</w:t>
      </w:r>
    </w:p>
    <w:p w14:paraId="12114A92" w14:textId="77777777" w:rsidR="007B30F9" w:rsidRPr="00FC66ED" w:rsidRDefault="007B30F9" w:rsidP="00827FAB">
      <w:pPr>
        <w:tabs>
          <w:tab w:val="left" w:pos="851"/>
        </w:tabs>
        <w:rPr>
          <w:rFonts w:cs="Arial"/>
          <w:i/>
          <w:szCs w:val="22"/>
        </w:rPr>
      </w:pPr>
    </w:p>
    <w:p w14:paraId="0318452B" w14:textId="09286C9D" w:rsidR="007B30F9" w:rsidRPr="00AF31E2" w:rsidRDefault="007B30F9" w:rsidP="00F65EB4">
      <w:pPr>
        <w:tabs>
          <w:tab w:val="left" w:pos="851"/>
        </w:tabs>
      </w:pPr>
      <w:r w:rsidRPr="00F65EB4">
        <w:rPr>
          <w:i/>
        </w:rPr>
        <w:t>Benzene:</w:t>
      </w:r>
      <w:r w:rsidRPr="00403578">
        <w:t xml:space="preserve"> </w:t>
      </w:r>
      <w:r w:rsidR="007430EB">
        <w:t xml:space="preserve"> </w:t>
      </w:r>
      <w:r w:rsidRPr="00403578">
        <w:t xml:space="preserve">This hydrocarbon is a minor component of petrol. </w:t>
      </w:r>
      <w:r w:rsidR="007430EB">
        <w:t xml:space="preserve"> </w:t>
      </w:r>
      <w:r w:rsidRPr="00403578">
        <w:t>Fuel distribution and car exhausts are the major contributors to benzene levels in the air</w:t>
      </w:r>
      <w:r w:rsidR="00271597">
        <w:t>, as well as industrial emissions</w:t>
      </w:r>
      <w:r w:rsidRPr="00403578">
        <w:t xml:space="preserve">. </w:t>
      </w:r>
      <w:r w:rsidR="007430EB">
        <w:t xml:space="preserve"> </w:t>
      </w:r>
      <w:r w:rsidR="00912B03">
        <w:t>Benzene</w:t>
      </w:r>
      <w:r w:rsidRPr="00403578">
        <w:t xml:space="preserve"> </w:t>
      </w:r>
      <w:r w:rsidR="00F10CE0">
        <w:t xml:space="preserve">can </w:t>
      </w:r>
      <w:r w:rsidR="00912B03">
        <w:t xml:space="preserve">also </w:t>
      </w:r>
      <w:r w:rsidR="00F10CE0">
        <w:t xml:space="preserve">be produced </w:t>
      </w:r>
      <w:r w:rsidR="00912B03">
        <w:t>from other sources of burning, such as fires and</w:t>
      </w:r>
      <w:r w:rsidRPr="00403578">
        <w:t xml:space="preserve"> cigarette smoke. </w:t>
      </w:r>
      <w:r w:rsidR="007430EB">
        <w:t xml:space="preserve"> </w:t>
      </w:r>
      <w:r w:rsidR="00F10CE0">
        <w:t xml:space="preserve">Benzene is no longer permitted to be used in consumer products. </w:t>
      </w:r>
      <w:r w:rsidR="007430EB">
        <w:t xml:space="preserve"> </w:t>
      </w:r>
      <w:r w:rsidRPr="00403578">
        <w:t>Benzene is a carcinogen, and air quality objectives are established to minimise this risk.</w:t>
      </w:r>
      <w:r w:rsidRPr="00403578">
        <w:rPr>
          <w:color w:val="000000"/>
          <w:shd w:val="clear" w:color="auto" w:fill="FFFFFF"/>
        </w:rPr>
        <w:t xml:space="preserve"> </w:t>
      </w:r>
      <w:r w:rsidR="007430EB">
        <w:rPr>
          <w:color w:val="000000"/>
          <w:shd w:val="clear" w:color="auto" w:fill="FFFFFF"/>
        </w:rPr>
        <w:t xml:space="preserve"> </w:t>
      </w:r>
      <w:r w:rsidRPr="00403578">
        <w:rPr>
          <w:color w:val="000000"/>
          <w:shd w:val="clear" w:color="auto" w:fill="FFFFFF"/>
        </w:rPr>
        <w:t xml:space="preserve">Possible health effects </w:t>
      </w:r>
      <w:r w:rsidR="008C233A">
        <w:rPr>
          <w:color w:val="000000"/>
          <w:shd w:val="clear" w:color="auto" w:fill="FFFFFF"/>
        </w:rPr>
        <w:t xml:space="preserve">that may result from long-term exposure to </w:t>
      </w:r>
      <w:r w:rsidRPr="00403578">
        <w:rPr>
          <w:color w:val="000000"/>
          <w:shd w:val="clear" w:color="auto" w:fill="FFFFFF"/>
        </w:rPr>
        <w:t>benzene include cancer, central nervous system disorders, liver and kidney damage, reproductive disorders, and birth defects.</w:t>
      </w:r>
    </w:p>
    <w:p w14:paraId="6EA30366" w14:textId="0CE1D610" w:rsidR="00FF1C8F" w:rsidRPr="00FF1C8F" w:rsidRDefault="00FF1C8F" w:rsidP="00FF1C8F">
      <w:pPr>
        <w:tabs>
          <w:tab w:val="left" w:pos="851"/>
        </w:tabs>
        <w:rPr>
          <w:rFonts w:cs="Arial"/>
          <w:i/>
          <w:szCs w:val="22"/>
        </w:rPr>
      </w:pPr>
    </w:p>
    <w:p w14:paraId="795079B1" w14:textId="7E1A15A1" w:rsidR="002F5E0F" w:rsidRPr="00DD1880" w:rsidRDefault="000A305F" w:rsidP="00F65EB4">
      <w:pPr>
        <w:tabs>
          <w:tab w:val="left" w:pos="851"/>
        </w:tabs>
      </w:pPr>
      <w:r>
        <w:rPr>
          <w:i/>
        </w:rPr>
        <w:t>V</w:t>
      </w:r>
      <w:r w:rsidRPr="00403578">
        <w:rPr>
          <w:i/>
        </w:rPr>
        <w:t xml:space="preserve">olatile </w:t>
      </w:r>
      <w:r w:rsidR="002F5E0F" w:rsidRPr="00403578">
        <w:rPr>
          <w:i/>
        </w:rPr>
        <w:t>organic compounds</w:t>
      </w:r>
      <w:r>
        <w:rPr>
          <w:i/>
        </w:rPr>
        <w:t xml:space="preserve"> (</w:t>
      </w:r>
      <w:r w:rsidRPr="00403578">
        <w:rPr>
          <w:i/>
        </w:rPr>
        <w:t>VOC</w:t>
      </w:r>
      <w:r>
        <w:rPr>
          <w:i/>
        </w:rPr>
        <w:t>s)</w:t>
      </w:r>
      <w:r w:rsidR="002F5E0F" w:rsidRPr="00403578">
        <w:rPr>
          <w:i/>
        </w:rPr>
        <w:t>:</w:t>
      </w:r>
      <w:r w:rsidR="007430EB">
        <w:rPr>
          <w:i/>
        </w:rPr>
        <w:t xml:space="preserve"> </w:t>
      </w:r>
      <w:r w:rsidR="002F5E0F" w:rsidRPr="00403578">
        <w:rPr>
          <w:i/>
        </w:rPr>
        <w:t xml:space="preserve"> </w:t>
      </w:r>
      <w:r w:rsidR="002F5E0F" w:rsidRPr="00403578">
        <w:t>Carbon-based (or organic) che</w:t>
      </w:r>
      <w:r w:rsidR="00B67C07" w:rsidRPr="00403578">
        <w:t xml:space="preserve">micals that readily </w:t>
      </w:r>
      <w:r w:rsidR="00B65C37" w:rsidRPr="00403578">
        <w:t>evaporate</w:t>
      </w:r>
      <w:r w:rsidR="00B65C37">
        <w:t xml:space="preserve"> and</w:t>
      </w:r>
      <w:r w:rsidR="00A0750F">
        <w:t xml:space="preserve"> are sometimes referred to as vapours</w:t>
      </w:r>
      <w:r w:rsidR="00B67C07" w:rsidRPr="00403578">
        <w:t xml:space="preserve">. </w:t>
      </w:r>
      <w:r w:rsidR="007430EB">
        <w:t xml:space="preserve"> </w:t>
      </w:r>
      <w:r w:rsidR="002F5E0F" w:rsidRPr="00AF31E2">
        <w:t xml:space="preserve">Many hydrocarbons, including benzene, butane, </w:t>
      </w:r>
      <w:proofErr w:type="gramStart"/>
      <w:r w:rsidR="002F5E0F" w:rsidRPr="00AF31E2">
        <w:t>pentane</w:t>
      </w:r>
      <w:proofErr w:type="gramEnd"/>
      <w:r w:rsidR="002F5E0F" w:rsidRPr="00AF31E2">
        <w:t xml:space="preserve"> and hexane are VOCs.</w:t>
      </w:r>
      <w:r w:rsidR="007430EB">
        <w:t xml:space="preserve"> </w:t>
      </w:r>
      <w:r w:rsidR="000A43E9" w:rsidRPr="00DD1880">
        <w:t xml:space="preserve"> Different VOCs are associated with different health effects</w:t>
      </w:r>
      <w:r w:rsidR="00A0750F">
        <w:t>, however, not all VOCs have known health effects</w:t>
      </w:r>
      <w:r w:rsidR="000A43E9" w:rsidRPr="00DD1880">
        <w:t>.</w:t>
      </w:r>
      <w:r w:rsidR="00A0750F">
        <w:t xml:space="preserve"> </w:t>
      </w:r>
    </w:p>
    <w:p w14:paraId="3EC475A2" w14:textId="009A8ABC" w:rsidR="00190C37" w:rsidRDefault="00190C37" w:rsidP="008A2E1E">
      <w:pPr>
        <w:pStyle w:val="ListParagraph"/>
        <w:ind w:left="0"/>
        <w:rPr>
          <w:rFonts w:ascii="Verdana" w:hAnsi="Verdana" w:cs="Arial"/>
        </w:rPr>
      </w:pPr>
    </w:p>
    <w:p w14:paraId="43C90E49" w14:textId="77777777" w:rsidR="008A2E1E" w:rsidRPr="00190C37" w:rsidRDefault="008A2E1E" w:rsidP="008A2E1E">
      <w:pPr>
        <w:pStyle w:val="ListParagraph"/>
        <w:ind w:left="0"/>
        <w:rPr>
          <w:rFonts w:ascii="Verdana" w:hAnsi="Verdana" w:cs="Arial"/>
        </w:rPr>
      </w:pPr>
    </w:p>
    <w:p w14:paraId="1B3758D6" w14:textId="2710A402" w:rsidR="00DB618A" w:rsidRDefault="00DB618A" w:rsidP="00A7570B">
      <w:pPr>
        <w:pStyle w:val="Heading2"/>
      </w:pPr>
      <w:bookmarkStart w:id="26" w:name="_Toc125472602"/>
      <w:r>
        <w:t>How do we assess Air Quality?</w:t>
      </w:r>
      <w:bookmarkEnd w:id="26"/>
    </w:p>
    <w:p w14:paraId="21C94CC4" w14:textId="64C22ADC" w:rsidR="00394177" w:rsidRDefault="00190C37" w:rsidP="00190C37">
      <w:pPr>
        <w:tabs>
          <w:tab w:val="left" w:pos="851"/>
        </w:tabs>
      </w:pPr>
      <w:r>
        <w:t xml:space="preserve">Air quality is measured by comparing against a range of </w:t>
      </w:r>
      <w:r w:rsidR="00B22923">
        <w:t xml:space="preserve">health-effects based </w:t>
      </w:r>
      <w:r w:rsidR="00E164C5">
        <w:t>objectives</w:t>
      </w:r>
      <w:r w:rsidR="00B22923">
        <w:t>.</w:t>
      </w:r>
      <w:r w:rsidR="007430EB">
        <w:t xml:space="preserve"> </w:t>
      </w:r>
      <w:r w:rsidR="00B22923">
        <w:t xml:space="preserve"> </w:t>
      </w:r>
      <w:r w:rsidR="009602CB">
        <w:t>Objectives indicate the allowable exceedances of a standard.</w:t>
      </w:r>
      <w:r w:rsidR="007430EB">
        <w:t xml:space="preserve"> </w:t>
      </w:r>
      <w:r w:rsidR="009602CB">
        <w:t xml:space="preserve"> An air quality standard is the concentration recorded over a specified </w:t>
      </w:r>
      <w:proofErr w:type="gramStart"/>
      <w:r w:rsidR="009602CB">
        <w:t>time period</w:t>
      </w:r>
      <w:proofErr w:type="gramEnd"/>
      <w:r w:rsidR="009602CB">
        <w:t xml:space="preserve"> which are considered acceptable with respect to health. </w:t>
      </w:r>
      <w:r w:rsidR="007430EB">
        <w:t xml:space="preserve"> </w:t>
      </w:r>
      <w:r w:rsidR="009602CB">
        <w:t xml:space="preserve">In </w:t>
      </w:r>
      <w:r w:rsidR="009602CB">
        <w:fldChar w:fldCharType="begin"/>
      </w:r>
      <w:r w:rsidR="009602CB">
        <w:instrText xml:space="preserve"> REF _Ref99352923 \h </w:instrText>
      </w:r>
      <w:r w:rsidR="009602CB">
        <w:fldChar w:fldCharType="separate"/>
      </w:r>
      <w:r w:rsidR="00973306">
        <w:t xml:space="preserve">Table </w:t>
      </w:r>
      <w:r w:rsidR="00973306">
        <w:rPr>
          <w:noProof/>
        </w:rPr>
        <w:t>3</w:t>
      </w:r>
      <w:r w:rsidR="00973306">
        <w:noBreakHyphen/>
      </w:r>
      <w:r w:rsidR="00973306">
        <w:rPr>
          <w:noProof/>
        </w:rPr>
        <w:t>1</w:t>
      </w:r>
      <w:r w:rsidR="009602CB">
        <w:fldChar w:fldCharType="end"/>
      </w:r>
      <w:r w:rsidR="009602CB">
        <w:t xml:space="preserve">, the standard value is the </w:t>
      </w:r>
      <w:r w:rsidR="00A0750F">
        <w:t>‘</w:t>
      </w:r>
      <w:r w:rsidR="009602CB">
        <w:t>Limit concentration</w:t>
      </w:r>
      <w:r w:rsidR="00A0750F">
        <w:t>’</w:t>
      </w:r>
      <w:r w:rsidR="009602CB">
        <w:t xml:space="preserve"> collected over the amount of time given in the </w:t>
      </w:r>
      <w:r w:rsidR="00027E47">
        <w:t>‘</w:t>
      </w:r>
      <w:r w:rsidR="009602CB">
        <w:t>Time period</w:t>
      </w:r>
      <w:r w:rsidR="00027E47">
        <w:t>’</w:t>
      </w:r>
      <w:r w:rsidR="009602CB">
        <w:t xml:space="preserve"> column. </w:t>
      </w:r>
      <w:r w:rsidR="007430EB">
        <w:t xml:space="preserve"> </w:t>
      </w:r>
      <w:r w:rsidR="009602CB">
        <w:t xml:space="preserve">The objectives are noted as the allowed number of exceedances in the </w:t>
      </w:r>
      <w:r w:rsidR="00A0750F">
        <w:t>‘</w:t>
      </w:r>
      <w:r w:rsidR="009602CB">
        <w:t>Limit concentration</w:t>
      </w:r>
      <w:r w:rsidR="00A0750F">
        <w:t>’</w:t>
      </w:r>
      <w:r w:rsidR="009602CB">
        <w:t xml:space="preserve"> column.  </w:t>
      </w:r>
      <w:r>
        <w:t>Further infor</w:t>
      </w:r>
      <w:r w:rsidR="00FD1093">
        <w:t>mation on these can be found at</w:t>
      </w:r>
      <w:r>
        <w:t xml:space="preserve"> </w:t>
      </w:r>
      <w:hyperlink r:id="rId27" w:history="1">
        <w:r w:rsidR="008A74A2" w:rsidRPr="000F4EEB">
          <w:rPr>
            <w:rStyle w:val="Hyperlink"/>
          </w:rPr>
          <w:t>http://www.scottishairquality.scot/air-quality/standards</w:t>
        </w:r>
      </w:hyperlink>
      <w:r w:rsidR="008A74A2">
        <w:t xml:space="preserve">. </w:t>
      </w:r>
    </w:p>
    <w:p w14:paraId="05E9E3F8" w14:textId="050C9EDB" w:rsidR="00CE7EF6" w:rsidRDefault="00CE7EF6" w:rsidP="00190C37">
      <w:pPr>
        <w:tabs>
          <w:tab w:val="left" w:pos="851"/>
        </w:tabs>
      </w:pPr>
    </w:p>
    <w:p w14:paraId="4C818EDE" w14:textId="0A87BDB6" w:rsidR="00D307D2" w:rsidRDefault="00D307D2" w:rsidP="004D0506">
      <w:pPr>
        <w:pStyle w:val="Caption"/>
        <w:keepNext/>
      </w:pPr>
      <w:bookmarkStart w:id="27" w:name="_Ref99352923"/>
      <w:r>
        <w:t xml:space="preserve">Table </w:t>
      </w:r>
      <w:r>
        <w:fldChar w:fldCharType="begin"/>
      </w:r>
      <w:r>
        <w:instrText>STYLEREF 1 \s</w:instrText>
      </w:r>
      <w:r>
        <w:fldChar w:fldCharType="separate"/>
      </w:r>
      <w:r w:rsidR="00973306">
        <w:rPr>
          <w:noProof/>
        </w:rPr>
        <w:t>3</w:t>
      </w:r>
      <w:r>
        <w:fldChar w:fldCharType="end"/>
      </w:r>
      <w:r>
        <w:noBreakHyphen/>
      </w:r>
      <w:r>
        <w:fldChar w:fldCharType="begin"/>
      </w:r>
      <w:r>
        <w:instrText>SEQ Table \* ARABIC \s 1</w:instrText>
      </w:r>
      <w:r>
        <w:fldChar w:fldCharType="separate"/>
      </w:r>
      <w:r w:rsidR="00973306">
        <w:rPr>
          <w:noProof/>
        </w:rPr>
        <w:t>1</w:t>
      </w:r>
      <w:r>
        <w:fldChar w:fldCharType="end"/>
      </w:r>
      <w:bookmarkEnd w:id="27"/>
      <w:r>
        <w:t>: Air quality</w:t>
      </w:r>
      <w:r w:rsidR="000A305F">
        <w:t xml:space="preserve"> objectives </w:t>
      </w:r>
      <w:r>
        <w:t>in Scotland (from</w:t>
      </w:r>
      <w:r w:rsidR="00D34A48" w:rsidRPr="00D34A48">
        <w:t xml:space="preserve"> </w:t>
      </w:r>
      <w:r w:rsidR="00D34A48">
        <w:t>Summary of Objectives of the National Air Quality Strategy,</w:t>
      </w:r>
      <w:r>
        <w:t xml:space="preserve"> </w:t>
      </w:r>
      <w:hyperlink r:id="rId28" w:history="1">
        <w:r w:rsidRPr="000F4EEB">
          <w:rPr>
            <w:rStyle w:val="Hyperlink"/>
          </w:rPr>
          <w:t>http://www.scottishairquality.scot/air-quality/standards</w:t>
        </w:r>
      </w:hyperlink>
      <w:r>
        <w:rPr>
          <w:rStyle w:val="Hyperlink"/>
        </w:rPr>
        <w:t>)</w:t>
      </w:r>
    </w:p>
    <w:tbl>
      <w:tblPr>
        <w:tblStyle w:val="TableGrid"/>
        <w:tblW w:w="9067" w:type="dxa"/>
        <w:tblLook w:val="04A0" w:firstRow="1" w:lastRow="0" w:firstColumn="1" w:lastColumn="0" w:noHBand="0" w:noVBand="1"/>
      </w:tblPr>
      <w:tblGrid>
        <w:gridCol w:w="2831"/>
        <w:gridCol w:w="3401"/>
        <w:gridCol w:w="2835"/>
      </w:tblGrid>
      <w:tr w:rsidR="00CE7EF6" w14:paraId="41F27E8D" w14:textId="77777777" w:rsidTr="00E67516">
        <w:trPr>
          <w:tblHeader/>
        </w:trPr>
        <w:tc>
          <w:tcPr>
            <w:tcW w:w="2831" w:type="dxa"/>
          </w:tcPr>
          <w:p w14:paraId="038A91B6" w14:textId="45DEDB66" w:rsidR="00CE7EF6" w:rsidRPr="004D0506" w:rsidRDefault="00CE7EF6" w:rsidP="00190C37">
            <w:pPr>
              <w:tabs>
                <w:tab w:val="left" w:pos="851"/>
              </w:tabs>
              <w:rPr>
                <w:b/>
              </w:rPr>
            </w:pPr>
            <w:r w:rsidRPr="004D0506">
              <w:rPr>
                <w:b/>
              </w:rPr>
              <w:t>Pollutant</w:t>
            </w:r>
          </w:p>
        </w:tc>
        <w:tc>
          <w:tcPr>
            <w:tcW w:w="3401" w:type="dxa"/>
          </w:tcPr>
          <w:p w14:paraId="76049A14" w14:textId="1CDF22C0" w:rsidR="00CE7EF6" w:rsidRPr="004D0506" w:rsidRDefault="00CE7EF6" w:rsidP="00190C37">
            <w:pPr>
              <w:tabs>
                <w:tab w:val="left" w:pos="851"/>
              </w:tabs>
              <w:rPr>
                <w:b/>
              </w:rPr>
            </w:pPr>
            <w:r w:rsidRPr="004D0506">
              <w:rPr>
                <w:b/>
              </w:rPr>
              <w:t>Limit concentration</w:t>
            </w:r>
          </w:p>
        </w:tc>
        <w:tc>
          <w:tcPr>
            <w:tcW w:w="2835" w:type="dxa"/>
          </w:tcPr>
          <w:p w14:paraId="2997DC7D" w14:textId="33532B76" w:rsidR="00CE7EF6" w:rsidRPr="004D0506" w:rsidRDefault="00CE7EF6" w:rsidP="00190C37">
            <w:pPr>
              <w:tabs>
                <w:tab w:val="left" w:pos="851"/>
              </w:tabs>
              <w:rPr>
                <w:b/>
              </w:rPr>
            </w:pPr>
            <w:r w:rsidRPr="004D0506">
              <w:rPr>
                <w:b/>
              </w:rPr>
              <w:t>T</w:t>
            </w:r>
            <w:r w:rsidR="009602CB">
              <w:rPr>
                <w:b/>
              </w:rPr>
              <w:t>ime period</w:t>
            </w:r>
          </w:p>
        </w:tc>
      </w:tr>
      <w:tr w:rsidR="00CE7EF6" w14:paraId="62B24AAA" w14:textId="77777777" w:rsidTr="00F65EB4">
        <w:tc>
          <w:tcPr>
            <w:tcW w:w="2831" w:type="dxa"/>
            <w:vMerge w:val="restart"/>
          </w:tcPr>
          <w:p w14:paraId="0EEDCA95" w14:textId="7A096DF5" w:rsidR="00CE7EF6" w:rsidRDefault="00CE7EF6" w:rsidP="00CE7EF6">
            <w:pPr>
              <w:tabs>
                <w:tab w:val="left" w:pos="851"/>
              </w:tabs>
            </w:pPr>
            <w:r>
              <w:t>PM</w:t>
            </w:r>
            <w:r w:rsidRPr="004D0506">
              <w:rPr>
                <w:vertAlign w:val="subscript"/>
              </w:rPr>
              <w:t>10</w:t>
            </w:r>
          </w:p>
        </w:tc>
        <w:tc>
          <w:tcPr>
            <w:tcW w:w="3401" w:type="dxa"/>
          </w:tcPr>
          <w:p w14:paraId="5381640F" w14:textId="542B1D50" w:rsidR="00CE7EF6" w:rsidRPr="00CE7EF6" w:rsidRDefault="3F663DDC" w:rsidP="00F5688F">
            <w:pPr>
              <w:tabs>
                <w:tab w:val="left" w:pos="851"/>
              </w:tabs>
            </w:pPr>
            <w:r>
              <w:t>50 µg m</w:t>
            </w:r>
            <w:r w:rsidRPr="7B143308">
              <w:rPr>
                <w:vertAlign w:val="superscript"/>
              </w:rPr>
              <w:t>-3</w:t>
            </w:r>
            <w:r>
              <w:t xml:space="preserve"> (not to be exceeded more than </w:t>
            </w:r>
            <w:r w:rsidR="00F5688F">
              <w:t xml:space="preserve">7 </w:t>
            </w:r>
            <w:r>
              <w:t>times a year)</w:t>
            </w:r>
          </w:p>
        </w:tc>
        <w:tc>
          <w:tcPr>
            <w:tcW w:w="2835" w:type="dxa"/>
          </w:tcPr>
          <w:p w14:paraId="25E87A8D" w14:textId="068F8E5C" w:rsidR="00CE7EF6" w:rsidRDefault="00F062BB" w:rsidP="00CE7EF6">
            <w:pPr>
              <w:tabs>
                <w:tab w:val="left" w:pos="851"/>
              </w:tabs>
            </w:pPr>
            <w:r>
              <w:t xml:space="preserve">24 </w:t>
            </w:r>
            <w:proofErr w:type="gramStart"/>
            <w:r>
              <w:t>hour</w:t>
            </w:r>
            <w:proofErr w:type="gramEnd"/>
            <w:r>
              <w:t xml:space="preserve"> mean</w:t>
            </w:r>
          </w:p>
        </w:tc>
      </w:tr>
      <w:tr w:rsidR="00CE7EF6" w14:paraId="3AECECEC" w14:textId="77777777" w:rsidTr="00F65EB4">
        <w:tc>
          <w:tcPr>
            <w:tcW w:w="2831" w:type="dxa"/>
            <w:vMerge/>
          </w:tcPr>
          <w:p w14:paraId="7551440A" w14:textId="77777777" w:rsidR="00CE7EF6" w:rsidRDefault="00CE7EF6" w:rsidP="00CE7EF6">
            <w:pPr>
              <w:tabs>
                <w:tab w:val="left" w:pos="851"/>
              </w:tabs>
            </w:pPr>
          </w:p>
        </w:tc>
        <w:tc>
          <w:tcPr>
            <w:tcW w:w="3401" w:type="dxa"/>
          </w:tcPr>
          <w:p w14:paraId="49AC2C31" w14:textId="4931FADC" w:rsidR="00CE7EF6" w:rsidRDefault="00F062BB" w:rsidP="00CE7EF6">
            <w:pPr>
              <w:tabs>
                <w:tab w:val="left" w:pos="851"/>
              </w:tabs>
            </w:pPr>
            <w:r>
              <w:t>18</w:t>
            </w:r>
            <w:r w:rsidR="00CE7EF6">
              <w:t xml:space="preserve"> µg m</w:t>
            </w:r>
            <w:r w:rsidR="00CE7EF6">
              <w:rPr>
                <w:vertAlign w:val="superscript"/>
              </w:rPr>
              <w:t>-3</w:t>
            </w:r>
          </w:p>
        </w:tc>
        <w:tc>
          <w:tcPr>
            <w:tcW w:w="2835" w:type="dxa"/>
          </w:tcPr>
          <w:p w14:paraId="6D2837AE" w14:textId="5B8F4708" w:rsidR="00CE7EF6" w:rsidRDefault="00F062BB" w:rsidP="00CE7EF6">
            <w:pPr>
              <w:tabs>
                <w:tab w:val="left" w:pos="851"/>
              </w:tabs>
            </w:pPr>
            <w:r>
              <w:t>Annual mean</w:t>
            </w:r>
          </w:p>
        </w:tc>
      </w:tr>
      <w:tr w:rsidR="00CE7EF6" w14:paraId="46CE9CE6" w14:textId="77777777" w:rsidTr="00F65EB4">
        <w:tc>
          <w:tcPr>
            <w:tcW w:w="2831" w:type="dxa"/>
          </w:tcPr>
          <w:p w14:paraId="6CE7349F" w14:textId="472A6E74" w:rsidR="00CE7EF6" w:rsidRDefault="00CE7EF6" w:rsidP="00CE7EF6">
            <w:pPr>
              <w:tabs>
                <w:tab w:val="left" w:pos="851"/>
              </w:tabs>
            </w:pPr>
            <w:r>
              <w:t>PM</w:t>
            </w:r>
            <w:r w:rsidRPr="004D0506">
              <w:rPr>
                <w:vertAlign w:val="subscript"/>
              </w:rPr>
              <w:t>2.5</w:t>
            </w:r>
          </w:p>
        </w:tc>
        <w:tc>
          <w:tcPr>
            <w:tcW w:w="3401" w:type="dxa"/>
          </w:tcPr>
          <w:p w14:paraId="7CDAA1EF" w14:textId="779608C5" w:rsidR="00CE7EF6" w:rsidRDefault="00F062BB" w:rsidP="00CE7EF6">
            <w:pPr>
              <w:tabs>
                <w:tab w:val="left" w:pos="851"/>
              </w:tabs>
            </w:pPr>
            <w:r>
              <w:t>10 µg m</w:t>
            </w:r>
            <w:r>
              <w:rPr>
                <w:vertAlign w:val="superscript"/>
              </w:rPr>
              <w:t>-3</w:t>
            </w:r>
          </w:p>
        </w:tc>
        <w:tc>
          <w:tcPr>
            <w:tcW w:w="2835" w:type="dxa"/>
          </w:tcPr>
          <w:p w14:paraId="6A83367F" w14:textId="06994C9F" w:rsidR="00CE7EF6" w:rsidRDefault="00F062BB" w:rsidP="00CE7EF6">
            <w:pPr>
              <w:tabs>
                <w:tab w:val="left" w:pos="851"/>
              </w:tabs>
            </w:pPr>
            <w:r>
              <w:t>Annual mean</w:t>
            </w:r>
          </w:p>
        </w:tc>
      </w:tr>
      <w:tr w:rsidR="00D307D2" w14:paraId="6F2FFC1A" w14:textId="77777777" w:rsidTr="00F65EB4">
        <w:tc>
          <w:tcPr>
            <w:tcW w:w="2831" w:type="dxa"/>
            <w:vMerge w:val="restart"/>
          </w:tcPr>
          <w:p w14:paraId="7F65F992" w14:textId="72535134" w:rsidR="00D307D2" w:rsidRDefault="00D307D2" w:rsidP="00CE7EF6">
            <w:pPr>
              <w:tabs>
                <w:tab w:val="left" w:pos="851"/>
              </w:tabs>
            </w:pPr>
            <w:r>
              <w:t>Nitrogen dioxide (NO</w:t>
            </w:r>
            <w:r w:rsidRPr="004D0506">
              <w:rPr>
                <w:vertAlign w:val="subscript"/>
              </w:rPr>
              <w:t>2</w:t>
            </w:r>
            <w:r>
              <w:t>)</w:t>
            </w:r>
          </w:p>
        </w:tc>
        <w:tc>
          <w:tcPr>
            <w:tcW w:w="3401" w:type="dxa"/>
          </w:tcPr>
          <w:p w14:paraId="062443F6" w14:textId="2AF6793E" w:rsidR="00D307D2" w:rsidRDefault="00D307D2" w:rsidP="00CE7EF6">
            <w:pPr>
              <w:tabs>
                <w:tab w:val="left" w:pos="851"/>
              </w:tabs>
            </w:pPr>
            <w:r>
              <w:t>200 µg m</w:t>
            </w:r>
            <w:r>
              <w:rPr>
                <w:vertAlign w:val="superscript"/>
              </w:rPr>
              <w:t>-3</w:t>
            </w:r>
            <w:r>
              <w:t xml:space="preserve"> (not to be exceeded more than 18 times a year)</w:t>
            </w:r>
          </w:p>
        </w:tc>
        <w:tc>
          <w:tcPr>
            <w:tcW w:w="2835" w:type="dxa"/>
          </w:tcPr>
          <w:p w14:paraId="384FF9D4" w14:textId="1A790F2F" w:rsidR="00D307D2" w:rsidRDefault="00D307D2" w:rsidP="00CE7EF6">
            <w:pPr>
              <w:tabs>
                <w:tab w:val="left" w:pos="851"/>
              </w:tabs>
            </w:pPr>
            <w:r>
              <w:t>1 hour mean</w:t>
            </w:r>
          </w:p>
        </w:tc>
      </w:tr>
      <w:tr w:rsidR="00D307D2" w14:paraId="247D47C0" w14:textId="77777777" w:rsidTr="00F65EB4">
        <w:tc>
          <w:tcPr>
            <w:tcW w:w="2831" w:type="dxa"/>
            <w:vMerge/>
          </w:tcPr>
          <w:p w14:paraId="6A95FEF8" w14:textId="77777777" w:rsidR="00D307D2" w:rsidRDefault="00D307D2" w:rsidP="00CE7EF6">
            <w:pPr>
              <w:tabs>
                <w:tab w:val="left" w:pos="851"/>
              </w:tabs>
            </w:pPr>
          </w:p>
        </w:tc>
        <w:tc>
          <w:tcPr>
            <w:tcW w:w="3401" w:type="dxa"/>
          </w:tcPr>
          <w:p w14:paraId="17636F7A" w14:textId="4556B5A5" w:rsidR="00D307D2" w:rsidRDefault="00D307D2" w:rsidP="00CE7EF6">
            <w:pPr>
              <w:tabs>
                <w:tab w:val="left" w:pos="851"/>
              </w:tabs>
            </w:pPr>
            <w:r>
              <w:t>40 µg m</w:t>
            </w:r>
            <w:r>
              <w:rPr>
                <w:vertAlign w:val="superscript"/>
              </w:rPr>
              <w:t>-3</w:t>
            </w:r>
          </w:p>
        </w:tc>
        <w:tc>
          <w:tcPr>
            <w:tcW w:w="2835" w:type="dxa"/>
          </w:tcPr>
          <w:p w14:paraId="5CB846B4" w14:textId="342855A8" w:rsidR="00D307D2" w:rsidRDefault="00D307D2" w:rsidP="00CE7EF6">
            <w:pPr>
              <w:tabs>
                <w:tab w:val="left" w:pos="851"/>
              </w:tabs>
            </w:pPr>
            <w:r>
              <w:t>Annual mean</w:t>
            </w:r>
          </w:p>
        </w:tc>
      </w:tr>
      <w:tr w:rsidR="00CE7EF6" w14:paraId="688D5B68" w14:textId="77777777" w:rsidTr="00F65EB4">
        <w:tc>
          <w:tcPr>
            <w:tcW w:w="2831" w:type="dxa"/>
          </w:tcPr>
          <w:p w14:paraId="1EE7533B" w14:textId="2644FBD9" w:rsidR="00CE7EF6" w:rsidRDefault="00CE7EF6" w:rsidP="00CE7EF6">
            <w:pPr>
              <w:tabs>
                <w:tab w:val="left" w:pos="851"/>
              </w:tabs>
            </w:pPr>
            <w:r>
              <w:t>Carbon monoxide (CO)</w:t>
            </w:r>
          </w:p>
        </w:tc>
        <w:tc>
          <w:tcPr>
            <w:tcW w:w="3401" w:type="dxa"/>
          </w:tcPr>
          <w:p w14:paraId="2B70B38F" w14:textId="217E6666" w:rsidR="00CE7EF6" w:rsidRPr="00D307D2" w:rsidRDefault="00D307D2" w:rsidP="00CE7EF6">
            <w:pPr>
              <w:tabs>
                <w:tab w:val="left" w:pos="851"/>
              </w:tabs>
            </w:pPr>
            <w:r>
              <w:t>10 mg m</w:t>
            </w:r>
            <w:r>
              <w:rPr>
                <w:vertAlign w:val="superscript"/>
              </w:rPr>
              <w:t>-3</w:t>
            </w:r>
          </w:p>
        </w:tc>
        <w:tc>
          <w:tcPr>
            <w:tcW w:w="2835" w:type="dxa"/>
          </w:tcPr>
          <w:p w14:paraId="1DA54679" w14:textId="3EF8C6F1" w:rsidR="00CE7EF6" w:rsidRDefault="00D307D2" w:rsidP="00CE7EF6">
            <w:pPr>
              <w:tabs>
                <w:tab w:val="left" w:pos="851"/>
              </w:tabs>
            </w:pPr>
            <w:r>
              <w:t>Running 8 hour mean</w:t>
            </w:r>
          </w:p>
        </w:tc>
      </w:tr>
      <w:tr w:rsidR="00D307D2" w14:paraId="28373B66" w14:textId="77777777" w:rsidTr="00F65EB4">
        <w:tc>
          <w:tcPr>
            <w:tcW w:w="2831" w:type="dxa"/>
            <w:vMerge w:val="restart"/>
          </w:tcPr>
          <w:p w14:paraId="11F8A19D" w14:textId="78D486BA" w:rsidR="00D307D2" w:rsidRDefault="00D307D2" w:rsidP="00CE7EF6">
            <w:pPr>
              <w:tabs>
                <w:tab w:val="left" w:pos="851"/>
              </w:tabs>
            </w:pPr>
            <w:r>
              <w:t>Sulphur dioxide (SO</w:t>
            </w:r>
            <w:r w:rsidRPr="004D0506">
              <w:rPr>
                <w:vertAlign w:val="subscript"/>
              </w:rPr>
              <w:t>2</w:t>
            </w:r>
            <w:r>
              <w:t>)</w:t>
            </w:r>
          </w:p>
        </w:tc>
        <w:tc>
          <w:tcPr>
            <w:tcW w:w="3401" w:type="dxa"/>
          </w:tcPr>
          <w:p w14:paraId="0A5CCF0B" w14:textId="026D0772" w:rsidR="00D307D2" w:rsidRDefault="00D307D2" w:rsidP="00CE7EF6">
            <w:pPr>
              <w:tabs>
                <w:tab w:val="left" w:pos="851"/>
              </w:tabs>
            </w:pPr>
            <w:r w:rsidRPr="00D307D2">
              <w:t>350 µg m</w:t>
            </w:r>
            <w:r w:rsidRPr="00D307D2">
              <w:rPr>
                <w:vertAlign w:val="superscript"/>
              </w:rPr>
              <w:t>-3</w:t>
            </w:r>
            <w:r w:rsidRPr="00D307D2">
              <w:t>, not to be exceeded more than 24 times a year</w:t>
            </w:r>
          </w:p>
        </w:tc>
        <w:tc>
          <w:tcPr>
            <w:tcW w:w="2835" w:type="dxa"/>
          </w:tcPr>
          <w:p w14:paraId="257F85A8" w14:textId="6871265E" w:rsidR="00D307D2" w:rsidRDefault="00D307D2" w:rsidP="00CE7EF6">
            <w:pPr>
              <w:tabs>
                <w:tab w:val="left" w:pos="851"/>
              </w:tabs>
            </w:pPr>
            <w:r>
              <w:t>1 hour mean</w:t>
            </w:r>
          </w:p>
        </w:tc>
      </w:tr>
      <w:tr w:rsidR="00D307D2" w14:paraId="20FFBC29" w14:textId="77777777" w:rsidTr="00F65EB4">
        <w:tc>
          <w:tcPr>
            <w:tcW w:w="2831" w:type="dxa"/>
            <w:vMerge/>
          </w:tcPr>
          <w:p w14:paraId="37C811BE" w14:textId="77777777" w:rsidR="00D307D2" w:rsidRDefault="00D307D2" w:rsidP="00CE7EF6">
            <w:pPr>
              <w:tabs>
                <w:tab w:val="left" w:pos="851"/>
              </w:tabs>
            </w:pPr>
          </w:p>
        </w:tc>
        <w:tc>
          <w:tcPr>
            <w:tcW w:w="3401" w:type="dxa"/>
          </w:tcPr>
          <w:p w14:paraId="115D7A8C" w14:textId="13121086" w:rsidR="00D307D2" w:rsidRDefault="00D307D2" w:rsidP="00CE7EF6">
            <w:pPr>
              <w:tabs>
                <w:tab w:val="left" w:pos="851"/>
              </w:tabs>
            </w:pPr>
            <w:r w:rsidRPr="00D307D2">
              <w:t>125 µg m</w:t>
            </w:r>
            <w:r w:rsidRPr="00D307D2">
              <w:rPr>
                <w:vertAlign w:val="superscript"/>
              </w:rPr>
              <w:t>-3</w:t>
            </w:r>
            <w:r w:rsidRPr="00D307D2">
              <w:t>, not to be exceeded more than 3 times a year</w:t>
            </w:r>
          </w:p>
        </w:tc>
        <w:tc>
          <w:tcPr>
            <w:tcW w:w="2835" w:type="dxa"/>
          </w:tcPr>
          <w:p w14:paraId="4A32FC24" w14:textId="05ADE5A5" w:rsidR="00D307D2" w:rsidRDefault="00D307D2" w:rsidP="00CE7EF6">
            <w:pPr>
              <w:tabs>
                <w:tab w:val="left" w:pos="851"/>
              </w:tabs>
            </w:pPr>
            <w:r>
              <w:t xml:space="preserve">24 </w:t>
            </w:r>
            <w:proofErr w:type="gramStart"/>
            <w:r>
              <w:t>hour</w:t>
            </w:r>
            <w:proofErr w:type="gramEnd"/>
            <w:r>
              <w:t xml:space="preserve"> mean</w:t>
            </w:r>
          </w:p>
        </w:tc>
      </w:tr>
      <w:tr w:rsidR="00D307D2" w14:paraId="599B74B1" w14:textId="77777777" w:rsidTr="00F65EB4">
        <w:tc>
          <w:tcPr>
            <w:tcW w:w="2831" w:type="dxa"/>
            <w:vMerge/>
          </w:tcPr>
          <w:p w14:paraId="6D1BB45F" w14:textId="77777777" w:rsidR="00D307D2" w:rsidRDefault="00D307D2" w:rsidP="00CE7EF6">
            <w:pPr>
              <w:tabs>
                <w:tab w:val="left" w:pos="851"/>
              </w:tabs>
            </w:pPr>
          </w:p>
        </w:tc>
        <w:tc>
          <w:tcPr>
            <w:tcW w:w="3401" w:type="dxa"/>
          </w:tcPr>
          <w:p w14:paraId="5AE3939A" w14:textId="16EABB4F" w:rsidR="00D307D2" w:rsidRDefault="00D307D2" w:rsidP="00CE7EF6">
            <w:pPr>
              <w:tabs>
                <w:tab w:val="left" w:pos="851"/>
              </w:tabs>
            </w:pPr>
            <w:r w:rsidRPr="00D307D2">
              <w:t>266 µg m</w:t>
            </w:r>
            <w:r w:rsidRPr="00D307D2">
              <w:rPr>
                <w:vertAlign w:val="superscript"/>
              </w:rPr>
              <w:t>-3</w:t>
            </w:r>
            <w:r w:rsidRPr="00D307D2">
              <w:t>, not to be exceeded more than 35 times a year</w:t>
            </w:r>
          </w:p>
        </w:tc>
        <w:tc>
          <w:tcPr>
            <w:tcW w:w="2835" w:type="dxa"/>
          </w:tcPr>
          <w:p w14:paraId="67A254C8" w14:textId="4A20D91F" w:rsidR="00D307D2" w:rsidRDefault="00D307D2" w:rsidP="00CE7EF6">
            <w:pPr>
              <w:tabs>
                <w:tab w:val="left" w:pos="851"/>
              </w:tabs>
            </w:pPr>
            <w:proofErr w:type="gramStart"/>
            <w:r>
              <w:t>15 minute</w:t>
            </w:r>
            <w:proofErr w:type="gramEnd"/>
            <w:r>
              <w:t xml:space="preserve"> mean</w:t>
            </w:r>
          </w:p>
        </w:tc>
      </w:tr>
      <w:tr w:rsidR="00CE7EF6" w14:paraId="367E148A" w14:textId="77777777" w:rsidTr="00F65EB4">
        <w:tc>
          <w:tcPr>
            <w:tcW w:w="2831" w:type="dxa"/>
          </w:tcPr>
          <w:p w14:paraId="69EE88D3" w14:textId="34DD84AE" w:rsidR="00CE7EF6" w:rsidRDefault="00CE7EF6" w:rsidP="00CE7EF6">
            <w:pPr>
              <w:tabs>
                <w:tab w:val="left" w:pos="851"/>
              </w:tabs>
            </w:pPr>
            <w:r>
              <w:t>Benzene</w:t>
            </w:r>
          </w:p>
        </w:tc>
        <w:tc>
          <w:tcPr>
            <w:tcW w:w="3401" w:type="dxa"/>
          </w:tcPr>
          <w:p w14:paraId="7F03FF82" w14:textId="71E09479" w:rsidR="00CE7EF6" w:rsidRDefault="00D307D2" w:rsidP="00CE7EF6">
            <w:pPr>
              <w:tabs>
                <w:tab w:val="left" w:pos="851"/>
              </w:tabs>
            </w:pPr>
            <w:r w:rsidRPr="00D307D2">
              <w:t>3.25 µg m</w:t>
            </w:r>
            <w:r w:rsidRPr="00D307D2">
              <w:rPr>
                <w:vertAlign w:val="superscript"/>
              </w:rPr>
              <w:t>-3</w:t>
            </w:r>
          </w:p>
        </w:tc>
        <w:tc>
          <w:tcPr>
            <w:tcW w:w="2835" w:type="dxa"/>
          </w:tcPr>
          <w:p w14:paraId="576E1DE7" w14:textId="2B0D1FED" w:rsidR="00CE7EF6" w:rsidRDefault="00D307D2" w:rsidP="00CE7EF6">
            <w:pPr>
              <w:tabs>
                <w:tab w:val="left" w:pos="851"/>
              </w:tabs>
            </w:pPr>
            <w:r>
              <w:t>Running annual mean</w:t>
            </w:r>
          </w:p>
        </w:tc>
      </w:tr>
      <w:tr w:rsidR="005A2282" w14:paraId="46531C0B" w14:textId="77777777" w:rsidTr="00F65EB4">
        <w:tc>
          <w:tcPr>
            <w:tcW w:w="2831" w:type="dxa"/>
          </w:tcPr>
          <w:p w14:paraId="51EF2644" w14:textId="70A5BF64" w:rsidR="005A2282" w:rsidRDefault="005A2282" w:rsidP="00CE7EF6">
            <w:pPr>
              <w:tabs>
                <w:tab w:val="left" w:pos="851"/>
              </w:tabs>
            </w:pPr>
            <w:r>
              <w:lastRenderedPageBreak/>
              <w:t>1,3-Butadiene</w:t>
            </w:r>
          </w:p>
        </w:tc>
        <w:tc>
          <w:tcPr>
            <w:tcW w:w="3401" w:type="dxa"/>
          </w:tcPr>
          <w:p w14:paraId="5E9BDEAF" w14:textId="0911C193" w:rsidR="005A2282" w:rsidRPr="00D307D2" w:rsidRDefault="005A2282" w:rsidP="00CE7EF6">
            <w:pPr>
              <w:tabs>
                <w:tab w:val="left" w:pos="851"/>
              </w:tabs>
            </w:pPr>
            <w:r w:rsidRPr="005A2282">
              <w:t>2.25 µg m</w:t>
            </w:r>
            <w:r w:rsidRPr="004D0506">
              <w:rPr>
                <w:vertAlign w:val="superscript"/>
              </w:rPr>
              <w:t>-3</w:t>
            </w:r>
          </w:p>
        </w:tc>
        <w:tc>
          <w:tcPr>
            <w:tcW w:w="2835" w:type="dxa"/>
          </w:tcPr>
          <w:p w14:paraId="1CBAD391" w14:textId="49C156F8" w:rsidR="005A2282" w:rsidRDefault="005A2282" w:rsidP="00CE7EF6">
            <w:pPr>
              <w:tabs>
                <w:tab w:val="left" w:pos="851"/>
              </w:tabs>
            </w:pPr>
            <w:r>
              <w:t>Running annual mean</w:t>
            </w:r>
          </w:p>
        </w:tc>
      </w:tr>
      <w:tr w:rsidR="00CE7EF6" w14:paraId="4E9F147F" w14:textId="77777777" w:rsidTr="00F65EB4">
        <w:tc>
          <w:tcPr>
            <w:tcW w:w="2831" w:type="dxa"/>
          </w:tcPr>
          <w:p w14:paraId="1DE6C202" w14:textId="26CCB659" w:rsidR="00CE7EF6" w:rsidRDefault="00CE7EF6" w:rsidP="00CE7EF6">
            <w:pPr>
              <w:tabs>
                <w:tab w:val="left" w:pos="851"/>
              </w:tabs>
            </w:pPr>
            <w:r>
              <w:t>VOCs</w:t>
            </w:r>
          </w:p>
        </w:tc>
        <w:tc>
          <w:tcPr>
            <w:tcW w:w="3401" w:type="dxa"/>
          </w:tcPr>
          <w:p w14:paraId="38AD9254" w14:textId="668718A8" w:rsidR="00CE7EF6" w:rsidRDefault="00D307D2" w:rsidP="00CE7EF6">
            <w:pPr>
              <w:tabs>
                <w:tab w:val="left" w:pos="851"/>
              </w:tabs>
            </w:pPr>
            <w:r>
              <w:t>No specific limit</w:t>
            </w:r>
          </w:p>
        </w:tc>
        <w:tc>
          <w:tcPr>
            <w:tcW w:w="2835" w:type="dxa"/>
          </w:tcPr>
          <w:p w14:paraId="75D384EB" w14:textId="77777777" w:rsidR="00CE7EF6" w:rsidRDefault="00CE7EF6" w:rsidP="00CE7EF6">
            <w:pPr>
              <w:tabs>
                <w:tab w:val="left" w:pos="851"/>
              </w:tabs>
            </w:pPr>
          </w:p>
        </w:tc>
      </w:tr>
    </w:tbl>
    <w:p w14:paraId="5036F394" w14:textId="77777777" w:rsidR="00CE7EF6" w:rsidRDefault="00CE7EF6" w:rsidP="00190C37">
      <w:pPr>
        <w:tabs>
          <w:tab w:val="left" w:pos="851"/>
        </w:tabs>
      </w:pPr>
    </w:p>
    <w:p w14:paraId="3057DAD4" w14:textId="05B135C9" w:rsidR="00764E11" w:rsidRPr="00E67516" w:rsidRDefault="00764E37" w:rsidP="00764E11">
      <w:pPr>
        <w:pStyle w:val="NormalWeb"/>
        <w:shd w:val="clear" w:color="auto" w:fill="FFFFFF"/>
        <w:rPr>
          <w:color w:val="111111"/>
        </w:rPr>
      </w:pPr>
      <w:r w:rsidRPr="00E67516">
        <w:rPr>
          <w:color w:val="111111"/>
        </w:rPr>
        <w:t>T</w:t>
      </w:r>
      <w:r w:rsidR="00FD7934" w:rsidRPr="00E67516">
        <w:rPr>
          <w:color w:val="111111"/>
        </w:rPr>
        <w:t xml:space="preserve">o </w:t>
      </w:r>
      <w:r w:rsidR="00F46AEE" w:rsidRPr="00E67516">
        <w:rPr>
          <w:color w:val="111111"/>
          <w:shd w:val="clear" w:color="auto" w:fill="FFFFFF"/>
        </w:rPr>
        <w:t xml:space="preserve">provide </w:t>
      </w:r>
      <w:r w:rsidR="00B556B2" w:rsidRPr="00E67516">
        <w:rPr>
          <w:color w:val="111111"/>
          <w:shd w:val="clear" w:color="auto" w:fill="FFFFFF"/>
        </w:rPr>
        <w:t>information and advice to groups who may be affected</w:t>
      </w:r>
      <w:r w:rsidRPr="00E67516">
        <w:rPr>
          <w:color w:val="111111"/>
          <w:shd w:val="clear" w:color="auto" w:fill="FFFFFF"/>
        </w:rPr>
        <w:t xml:space="preserve"> by air pollution,</w:t>
      </w:r>
      <w:r w:rsidR="00823506" w:rsidRPr="00E67516">
        <w:rPr>
          <w:color w:val="111111"/>
          <w:shd w:val="clear" w:color="auto" w:fill="FFFFFF"/>
        </w:rPr>
        <w:t xml:space="preserve"> i</w:t>
      </w:r>
      <w:r w:rsidR="00764E11" w:rsidRPr="00E67516">
        <w:rPr>
          <w:color w:val="111111"/>
        </w:rPr>
        <w:t>n the UK most air pollution information services use the index and banding system approved by the Committee on Medical Effects of Air Pollution Episodes</w:t>
      </w:r>
      <w:r w:rsidR="00E67516" w:rsidRPr="00E67516">
        <w:rPr>
          <w:rStyle w:val="FootnoteReference"/>
          <w:color w:val="111111"/>
        </w:rPr>
        <w:footnoteReference w:id="3"/>
      </w:r>
      <w:r w:rsidR="00764E11" w:rsidRPr="00E67516">
        <w:rPr>
          <w:color w:val="111111"/>
        </w:rPr>
        <w:t> (COMEAP)</w:t>
      </w:r>
      <w:r w:rsidR="00E67516" w:rsidRPr="00E67516">
        <w:rPr>
          <w:color w:val="111111"/>
        </w:rPr>
        <w:t xml:space="preserve"> called the Daily Air Quality Index (DAQI)</w:t>
      </w:r>
      <w:r w:rsidR="00764E11" w:rsidRPr="00E67516">
        <w:rPr>
          <w:color w:val="111111"/>
        </w:rPr>
        <w:t xml:space="preserve">. </w:t>
      </w:r>
      <w:r w:rsidR="007430EB">
        <w:rPr>
          <w:color w:val="111111"/>
        </w:rPr>
        <w:t xml:space="preserve"> </w:t>
      </w:r>
      <w:r w:rsidR="00764E11" w:rsidRPr="00E67516">
        <w:rPr>
          <w:color w:val="111111"/>
        </w:rPr>
        <w:t xml:space="preserve">The system uses </w:t>
      </w:r>
      <w:r w:rsidR="00E67516" w:rsidRPr="00E67516">
        <w:rPr>
          <w:color w:val="111111"/>
        </w:rPr>
        <w:t xml:space="preserve">a </w:t>
      </w:r>
      <w:r w:rsidR="00764E11" w:rsidRPr="00E67516">
        <w:rPr>
          <w:color w:val="111111"/>
        </w:rPr>
        <w:t xml:space="preserve">1-10 index divided into four bands to provide more detail about </w:t>
      </w:r>
      <w:r w:rsidR="00E67516" w:rsidRPr="00E67516">
        <w:rPr>
          <w:color w:val="111111"/>
        </w:rPr>
        <w:t xml:space="preserve">the health risks of </w:t>
      </w:r>
      <w:r w:rsidR="00764E11" w:rsidRPr="00E67516">
        <w:rPr>
          <w:color w:val="111111"/>
        </w:rPr>
        <w:t xml:space="preserve">air pollution levels in a simple way, </w:t>
      </w:r>
      <w:proofErr w:type="gramStart"/>
      <w:r w:rsidR="00764E11" w:rsidRPr="00E67516">
        <w:rPr>
          <w:color w:val="111111"/>
        </w:rPr>
        <w:t>similar to</w:t>
      </w:r>
      <w:proofErr w:type="gramEnd"/>
      <w:r w:rsidR="00764E11" w:rsidRPr="00E67516">
        <w:rPr>
          <w:color w:val="111111"/>
        </w:rPr>
        <w:t xml:space="preserve"> the sun</w:t>
      </w:r>
      <w:r w:rsidR="00912B03">
        <w:rPr>
          <w:color w:val="111111"/>
        </w:rPr>
        <w:t xml:space="preserve"> (UV)</w:t>
      </w:r>
      <w:r w:rsidR="00764E11" w:rsidRPr="00E67516">
        <w:rPr>
          <w:color w:val="111111"/>
        </w:rPr>
        <w:t xml:space="preserve"> index or pollen index.</w:t>
      </w:r>
    </w:p>
    <w:p w14:paraId="4AA66E8C" w14:textId="00D28F47" w:rsidR="00560455" w:rsidRPr="00560455" w:rsidRDefault="00560455" w:rsidP="007F2525">
      <w:pPr>
        <w:pStyle w:val="ListParagraph"/>
        <w:numPr>
          <w:ilvl w:val="0"/>
          <w:numId w:val="20"/>
        </w:numPr>
        <w:shd w:val="clear" w:color="auto" w:fill="FFFFFF"/>
        <w:spacing w:before="100" w:beforeAutospacing="1" w:after="100" w:afterAutospacing="1"/>
        <w:rPr>
          <w:rFonts w:ascii="Verdana" w:hAnsi="Verdana"/>
          <w:color w:val="00CC00"/>
          <w:szCs w:val="22"/>
        </w:rPr>
      </w:pPr>
      <w:r w:rsidRPr="00560455">
        <w:rPr>
          <w:rFonts w:ascii="Verdana" w:hAnsi="Verdana"/>
          <w:color w:val="00CC00"/>
          <w:szCs w:val="22"/>
        </w:rPr>
        <w:t>1-3 (Low)</w:t>
      </w:r>
    </w:p>
    <w:p w14:paraId="28CF4B78" w14:textId="6DE1F718" w:rsidR="00560455" w:rsidRPr="00560455" w:rsidRDefault="00560455" w:rsidP="007F2525">
      <w:pPr>
        <w:pStyle w:val="ListParagraph"/>
        <w:numPr>
          <w:ilvl w:val="0"/>
          <w:numId w:val="20"/>
        </w:numPr>
        <w:shd w:val="clear" w:color="auto" w:fill="FFFFFF"/>
        <w:spacing w:before="100" w:beforeAutospacing="1" w:after="100" w:afterAutospacing="1"/>
        <w:rPr>
          <w:rFonts w:ascii="Verdana" w:hAnsi="Verdana"/>
          <w:color w:val="ED7D31" w:themeColor="accent2"/>
          <w:szCs w:val="22"/>
        </w:rPr>
      </w:pPr>
      <w:r w:rsidRPr="00560455">
        <w:rPr>
          <w:rFonts w:ascii="Verdana" w:hAnsi="Verdana"/>
          <w:color w:val="ED7D31" w:themeColor="accent2"/>
          <w:szCs w:val="22"/>
        </w:rPr>
        <w:t>4-6 (Moderate)</w:t>
      </w:r>
    </w:p>
    <w:p w14:paraId="10D15739" w14:textId="4E53700C" w:rsidR="00560455" w:rsidRPr="00560455" w:rsidRDefault="00560455" w:rsidP="007F2525">
      <w:pPr>
        <w:pStyle w:val="ListParagraph"/>
        <w:numPr>
          <w:ilvl w:val="0"/>
          <w:numId w:val="20"/>
        </w:numPr>
        <w:shd w:val="clear" w:color="auto" w:fill="FFFFFF"/>
        <w:spacing w:before="100" w:beforeAutospacing="1" w:after="100" w:afterAutospacing="1"/>
        <w:rPr>
          <w:rFonts w:ascii="Verdana" w:hAnsi="Verdana"/>
          <w:color w:val="C00000"/>
          <w:szCs w:val="22"/>
        </w:rPr>
      </w:pPr>
      <w:r w:rsidRPr="00560455">
        <w:rPr>
          <w:rFonts w:ascii="Verdana" w:hAnsi="Verdana"/>
          <w:color w:val="C00000"/>
          <w:szCs w:val="22"/>
        </w:rPr>
        <w:t>7-9 (High)</w:t>
      </w:r>
    </w:p>
    <w:p w14:paraId="71FE5752" w14:textId="74898AF1" w:rsidR="00560455" w:rsidRPr="00560455" w:rsidRDefault="00560455" w:rsidP="007F2525">
      <w:pPr>
        <w:pStyle w:val="ListParagraph"/>
        <w:numPr>
          <w:ilvl w:val="0"/>
          <w:numId w:val="20"/>
        </w:numPr>
        <w:shd w:val="clear" w:color="auto" w:fill="FFFFFF"/>
        <w:spacing w:before="100" w:beforeAutospacing="1" w:after="100" w:afterAutospacing="1"/>
        <w:rPr>
          <w:rFonts w:ascii="Verdana" w:hAnsi="Verdana"/>
          <w:color w:val="CC00FF"/>
          <w:szCs w:val="22"/>
        </w:rPr>
      </w:pPr>
      <w:r w:rsidRPr="00560455">
        <w:rPr>
          <w:rFonts w:ascii="Verdana" w:hAnsi="Verdana"/>
          <w:color w:val="CC00FF"/>
          <w:szCs w:val="22"/>
        </w:rPr>
        <w:t>10 (Very High)</w:t>
      </w:r>
    </w:p>
    <w:p w14:paraId="187968F0" w14:textId="7EEB2FCF" w:rsidR="00F54686" w:rsidRPr="00F65EB4" w:rsidRDefault="004B21B7" w:rsidP="00F54686">
      <w:pPr>
        <w:shd w:val="clear" w:color="auto" w:fill="FFFFFF"/>
        <w:spacing w:after="100" w:afterAutospacing="1"/>
        <w:jc w:val="left"/>
        <w:rPr>
          <w:color w:val="111111"/>
        </w:rPr>
      </w:pPr>
      <w:r w:rsidRPr="00F65EB4">
        <w:rPr>
          <w:color w:val="111111"/>
        </w:rPr>
        <w:t>Usually,</w:t>
      </w:r>
      <w:r w:rsidR="003B3B55" w:rsidRPr="00F65EB4">
        <w:rPr>
          <w:color w:val="111111"/>
        </w:rPr>
        <w:t xml:space="preserve"> t</w:t>
      </w:r>
      <w:r w:rsidR="00F54686" w:rsidRPr="00F65EB4">
        <w:rPr>
          <w:color w:val="111111"/>
        </w:rPr>
        <w:t>he overall air pollution index for a site or region is calculated from the highest concentration of five pollutants:</w:t>
      </w:r>
    </w:p>
    <w:p w14:paraId="04BB7178" w14:textId="77777777" w:rsidR="00F54686" w:rsidRPr="00F65EB4" w:rsidRDefault="00F54686" w:rsidP="007F2525">
      <w:pPr>
        <w:numPr>
          <w:ilvl w:val="0"/>
          <w:numId w:val="19"/>
        </w:numPr>
        <w:shd w:val="clear" w:color="auto" w:fill="FFFFFF"/>
        <w:spacing w:before="100" w:beforeAutospacing="1" w:after="100" w:afterAutospacing="1"/>
        <w:jc w:val="left"/>
        <w:rPr>
          <w:color w:val="111111"/>
        </w:rPr>
      </w:pPr>
      <w:r w:rsidRPr="00F65EB4">
        <w:rPr>
          <w:color w:val="111111"/>
        </w:rPr>
        <w:t>Nitrogen Dioxide</w:t>
      </w:r>
    </w:p>
    <w:p w14:paraId="25FCB780" w14:textId="77777777" w:rsidR="00F54686" w:rsidRPr="00F65EB4" w:rsidRDefault="00F54686" w:rsidP="007F2525">
      <w:pPr>
        <w:numPr>
          <w:ilvl w:val="0"/>
          <w:numId w:val="19"/>
        </w:numPr>
        <w:shd w:val="clear" w:color="auto" w:fill="FFFFFF"/>
        <w:spacing w:before="100" w:beforeAutospacing="1" w:after="100" w:afterAutospacing="1"/>
        <w:jc w:val="left"/>
        <w:rPr>
          <w:color w:val="111111"/>
        </w:rPr>
      </w:pPr>
      <w:r w:rsidRPr="00F65EB4">
        <w:rPr>
          <w:color w:val="111111"/>
        </w:rPr>
        <w:t>Sulphur Dioxide</w:t>
      </w:r>
    </w:p>
    <w:p w14:paraId="6B187819" w14:textId="77777777" w:rsidR="00F54686" w:rsidRPr="00F65EB4" w:rsidRDefault="00F54686" w:rsidP="007F2525">
      <w:pPr>
        <w:numPr>
          <w:ilvl w:val="0"/>
          <w:numId w:val="19"/>
        </w:numPr>
        <w:shd w:val="clear" w:color="auto" w:fill="FFFFFF"/>
        <w:spacing w:before="100" w:beforeAutospacing="1" w:after="100" w:afterAutospacing="1"/>
        <w:jc w:val="left"/>
        <w:rPr>
          <w:color w:val="111111"/>
        </w:rPr>
      </w:pPr>
      <w:r w:rsidRPr="00F65EB4">
        <w:rPr>
          <w:color w:val="111111"/>
        </w:rPr>
        <w:t>Ozone</w:t>
      </w:r>
    </w:p>
    <w:p w14:paraId="24C445AE" w14:textId="60513EF6" w:rsidR="00F54686" w:rsidRPr="00F65EB4" w:rsidRDefault="00F54686" w:rsidP="007F2525">
      <w:pPr>
        <w:numPr>
          <w:ilvl w:val="0"/>
          <w:numId w:val="19"/>
        </w:numPr>
        <w:shd w:val="clear" w:color="auto" w:fill="FFFFFF"/>
        <w:spacing w:before="100" w:beforeAutospacing="1" w:after="100" w:afterAutospacing="1"/>
        <w:jc w:val="left"/>
        <w:rPr>
          <w:color w:val="111111"/>
        </w:rPr>
      </w:pPr>
      <w:r w:rsidRPr="00F65EB4">
        <w:rPr>
          <w:color w:val="111111"/>
        </w:rPr>
        <w:t>PM</w:t>
      </w:r>
      <w:r w:rsidRPr="00F65EB4">
        <w:rPr>
          <w:color w:val="111111"/>
          <w:sz w:val="16"/>
          <w:szCs w:val="18"/>
          <w:vertAlign w:val="subscript"/>
        </w:rPr>
        <w:t>2.5</w:t>
      </w:r>
    </w:p>
    <w:p w14:paraId="18B1DB96" w14:textId="4006AD64" w:rsidR="00F54686" w:rsidRPr="00F65EB4" w:rsidRDefault="00F54686" w:rsidP="007F2525">
      <w:pPr>
        <w:numPr>
          <w:ilvl w:val="0"/>
          <w:numId w:val="19"/>
        </w:numPr>
        <w:shd w:val="clear" w:color="auto" w:fill="FFFFFF"/>
        <w:spacing w:before="100" w:beforeAutospacing="1" w:after="100" w:afterAutospacing="1"/>
        <w:jc w:val="left"/>
        <w:rPr>
          <w:color w:val="111111"/>
        </w:rPr>
      </w:pPr>
      <w:r w:rsidRPr="00F65EB4">
        <w:rPr>
          <w:color w:val="111111"/>
        </w:rPr>
        <w:t>PM</w:t>
      </w:r>
      <w:r w:rsidRPr="00F65EB4">
        <w:rPr>
          <w:color w:val="111111"/>
          <w:sz w:val="16"/>
          <w:szCs w:val="18"/>
          <w:vertAlign w:val="subscript"/>
        </w:rPr>
        <w:t>10</w:t>
      </w:r>
    </w:p>
    <w:p w14:paraId="16E02396" w14:textId="3FBCC7C3" w:rsidR="00621028" w:rsidRDefault="00F54686" w:rsidP="00190C37">
      <w:pPr>
        <w:tabs>
          <w:tab w:val="left" w:pos="851"/>
        </w:tabs>
      </w:pPr>
      <w:r>
        <w:t>However</w:t>
      </w:r>
      <w:r w:rsidR="00802614">
        <w:t>,</w:t>
      </w:r>
      <w:r w:rsidR="00E907AC">
        <w:t xml:space="preserve"> where </w:t>
      </w:r>
      <w:r w:rsidR="00032277">
        <w:t xml:space="preserve">only limited </w:t>
      </w:r>
      <w:r w:rsidR="00802614">
        <w:t>pollutant concentrations are available (</w:t>
      </w:r>
      <w:proofErr w:type="gramStart"/>
      <w:r w:rsidR="00802614">
        <w:t>e.g.</w:t>
      </w:r>
      <w:proofErr w:type="gramEnd"/>
      <w:r w:rsidR="00802614">
        <w:t xml:space="preserve"> </w:t>
      </w:r>
      <w:r w:rsidR="004B21B7">
        <w:t>if only P</w:t>
      </w:r>
      <w:r w:rsidR="00802614">
        <w:t>M monitoring</w:t>
      </w:r>
      <w:r w:rsidR="00420FD3">
        <w:t xml:space="preserve"> is available</w:t>
      </w:r>
      <w:r w:rsidR="00802614">
        <w:t>)</w:t>
      </w:r>
      <w:r w:rsidR="003225B1">
        <w:t xml:space="preserve"> </w:t>
      </w:r>
      <w:r w:rsidR="00C20670">
        <w:t xml:space="preserve">the </w:t>
      </w:r>
      <w:r w:rsidR="00DF3D68">
        <w:t xml:space="preserve">concentration boundaries for individual </w:t>
      </w:r>
      <w:r w:rsidR="00724198">
        <w:t>pollutants</w:t>
      </w:r>
      <w:r w:rsidR="00192931">
        <w:t xml:space="preserve"> (PM</w:t>
      </w:r>
      <w:r w:rsidR="00192931" w:rsidRPr="00066ACD">
        <w:rPr>
          <w:vertAlign w:val="subscript"/>
        </w:rPr>
        <w:t xml:space="preserve">2.5 </w:t>
      </w:r>
      <w:r w:rsidR="00564826">
        <w:t>or</w:t>
      </w:r>
      <w:r w:rsidR="00192931">
        <w:t xml:space="preserve"> PM</w:t>
      </w:r>
      <w:r w:rsidR="00192931" w:rsidRPr="00066ACD">
        <w:rPr>
          <w:vertAlign w:val="subscript"/>
        </w:rPr>
        <w:t>10</w:t>
      </w:r>
      <w:r w:rsidR="00564826">
        <w:t>)</w:t>
      </w:r>
      <w:r w:rsidR="00724198">
        <w:t xml:space="preserve"> have been used to generate a DAQI</w:t>
      </w:r>
      <w:r w:rsidR="006F0753">
        <w:t>.</w:t>
      </w:r>
      <w:r w:rsidR="00802614">
        <w:t xml:space="preserve"> </w:t>
      </w:r>
    </w:p>
    <w:p w14:paraId="6776F63E" w14:textId="77777777" w:rsidR="00621028" w:rsidRDefault="00621028" w:rsidP="00190C37">
      <w:pPr>
        <w:tabs>
          <w:tab w:val="left" w:pos="851"/>
        </w:tabs>
      </w:pPr>
    </w:p>
    <w:p w14:paraId="4E573560" w14:textId="08B9B7DF" w:rsidR="00D54951" w:rsidRPr="00FD1093" w:rsidRDefault="00FD1093" w:rsidP="00190C37">
      <w:pPr>
        <w:tabs>
          <w:tab w:val="left" w:pos="851"/>
        </w:tabs>
        <w:rPr>
          <w:rFonts w:cs="Arial"/>
        </w:rPr>
      </w:pPr>
      <w:r w:rsidRPr="00FD1093">
        <w:rPr>
          <w:rFonts w:cs="Arial"/>
          <w:color w:val="0B0C0C"/>
          <w:shd w:val="clear" w:color="auto" w:fill="FFFFFF"/>
        </w:rPr>
        <w:t xml:space="preserve">Further information </w:t>
      </w:r>
      <w:r w:rsidR="00DC1007">
        <w:rPr>
          <w:rFonts w:cs="Arial"/>
          <w:color w:val="0B0C0C"/>
          <w:shd w:val="clear" w:color="auto" w:fill="FFFFFF"/>
        </w:rPr>
        <w:t>on how to use the DAQI along with health messages for at</w:t>
      </w:r>
      <w:r w:rsidR="00D51C3F">
        <w:rPr>
          <w:rFonts w:cs="Arial"/>
          <w:color w:val="0B0C0C"/>
          <w:shd w:val="clear" w:color="auto" w:fill="FFFFFF"/>
        </w:rPr>
        <w:t>-</w:t>
      </w:r>
      <w:r w:rsidR="00DC1007">
        <w:rPr>
          <w:rFonts w:cs="Arial"/>
          <w:color w:val="0B0C0C"/>
          <w:shd w:val="clear" w:color="auto" w:fill="FFFFFF"/>
        </w:rPr>
        <w:t xml:space="preserve">risk groups </w:t>
      </w:r>
      <w:r w:rsidR="006872AD">
        <w:rPr>
          <w:rFonts w:cs="Arial"/>
          <w:color w:val="0B0C0C"/>
          <w:shd w:val="clear" w:color="auto" w:fill="FFFFFF"/>
        </w:rPr>
        <w:t>and the general population</w:t>
      </w:r>
      <w:r w:rsidR="00431038">
        <w:rPr>
          <w:rFonts w:cs="Arial"/>
          <w:color w:val="0B0C0C"/>
          <w:shd w:val="clear" w:color="auto" w:fill="FFFFFF"/>
        </w:rPr>
        <w:t xml:space="preserve"> </w:t>
      </w:r>
      <w:r w:rsidRPr="00FD1093">
        <w:rPr>
          <w:rFonts w:cs="Arial"/>
          <w:color w:val="0B0C0C"/>
          <w:shd w:val="clear" w:color="auto" w:fill="FFFFFF"/>
        </w:rPr>
        <w:t>can be found</w:t>
      </w:r>
      <w:r>
        <w:rPr>
          <w:rFonts w:cs="Arial"/>
          <w:color w:val="0B0C0C"/>
          <w:shd w:val="clear" w:color="auto" w:fill="FFFFFF"/>
        </w:rPr>
        <w:t xml:space="preserve"> at</w:t>
      </w:r>
      <w:r w:rsidRPr="00FD1093">
        <w:rPr>
          <w:rFonts w:cs="Arial"/>
          <w:color w:val="0B0C0C"/>
          <w:shd w:val="clear" w:color="auto" w:fill="FFFFFF"/>
        </w:rPr>
        <w:t xml:space="preserve"> </w:t>
      </w:r>
      <w:r w:rsidR="00EE0121" w:rsidRPr="00EE0121">
        <w:rPr>
          <w:rFonts w:cs="Arial"/>
          <w:color w:val="0B0C0C"/>
          <w:shd w:val="clear" w:color="auto" w:fill="FFFFFF"/>
        </w:rPr>
        <w:t>https://www.scottishairquality.scot/air-quality/daqi</w:t>
      </w:r>
      <w:r w:rsidR="008D114E">
        <w:rPr>
          <w:rStyle w:val="Hyperlink"/>
        </w:rPr>
        <w:t>.</w:t>
      </w:r>
    </w:p>
    <w:p w14:paraId="685877AC" w14:textId="7182259D" w:rsidR="00572FEF" w:rsidRDefault="00572FEF" w:rsidP="00572FEF">
      <w:pPr>
        <w:tabs>
          <w:tab w:val="left" w:pos="851"/>
        </w:tabs>
        <w:rPr>
          <w:rFonts w:cs="Arial"/>
        </w:rPr>
      </w:pPr>
    </w:p>
    <w:p w14:paraId="28E9EAD4" w14:textId="77777777" w:rsidR="008A2E1E" w:rsidRDefault="008A2E1E" w:rsidP="00572FEF">
      <w:pPr>
        <w:tabs>
          <w:tab w:val="left" w:pos="851"/>
        </w:tabs>
        <w:rPr>
          <w:rFonts w:cs="Arial"/>
        </w:rPr>
      </w:pPr>
    </w:p>
    <w:p w14:paraId="62658904" w14:textId="42B2F362" w:rsidR="00010667" w:rsidRPr="000B48C1" w:rsidRDefault="3763FD55" w:rsidP="00010667">
      <w:pPr>
        <w:pStyle w:val="Heading2"/>
      </w:pPr>
      <w:bookmarkStart w:id="28" w:name="_Toc125472603"/>
      <w:r>
        <w:t xml:space="preserve">What data </w:t>
      </w:r>
      <w:r w:rsidR="10A4CC73">
        <w:t>are</w:t>
      </w:r>
      <w:r>
        <w:t xml:space="preserve"> reviewed </w:t>
      </w:r>
      <w:r w:rsidR="5A613C2A">
        <w:t>a</w:t>
      </w:r>
      <w:r>
        <w:t>nd who provides this?</w:t>
      </w:r>
      <w:bookmarkEnd w:id="28"/>
    </w:p>
    <w:p w14:paraId="5CAB29C3" w14:textId="58E018F1" w:rsidR="00010667" w:rsidRDefault="00CD10EF" w:rsidP="00010667">
      <w:pPr>
        <w:pStyle w:val="Paragraph2"/>
        <w:numPr>
          <w:ilvl w:val="0"/>
          <w:numId w:val="0"/>
        </w:numPr>
      </w:pPr>
      <w:r>
        <w:fldChar w:fldCharType="begin"/>
      </w:r>
      <w:r>
        <w:instrText xml:space="preserve"> REF _Ref59639824 \h </w:instrText>
      </w:r>
      <w:r>
        <w:fldChar w:fldCharType="separate"/>
      </w:r>
      <w:r w:rsidR="00973306">
        <w:t xml:space="preserve">Table </w:t>
      </w:r>
      <w:r w:rsidR="00973306">
        <w:rPr>
          <w:noProof/>
        </w:rPr>
        <w:t>3</w:t>
      </w:r>
      <w:r w:rsidR="00973306">
        <w:noBreakHyphen/>
      </w:r>
      <w:r w:rsidR="00973306">
        <w:rPr>
          <w:noProof/>
        </w:rPr>
        <w:t>2</w:t>
      </w:r>
      <w:r>
        <w:fldChar w:fldCharType="end"/>
      </w:r>
      <w:r w:rsidR="00010667">
        <w:t xml:space="preserve"> provides a summary of the data </w:t>
      </w:r>
      <w:r w:rsidR="00015520">
        <w:t xml:space="preserve">typically </w:t>
      </w:r>
      <w:r w:rsidR="00010667">
        <w:t>considered and the providers</w:t>
      </w:r>
      <w:r w:rsidR="00190C37">
        <w:t xml:space="preserve"> of this information</w:t>
      </w:r>
      <w:r w:rsidR="00DE5992">
        <w:t xml:space="preserve"> for the 202</w:t>
      </w:r>
      <w:r w:rsidR="00777190">
        <w:t>1</w:t>
      </w:r>
      <w:r w:rsidR="00FF1C8F">
        <w:t xml:space="preserve"> Annual Report</w:t>
      </w:r>
      <w:r w:rsidR="00010667">
        <w:t xml:space="preserve">. </w:t>
      </w:r>
    </w:p>
    <w:p w14:paraId="4078AB1D" w14:textId="595AA6CC" w:rsidR="00CD10EF" w:rsidRDefault="00CD10EF" w:rsidP="00CD10EF">
      <w:pPr>
        <w:pStyle w:val="Caption"/>
        <w:keepNext/>
      </w:pPr>
      <w:bookmarkStart w:id="29" w:name="_Ref59639824"/>
      <w:r>
        <w:t xml:space="preserve">Table </w:t>
      </w:r>
      <w:r>
        <w:fldChar w:fldCharType="begin"/>
      </w:r>
      <w:r>
        <w:instrText>STYLEREF 1 \s</w:instrText>
      </w:r>
      <w:r>
        <w:fldChar w:fldCharType="separate"/>
      </w:r>
      <w:r w:rsidR="00973306">
        <w:rPr>
          <w:noProof/>
        </w:rPr>
        <w:t>3</w:t>
      </w:r>
      <w:r>
        <w:fldChar w:fldCharType="end"/>
      </w:r>
      <w:r w:rsidR="00D307D2">
        <w:noBreakHyphen/>
      </w:r>
      <w:r>
        <w:fldChar w:fldCharType="begin"/>
      </w:r>
      <w:r>
        <w:instrText>SEQ Table \* ARABIC \s 1</w:instrText>
      </w:r>
      <w:r>
        <w:fldChar w:fldCharType="separate"/>
      </w:r>
      <w:r w:rsidR="00973306">
        <w:rPr>
          <w:noProof/>
        </w:rPr>
        <w:t>2</w:t>
      </w:r>
      <w:r>
        <w:fldChar w:fldCharType="end"/>
      </w:r>
      <w:bookmarkEnd w:id="29"/>
      <w:r>
        <w:t>: Source of information considered by the Review Group</w:t>
      </w:r>
    </w:p>
    <w:tbl>
      <w:tblPr>
        <w:tblStyle w:val="TableGrid"/>
        <w:tblW w:w="0" w:type="auto"/>
        <w:tblLook w:val="04A0" w:firstRow="1" w:lastRow="0" w:firstColumn="1" w:lastColumn="0" w:noHBand="0" w:noVBand="1"/>
      </w:tblPr>
      <w:tblGrid>
        <w:gridCol w:w="4926"/>
        <w:gridCol w:w="3568"/>
      </w:tblGrid>
      <w:tr w:rsidR="00010667" w14:paraId="6B5BEECF" w14:textId="77777777" w:rsidTr="00F65EB4">
        <w:tc>
          <w:tcPr>
            <w:tcW w:w="4926" w:type="dxa"/>
          </w:tcPr>
          <w:p w14:paraId="2D6E052B" w14:textId="77777777" w:rsidR="00010667" w:rsidRPr="000E77CB" w:rsidRDefault="00010667" w:rsidP="005E52A2">
            <w:pPr>
              <w:pStyle w:val="Paragraph2"/>
              <w:numPr>
                <w:ilvl w:val="0"/>
                <w:numId w:val="0"/>
              </w:numPr>
              <w:spacing w:after="0"/>
              <w:rPr>
                <w:b/>
              </w:rPr>
            </w:pPr>
            <w:r w:rsidRPr="000E77CB">
              <w:rPr>
                <w:b/>
              </w:rPr>
              <w:t xml:space="preserve">Data considered </w:t>
            </w:r>
          </w:p>
        </w:tc>
        <w:tc>
          <w:tcPr>
            <w:tcW w:w="3568" w:type="dxa"/>
          </w:tcPr>
          <w:p w14:paraId="70C9089A" w14:textId="77777777" w:rsidR="00010667" w:rsidRPr="000E77CB" w:rsidRDefault="00010667" w:rsidP="005E52A2">
            <w:pPr>
              <w:pStyle w:val="Paragraph2"/>
              <w:numPr>
                <w:ilvl w:val="0"/>
                <w:numId w:val="0"/>
              </w:numPr>
              <w:spacing w:after="0"/>
              <w:rPr>
                <w:b/>
              </w:rPr>
            </w:pPr>
            <w:r w:rsidRPr="000E77CB">
              <w:rPr>
                <w:b/>
              </w:rPr>
              <w:t>Data provider</w:t>
            </w:r>
          </w:p>
        </w:tc>
      </w:tr>
      <w:tr w:rsidR="00010667" w14:paraId="0A825E04" w14:textId="77777777" w:rsidTr="00F65EB4">
        <w:tc>
          <w:tcPr>
            <w:tcW w:w="4926" w:type="dxa"/>
          </w:tcPr>
          <w:p w14:paraId="40E56692" w14:textId="4853CBBD" w:rsidR="00010667" w:rsidRDefault="00010667" w:rsidP="005E52A2">
            <w:pPr>
              <w:pStyle w:val="Paragraph2"/>
              <w:numPr>
                <w:ilvl w:val="0"/>
                <w:numId w:val="0"/>
              </w:numPr>
              <w:spacing w:after="0"/>
            </w:pPr>
            <w:r>
              <w:t>Carbon monoxide</w:t>
            </w:r>
            <w:r w:rsidR="008F49D6">
              <w:t xml:space="preserve"> </w:t>
            </w:r>
            <w:r w:rsidR="008A74A2">
              <w:t xml:space="preserve">(CO) </w:t>
            </w:r>
            <w:r w:rsidR="008F49D6">
              <w:t>emissions</w:t>
            </w:r>
          </w:p>
        </w:tc>
        <w:tc>
          <w:tcPr>
            <w:tcW w:w="3568" w:type="dxa"/>
          </w:tcPr>
          <w:p w14:paraId="3B9CD41E" w14:textId="77777777" w:rsidR="00010667" w:rsidRDefault="00010667" w:rsidP="005E52A2">
            <w:pPr>
              <w:pStyle w:val="Paragraph2"/>
              <w:numPr>
                <w:ilvl w:val="0"/>
                <w:numId w:val="0"/>
              </w:numPr>
              <w:spacing w:after="0"/>
            </w:pPr>
            <w:r>
              <w:t>Shell and ExxonMobil</w:t>
            </w:r>
          </w:p>
        </w:tc>
      </w:tr>
      <w:tr w:rsidR="00010667" w14:paraId="670506BD" w14:textId="77777777" w:rsidTr="00F65EB4">
        <w:tc>
          <w:tcPr>
            <w:tcW w:w="4926" w:type="dxa"/>
          </w:tcPr>
          <w:p w14:paraId="465D6E22" w14:textId="2F84823D" w:rsidR="00010667" w:rsidRDefault="00010667" w:rsidP="005E52A2">
            <w:pPr>
              <w:pStyle w:val="Paragraph2"/>
              <w:numPr>
                <w:ilvl w:val="0"/>
                <w:numId w:val="0"/>
              </w:numPr>
              <w:spacing w:after="0"/>
            </w:pPr>
            <w:r>
              <w:t>S</w:t>
            </w:r>
            <w:r w:rsidRPr="00757791">
              <w:t>ulphur oxides (</w:t>
            </w:r>
            <w:proofErr w:type="spellStart"/>
            <w:r w:rsidRPr="00757791">
              <w:t>SO</w:t>
            </w:r>
            <w:r w:rsidRPr="00757791">
              <w:rPr>
                <w:vertAlign w:val="subscript"/>
              </w:rPr>
              <w:t>x</w:t>
            </w:r>
            <w:proofErr w:type="spellEnd"/>
            <w:r w:rsidRPr="00757791">
              <w:t xml:space="preserve">) </w:t>
            </w:r>
            <w:r w:rsidR="008F49D6">
              <w:t>emissions</w:t>
            </w:r>
          </w:p>
        </w:tc>
        <w:tc>
          <w:tcPr>
            <w:tcW w:w="3568" w:type="dxa"/>
          </w:tcPr>
          <w:p w14:paraId="0956EE6A" w14:textId="77777777" w:rsidR="00010667" w:rsidRDefault="00010667" w:rsidP="005E52A2">
            <w:pPr>
              <w:pStyle w:val="Paragraph2"/>
              <w:numPr>
                <w:ilvl w:val="0"/>
                <w:numId w:val="0"/>
              </w:numPr>
              <w:spacing w:after="0"/>
            </w:pPr>
            <w:r>
              <w:t>Shell and ExxonMobil</w:t>
            </w:r>
          </w:p>
        </w:tc>
      </w:tr>
      <w:tr w:rsidR="00010667" w14:paraId="14796955" w14:textId="77777777" w:rsidTr="00F65EB4">
        <w:tc>
          <w:tcPr>
            <w:tcW w:w="4926" w:type="dxa"/>
          </w:tcPr>
          <w:p w14:paraId="46E05D45" w14:textId="19A558B7" w:rsidR="00010667" w:rsidRDefault="00010667" w:rsidP="005E52A2">
            <w:pPr>
              <w:pStyle w:val="Paragraph2"/>
              <w:numPr>
                <w:ilvl w:val="0"/>
                <w:numId w:val="0"/>
              </w:numPr>
              <w:spacing w:after="0"/>
            </w:pPr>
            <w:r>
              <w:t>Nitrogen</w:t>
            </w:r>
            <w:r w:rsidR="00FD1093">
              <w:t xml:space="preserve"> oxides (N</w:t>
            </w:r>
            <w:r w:rsidRPr="00757791">
              <w:t>O</w:t>
            </w:r>
            <w:r w:rsidRPr="00757791">
              <w:rPr>
                <w:vertAlign w:val="subscript"/>
              </w:rPr>
              <w:t>x</w:t>
            </w:r>
            <w:r w:rsidRPr="00757791">
              <w:t xml:space="preserve">) </w:t>
            </w:r>
            <w:r w:rsidR="008F49D6">
              <w:t>emissions</w:t>
            </w:r>
          </w:p>
        </w:tc>
        <w:tc>
          <w:tcPr>
            <w:tcW w:w="3568" w:type="dxa"/>
          </w:tcPr>
          <w:p w14:paraId="28670D63" w14:textId="77777777" w:rsidR="00010667" w:rsidRDefault="00010667" w:rsidP="005E52A2">
            <w:pPr>
              <w:pStyle w:val="Paragraph2"/>
              <w:numPr>
                <w:ilvl w:val="0"/>
                <w:numId w:val="0"/>
              </w:numPr>
              <w:spacing w:after="0"/>
            </w:pPr>
            <w:r>
              <w:t>Shell and ExxonMobil</w:t>
            </w:r>
          </w:p>
        </w:tc>
      </w:tr>
      <w:tr w:rsidR="00010667" w14:paraId="374D690B" w14:textId="77777777" w:rsidTr="00F65EB4">
        <w:tc>
          <w:tcPr>
            <w:tcW w:w="4926" w:type="dxa"/>
          </w:tcPr>
          <w:p w14:paraId="10CA979B" w14:textId="3B6B3154" w:rsidR="00010667" w:rsidRDefault="008F49D6" w:rsidP="005E52A2">
            <w:pPr>
              <w:pStyle w:val="Paragraph2"/>
              <w:numPr>
                <w:ilvl w:val="0"/>
                <w:numId w:val="0"/>
              </w:numPr>
              <w:spacing w:after="0"/>
            </w:pPr>
            <w:r>
              <w:t>PM</w:t>
            </w:r>
            <w:r w:rsidRPr="00827FAB">
              <w:rPr>
                <w:vertAlign w:val="subscript"/>
              </w:rPr>
              <w:t>10</w:t>
            </w:r>
            <w:r>
              <w:t xml:space="preserve"> emissions</w:t>
            </w:r>
          </w:p>
        </w:tc>
        <w:tc>
          <w:tcPr>
            <w:tcW w:w="3568" w:type="dxa"/>
          </w:tcPr>
          <w:p w14:paraId="4726D1DA" w14:textId="6D9831A5" w:rsidR="00010667" w:rsidRDefault="008F49D6" w:rsidP="005E52A2">
            <w:pPr>
              <w:pStyle w:val="Paragraph2"/>
              <w:numPr>
                <w:ilvl w:val="0"/>
                <w:numId w:val="0"/>
              </w:numPr>
              <w:spacing w:after="0"/>
            </w:pPr>
            <w:r>
              <w:t>Shell and ExxonMobil</w:t>
            </w:r>
          </w:p>
        </w:tc>
      </w:tr>
      <w:tr w:rsidR="00010667" w14:paraId="496CE572" w14:textId="77777777" w:rsidTr="00F65EB4">
        <w:tc>
          <w:tcPr>
            <w:tcW w:w="4926" w:type="dxa"/>
          </w:tcPr>
          <w:p w14:paraId="2FC3A476" w14:textId="074FF0F0" w:rsidR="00010667" w:rsidRDefault="008F49D6" w:rsidP="005E52A2">
            <w:pPr>
              <w:pStyle w:val="Paragraph2"/>
              <w:numPr>
                <w:ilvl w:val="0"/>
                <w:numId w:val="0"/>
              </w:numPr>
              <w:spacing w:after="0"/>
            </w:pPr>
            <w:r w:rsidRPr="00B67C07">
              <w:rPr>
                <w:iCs/>
              </w:rPr>
              <w:t xml:space="preserve">iso-butane, n-butane, iso-pentane, n-pentane, n-hexane, n-heptane, benzene, toluene, </w:t>
            </w:r>
            <w:proofErr w:type="gramStart"/>
            <w:r w:rsidRPr="00B67C07">
              <w:rPr>
                <w:iCs/>
              </w:rPr>
              <w:t>xylene</w:t>
            </w:r>
            <w:proofErr w:type="gramEnd"/>
            <w:r w:rsidRPr="00B67C07">
              <w:rPr>
                <w:iCs/>
              </w:rPr>
              <w:t xml:space="preserve"> and total hydrocarbons (C4-C10)</w:t>
            </w:r>
          </w:p>
        </w:tc>
        <w:tc>
          <w:tcPr>
            <w:tcW w:w="3568" w:type="dxa"/>
          </w:tcPr>
          <w:p w14:paraId="7F89180F" w14:textId="6EE7FF51" w:rsidR="00010667" w:rsidRDefault="00010667" w:rsidP="005E52A2">
            <w:pPr>
              <w:pStyle w:val="Paragraph2"/>
              <w:numPr>
                <w:ilvl w:val="0"/>
                <w:numId w:val="0"/>
              </w:numPr>
              <w:spacing w:after="0"/>
            </w:pPr>
            <w:r>
              <w:t>INEOS</w:t>
            </w:r>
            <w:r w:rsidR="00174063" w:rsidRPr="00CF5671">
              <w:rPr>
                <w:iCs/>
              </w:rPr>
              <w:t xml:space="preserve"> Forties Pipeline System</w:t>
            </w:r>
            <w:r w:rsidR="00174063">
              <w:rPr>
                <w:iCs/>
              </w:rPr>
              <w:t xml:space="preserve"> (FPS)</w:t>
            </w:r>
          </w:p>
        </w:tc>
      </w:tr>
      <w:tr w:rsidR="00010667" w14:paraId="5058226D" w14:textId="77777777" w:rsidTr="00F65EB4">
        <w:tc>
          <w:tcPr>
            <w:tcW w:w="4926" w:type="dxa"/>
          </w:tcPr>
          <w:p w14:paraId="0FA8001E" w14:textId="14B5F60B" w:rsidR="00010667" w:rsidRDefault="008F49D6" w:rsidP="00015520">
            <w:pPr>
              <w:pStyle w:val="Paragraph2"/>
              <w:numPr>
                <w:ilvl w:val="0"/>
                <w:numId w:val="0"/>
              </w:numPr>
              <w:spacing w:after="0"/>
            </w:pPr>
            <w:r>
              <w:t>Flaring events (tonnage)</w:t>
            </w:r>
          </w:p>
        </w:tc>
        <w:tc>
          <w:tcPr>
            <w:tcW w:w="3568" w:type="dxa"/>
          </w:tcPr>
          <w:p w14:paraId="3B193021" w14:textId="5AF7D8CF" w:rsidR="00010667" w:rsidRDefault="008F49D6" w:rsidP="005E52A2">
            <w:pPr>
              <w:pStyle w:val="Paragraph2"/>
              <w:numPr>
                <w:ilvl w:val="0"/>
                <w:numId w:val="0"/>
              </w:numPr>
              <w:spacing w:after="0"/>
            </w:pPr>
            <w:r>
              <w:t>Shell and ExxonMobil</w:t>
            </w:r>
          </w:p>
        </w:tc>
      </w:tr>
      <w:tr w:rsidR="00B70E0D" w14:paraId="509BAA77" w14:textId="77777777" w:rsidTr="00F65EB4">
        <w:tc>
          <w:tcPr>
            <w:tcW w:w="4926" w:type="dxa"/>
          </w:tcPr>
          <w:p w14:paraId="2163B280" w14:textId="1F2D0453" w:rsidR="00B70E0D" w:rsidRDefault="00B70E0D" w:rsidP="00015520">
            <w:pPr>
              <w:pStyle w:val="Paragraph2"/>
              <w:numPr>
                <w:ilvl w:val="0"/>
                <w:numId w:val="0"/>
              </w:numPr>
              <w:spacing w:after="0"/>
            </w:pPr>
            <w:r>
              <w:t xml:space="preserve">Air </w:t>
            </w:r>
            <w:r w:rsidR="005B06F4">
              <w:t>qual</w:t>
            </w:r>
            <w:r w:rsidR="00E159C3">
              <w:t>i</w:t>
            </w:r>
            <w:r w:rsidR="005B06F4">
              <w:t xml:space="preserve">ty </w:t>
            </w:r>
            <w:r>
              <w:t>monitoring</w:t>
            </w:r>
          </w:p>
        </w:tc>
        <w:tc>
          <w:tcPr>
            <w:tcW w:w="3568" w:type="dxa"/>
          </w:tcPr>
          <w:p w14:paraId="08C38A42" w14:textId="6CECDDAA" w:rsidR="00B70E0D" w:rsidRDefault="00B70E0D" w:rsidP="005E52A2">
            <w:pPr>
              <w:pStyle w:val="Paragraph2"/>
              <w:numPr>
                <w:ilvl w:val="0"/>
                <w:numId w:val="0"/>
              </w:numPr>
              <w:spacing w:after="0"/>
            </w:pPr>
            <w:r>
              <w:t>SEPA</w:t>
            </w:r>
            <w:r w:rsidR="00EE0121">
              <w:t>, Fife Council</w:t>
            </w:r>
          </w:p>
        </w:tc>
      </w:tr>
    </w:tbl>
    <w:p w14:paraId="602D9187" w14:textId="31133654" w:rsidR="00010667" w:rsidRDefault="00010667" w:rsidP="00010667">
      <w:pPr>
        <w:pStyle w:val="Paragraph2"/>
        <w:numPr>
          <w:ilvl w:val="0"/>
          <w:numId w:val="0"/>
        </w:numPr>
        <w:spacing w:after="0"/>
      </w:pPr>
    </w:p>
    <w:p w14:paraId="472BF18B" w14:textId="6E2F5B67" w:rsidR="00800C59" w:rsidRDefault="00800C59" w:rsidP="0071022C">
      <w:pPr>
        <w:autoSpaceDE w:val="0"/>
        <w:autoSpaceDN w:val="0"/>
        <w:adjustRightInd w:val="0"/>
        <w:rPr>
          <w:iCs/>
        </w:rPr>
      </w:pPr>
      <w:r w:rsidRPr="0031029A">
        <w:rPr>
          <w:iCs/>
          <w:szCs w:val="22"/>
        </w:rPr>
        <w:t xml:space="preserve">INEOS Forties Pipeline System (FPS) Ltd. </w:t>
      </w:r>
      <w:r>
        <w:rPr>
          <w:iCs/>
          <w:szCs w:val="22"/>
        </w:rPr>
        <w:t>provide data as they</w:t>
      </w:r>
      <w:r w:rsidR="001D38F5">
        <w:rPr>
          <w:iCs/>
          <w:szCs w:val="22"/>
        </w:rPr>
        <w:t xml:space="preserve"> voluntarily</w:t>
      </w:r>
      <w:r>
        <w:rPr>
          <w:iCs/>
          <w:szCs w:val="22"/>
        </w:rPr>
        <w:t xml:space="preserve"> </w:t>
      </w:r>
      <w:r w:rsidRPr="0031029A">
        <w:rPr>
          <w:iCs/>
          <w:szCs w:val="22"/>
        </w:rPr>
        <w:t>commission</w:t>
      </w:r>
      <w:r>
        <w:rPr>
          <w:iCs/>
          <w:szCs w:val="22"/>
        </w:rPr>
        <w:t xml:space="preserve"> the</w:t>
      </w:r>
      <w:r>
        <w:rPr>
          <w:iCs/>
        </w:rPr>
        <w:t xml:space="preserve"> </w:t>
      </w:r>
      <w:r w:rsidRPr="00B67C07">
        <w:rPr>
          <w:iCs/>
        </w:rPr>
        <w:t xml:space="preserve">National Physical Laboratory (NPL) </w:t>
      </w:r>
      <w:r>
        <w:rPr>
          <w:iCs/>
        </w:rPr>
        <w:t xml:space="preserve">on an annual basis </w:t>
      </w:r>
      <w:r w:rsidRPr="00B67C07">
        <w:rPr>
          <w:iCs/>
        </w:rPr>
        <w:t>to monitor the ambient air hydrocarbon levels at 12 locations on the Forth Estuary coastline</w:t>
      </w:r>
      <w:r>
        <w:rPr>
          <w:iCs/>
        </w:rPr>
        <w:t>.</w:t>
      </w:r>
      <w:r w:rsidR="0055469A">
        <w:rPr>
          <w:iCs/>
        </w:rPr>
        <w:t xml:space="preserve"> </w:t>
      </w:r>
    </w:p>
    <w:p w14:paraId="01031C48" w14:textId="77777777" w:rsidR="00800C59" w:rsidRDefault="00800C59" w:rsidP="0071022C">
      <w:pPr>
        <w:autoSpaceDE w:val="0"/>
        <w:autoSpaceDN w:val="0"/>
        <w:adjustRightInd w:val="0"/>
        <w:rPr>
          <w:iCs/>
        </w:rPr>
      </w:pPr>
    </w:p>
    <w:p w14:paraId="00D4E6CC" w14:textId="1E28DF41" w:rsidR="00AF61A9" w:rsidRDefault="00FD1093" w:rsidP="00AF61A9">
      <w:pPr>
        <w:pStyle w:val="Heading"/>
        <w:jc w:val="left"/>
        <w:rPr>
          <w:rFonts w:eastAsiaTheme="minorHAnsi" w:cs="Arial"/>
          <w:b w:val="0"/>
          <w:color w:val="0000FF"/>
          <w:sz w:val="24"/>
          <w:szCs w:val="24"/>
          <w:u w:val="single"/>
          <w:bdr w:val="none" w:sz="0" w:space="0" w:color="auto" w:frame="1"/>
          <w:shd w:val="clear" w:color="auto" w:fill="FFFFFF"/>
          <w:lang w:eastAsia="en-US"/>
        </w:rPr>
      </w:pPr>
      <w:r w:rsidRPr="00B92F5B">
        <w:rPr>
          <w:b w:val="0"/>
          <w:bCs/>
          <w:sz w:val="22"/>
          <w:szCs w:val="22"/>
        </w:rPr>
        <w:t>In addition, Fife Council annually review and assess air quality in the Fife area and</w:t>
      </w:r>
      <w:r w:rsidR="001D38F5" w:rsidRPr="00B92F5B">
        <w:rPr>
          <w:b w:val="0"/>
          <w:bCs/>
          <w:sz w:val="22"/>
          <w:szCs w:val="22"/>
        </w:rPr>
        <w:t xml:space="preserve"> the Review Group consider</w:t>
      </w:r>
      <w:r w:rsidRPr="00B92F5B">
        <w:rPr>
          <w:b w:val="0"/>
          <w:bCs/>
          <w:sz w:val="22"/>
          <w:szCs w:val="22"/>
        </w:rPr>
        <w:t xml:space="preserve"> </w:t>
      </w:r>
      <w:r w:rsidR="00777190">
        <w:rPr>
          <w:b w:val="0"/>
          <w:bCs/>
          <w:sz w:val="22"/>
          <w:szCs w:val="22"/>
        </w:rPr>
        <w:t xml:space="preserve">Fife’s </w:t>
      </w:r>
      <w:r w:rsidRPr="00B92F5B">
        <w:rPr>
          <w:b w:val="0"/>
          <w:bCs/>
          <w:sz w:val="22"/>
          <w:szCs w:val="22"/>
        </w:rPr>
        <w:t>annual</w:t>
      </w:r>
      <w:r w:rsidR="00FF1C8F" w:rsidRPr="00B92F5B">
        <w:rPr>
          <w:b w:val="0"/>
          <w:bCs/>
          <w:sz w:val="22"/>
          <w:szCs w:val="22"/>
        </w:rPr>
        <w:t xml:space="preserve"> Air Quality Annual Progress Report</w:t>
      </w:r>
      <w:r w:rsidR="00886053" w:rsidRPr="00B92F5B">
        <w:rPr>
          <w:rStyle w:val="FootnoteReference"/>
          <w:b w:val="0"/>
          <w:bCs/>
          <w:sz w:val="22"/>
          <w:szCs w:val="22"/>
        </w:rPr>
        <w:footnoteReference w:id="4"/>
      </w:r>
      <w:r w:rsidR="00FF1C8F" w:rsidRPr="00B92F5B">
        <w:rPr>
          <w:b w:val="0"/>
          <w:bCs/>
          <w:sz w:val="22"/>
          <w:szCs w:val="22"/>
        </w:rPr>
        <w:t xml:space="preserve">. </w:t>
      </w:r>
      <w:r w:rsidR="007430EB">
        <w:rPr>
          <w:b w:val="0"/>
          <w:bCs/>
          <w:sz w:val="22"/>
          <w:szCs w:val="22"/>
        </w:rPr>
        <w:t xml:space="preserve"> </w:t>
      </w:r>
      <w:r w:rsidRPr="00B92F5B">
        <w:rPr>
          <w:b w:val="0"/>
          <w:bCs/>
          <w:sz w:val="22"/>
          <w:szCs w:val="22"/>
        </w:rPr>
        <w:t>The report provides the results of NO</w:t>
      </w:r>
      <w:r w:rsidRPr="00B92F5B">
        <w:rPr>
          <w:b w:val="0"/>
          <w:bCs/>
          <w:sz w:val="22"/>
          <w:szCs w:val="22"/>
          <w:vertAlign w:val="subscript"/>
        </w:rPr>
        <w:t>2</w:t>
      </w:r>
      <w:r w:rsidR="00EE0121" w:rsidRPr="00B92F5B">
        <w:rPr>
          <w:b w:val="0"/>
          <w:bCs/>
          <w:sz w:val="22"/>
          <w:szCs w:val="22"/>
        </w:rPr>
        <w:t>, PM</w:t>
      </w:r>
      <w:r w:rsidR="00EE0121" w:rsidRPr="00B92F5B">
        <w:rPr>
          <w:b w:val="0"/>
          <w:bCs/>
          <w:sz w:val="22"/>
          <w:szCs w:val="22"/>
          <w:vertAlign w:val="subscript"/>
        </w:rPr>
        <w:t>10</w:t>
      </w:r>
      <w:r w:rsidR="00EE0121" w:rsidRPr="00B92F5B">
        <w:rPr>
          <w:b w:val="0"/>
          <w:bCs/>
          <w:sz w:val="22"/>
          <w:szCs w:val="22"/>
        </w:rPr>
        <w:t xml:space="preserve"> and PM</w:t>
      </w:r>
      <w:r w:rsidR="00EE0121" w:rsidRPr="00B92F5B">
        <w:rPr>
          <w:b w:val="0"/>
          <w:bCs/>
          <w:sz w:val="22"/>
          <w:szCs w:val="22"/>
          <w:vertAlign w:val="subscript"/>
        </w:rPr>
        <w:t>2.5</w:t>
      </w:r>
      <w:r w:rsidRPr="00B92F5B">
        <w:rPr>
          <w:b w:val="0"/>
          <w:bCs/>
          <w:sz w:val="22"/>
          <w:szCs w:val="22"/>
        </w:rPr>
        <w:t xml:space="preserve"> monitoring undertaken at four automatic stations in Cupar, Kirkcaldy, Dunfermline and Rosyth and non-automatic monito</w:t>
      </w:r>
      <w:r w:rsidR="00F51A49" w:rsidRPr="00B92F5B">
        <w:rPr>
          <w:b w:val="0"/>
          <w:bCs/>
          <w:sz w:val="22"/>
          <w:szCs w:val="22"/>
        </w:rPr>
        <w:t xml:space="preserve">ring using diffusion tubes at </w:t>
      </w:r>
      <w:r w:rsidR="00891D40">
        <w:rPr>
          <w:b w:val="0"/>
          <w:bCs/>
          <w:sz w:val="22"/>
          <w:szCs w:val="22"/>
        </w:rPr>
        <w:t>42</w:t>
      </w:r>
      <w:r w:rsidRPr="00B92F5B">
        <w:rPr>
          <w:b w:val="0"/>
          <w:bCs/>
          <w:sz w:val="22"/>
          <w:szCs w:val="22"/>
        </w:rPr>
        <w:t xml:space="preserve"> sites.</w:t>
      </w:r>
      <w:r w:rsidR="001906AF" w:rsidRPr="00B92F5B">
        <w:rPr>
          <w:b w:val="0"/>
          <w:bCs/>
          <w:sz w:val="22"/>
          <w:szCs w:val="22"/>
        </w:rPr>
        <w:t xml:space="preserve"> </w:t>
      </w:r>
      <w:r w:rsidR="007430EB">
        <w:rPr>
          <w:b w:val="0"/>
          <w:bCs/>
          <w:sz w:val="22"/>
          <w:szCs w:val="22"/>
        </w:rPr>
        <w:t xml:space="preserve"> </w:t>
      </w:r>
      <w:r w:rsidR="000D11DD" w:rsidRPr="00B92F5B">
        <w:rPr>
          <w:rFonts w:cs="Arial"/>
          <w:b w:val="0"/>
          <w:bCs/>
          <w:sz w:val="22"/>
          <w:szCs w:val="22"/>
        </w:rPr>
        <w:t xml:space="preserve">Pollution from road vehicle emissions is the key air quality issue in Fife, with </w:t>
      </w:r>
      <w:r w:rsidR="00435B72" w:rsidRPr="00B92F5B">
        <w:rPr>
          <w:rFonts w:cs="Arial"/>
          <w:b w:val="0"/>
          <w:bCs/>
          <w:sz w:val="22"/>
          <w:szCs w:val="22"/>
        </w:rPr>
        <w:t>n</w:t>
      </w:r>
      <w:r w:rsidR="000D11DD" w:rsidRPr="00B92F5B">
        <w:rPr>
          <w:rFonts w:cs="Arial"/>
          <w:b w:val="0"/>
          <w:bCs/>
          <w:sz w:val="22"/>
          <w:szCs w:val="22"/>
        </w:rPr>
        <w:t xml:space="preserve">itrogen </w:t>
      </w:r>
      <w:r w:rsidR="00435B72" w:rsidRPr="00B92F5B">
        <w:rPr>
          <w:rFonts w:cs="Arial"/>
          <w:b w:val="0"/>
          <w:bCs/>
          <w:sz w:val="22"/>
          <w:szCs w:val="22"/>
        </w:rPr>
        <w:t>d</w:t>
      </w:r>
      <w:r w:rsidR="000D11DD" w:rsidRPr="00B92F5B">
        <w:rPr>
          <w:rFonts w:cs="Arial"/>
          <w:b w:val="0"/>
          <w:bCs/>
          <w:sz w:val="22"/>
          <w:szCs w:val="22"/>
        </w:rPr>
        <w:t>ioxide (NO</w:t>
      </w:r>
      <w:r w:rsidR="000D11DD" w:rsidRPr="00B92F5B">
        <w:rPr>
          <w:rFonts w:cs="Arial"/>
          <w:b w:val="0"/>
          <w:bCs/>
          <w:sz w:val="22"/>
          <w:szCs w:val="22"/>
          <w:vertAlign w:val="subscript"/>
        </w:rPr>
        <w:t>2</w:t>
      </w:r>
      <w:r w:rsidR="000D11DD" w:rsidRPr="00B92F5B">
        <w:rPr>
          <w:rFonts w:cs="Arial"/>
          <w:b w:val="0"/>
          <w:bCs/>
          <w:sz w:val="22"/>
          <w:szCs w:val="22"/>
        </w:rPr>
        <w:t xml:space="preserve">) and </w:t>
      </w:r>
      <w:r w:rsidR="00D77A17">
        <w:rPr>
          <w:rFonts w:cs="Arial"/>
          <w:b w:val="0"/>
          <w:bCs/>
          <w:sz w:val="22"/>
          <w:szCs w:val="22"/>
        </w:rPr>
        <w:t>p</w:t>
      </w:r>
      <w:r w:rsidR="000D11DD" w:rsidRPr="00B92F5B">
        <w:rPr>
          <w:rFonts w:cs="Arial"/>
          <w:b w:val="0"/>
          <w:bCs/>
          <w:sz w:val="22"/>
          <w:szCs w:val="22"/>
        </w:rPr>
        <w:t xml:space="preserve">articulate </w:t>
      </w:r>
      <w:r w:rsidR="00D77A17">
        <w:rPr>
          <w:rFonts w:cs="Arial"/>
          <w:b w:val="0"/>
          <w:bCs/>
          <w:sz w:val="22"/>
          <w:szCs w:val="22"/>
        </w:rPr>
        <w:t>m</w:t>
      </w:r>
      <w:r w:rsidR="000D11DD" w:rsidRPr="00B92F5B">
        <w:rPr>
          <w:rFonts w:cs="Arial"/>
          <w:b w:val="0"/>
          <w:bCs/>
          <w:sz w:val="22"/>
          <w:szCs w:val="22"/>
        </w:rPr>
        <w:t>atter (PM</w:t>
      </w:r>
      <w:r w:rsidR="000D11DD" w:rsidRPr="00B92F5B">
        <w:rPr>
          <w:rFonts w:cs="Arial"/>
          <w:b w:val="0"/>
          <w:bCs/>
          <w:sz w:val="22"/>
          <w:szCs w:val="22"/>
          <w:vertAlign w:val="subscript"/>
        </w:rPr>
        <w:t>10</w:t>
      </w:r>
      <w:r w:rsidR="000D11DD" w:rsidRPr="00B92F5B">
        <w:rPr>
          <w:rFonts w:cs="Arial"/>
          <w:b w:val="0"/>
          <w:bCs/>
          <w:sz w:val="22"/>
          <w:szCs w:val="22"/>
        </w:rPr>
        <w:t xml:space="preserve">) being the pollutants of concern. </w:t>
      </w:r>
      <w:r w:rsidR="007430EB">
        <w:rPr>
          <w:rFonts w:cs="Arial"/>
          <w:b w:val="0"/>
          <w:bCs/>
          <w:sz w:val="22"/>
          <w:szCs w:val="22"/>
        </w:rPr>
        <w:t xml:space="preserve"> </w:t>
      </w:r>
      <w:r w:rsidR="00D77A17" w:rsidRPr="00D77A17">
        <w:rPr>
          <w:rFonts w:cs="Arial"/>
          <w:b w:val="0"/>
          <w:bCs/>
          <w:sz w:val="22"/>
          <w:szCs w:val="22"/>
        </w:rPr>
        <w:t>During 2021, Fife Council revoked the NO</w:t>
      </w:r>
      <w:r w:rsidR="00D77A17" w:rsidRPr="00D77A17">
        <w:rPr>
          <w:rFonts w:cs="Arial"/>
          <w:b w:val="0"/>
          <w:bCs/>
          <w:sz w:val="22"/>
          <w:szCs w:val="22"/>
          <w:vertAlign w:val="subscript"/>
        </w:rPr>
        <w:t>2</w:t>
      </w:r>
      <w:r w:rsidR="00D77A17" w:rsidRPr="00D77A17">
        <w:rPr>
          <w:rFonts w:cs="Arial"/>
          <w:b w:val="0"/>
          <w:bCs/>
          <w:sz w:val="22"/>
          <w:szCs w:val="22"/>
        </w:rPr>
        <w:t xml:space="preserve"> element</w:t>
      </w:r>
      <w:r w:rsidR="00D77A17">
        <w:rPr>
          <w:rFonts w:cs="Arial"/>
          <w:b w:val="0"/>
          <w:bCs/>
          <w:sz w:val="22"/>
          <w:szCs w:val="22"/>
        </w:rPr>
        <w:t xml:space="preserve"> of</w:t>
      </w:r>
      <w:r w:rsidR="000D11DD" w:rsidRPr="00B92F5B">
        <w:rPr>
          <w:rFonts w:cs="Arial"/>
          <w:b w:val="0"/>
          <w:bCs/>
          <w:sz w:val="22"/>
          <w:szCs w:val="22"/>
        </w:rPr>
        <w:t xml:space="preserve"> two air quality management areas (AQMAs) in the Fife area, one at</w:t>
      </w:r>
      <w:r w:rsidR="000D11DD" w:rsidRPr="00B92F5B">
        <w:rPr>
          <w:rFonts w:cs="Arial"/>
          <w:b w:val="0"/>
          <w:bCs/>
          <w:szCs w:val="22"/>
        </w:rPr>
        <w:t xml:space="preserve"> </w:t>
      </w:r>
      <w:proofErr w:type="spellStart"/>
      <w:r w:rsidR="000D11DD" w:rsidRPr="00B92F5B">
        <w:rPr>
          <w:rFonts w:cs="Arial"/>
          <w:b w:val="0"/>
          <w:bCs/>
          <w:sz w:val="22"/>
          <w:szCs w:val="22"/>
        </w:rPr>
        <w:t>Bonnygate</w:t>
      </w:r>
      <w:proofErr w:type="spellEnd"/>
      <w:r w:rsidR="009502F5" w:rsidRPr="00B92F5B">
        <w:rPr>
          <w:rFonts w:cs="Arial"/>
          <w:b w:val="0"/>
          <w:bCs/>
          <w:sz w:val="22"/>
          <w:szCs w:val="22"/>
        </w:rPr>
        <w:t>,</w:t>
      </w:r>
      <w:r w:rsidR="000D11DD" w:rsidRPr="00B92F5B">
        <w:rPr>
          <w:rFonts w:cs="Arial"/>
          <w:b w:val="0"/>
          <w:bCs/>
          <w:sz w:val="22"/>
          <w:szCs w:val="22"/>
        </w:rPr>
        <w:t xml:space="preserve"> Cupar and the other in Appin Crescent, Dunfermline</w:t>
      </w:r>
      <w:r w:rsidR="00D77A17">
        <w:rPr>
          <w:rFonts w:cs="Arial"/>
          <w:b w:val="0"/>
          <w:bCs/>
          <w:sz w:val="22"/>
          <w:szCs w:val="22"/>
        </w:rPr>
        <w:t xml:space="preserve">. </w:t>
      </w:r>
      <w:r w:rsidR="00160044">
        <w:rPr>
          <w:rFonts w:cs="Arial"/>
          <w:b w:val="0"/>
          <w:bCs/>
          <w:sz w:val="22"/>
          <w:szCs w:val="22"/>
        </w:rPr>
        <w:t xml:space="preserve"> </w:t>
      </w:r>
      <w:r w:rsidR="00BD3631">
        <w:rPr>
          <w:rFonts w:cs="Arial"/>
          <w:b w:val="0"/>
          <w:bCs/>
          <w:sz w:val="22"/>
          <w:szCs w:val="22"/>
        </w:rPr>
        <w:t xml:space="preserve">They remain AQMA’s with respect to </w:t>
      </w:r>
      <w:r w:rsidR="00160044">
        <w:rPr>
          <w:rFonts w:cs="Arial"/>
          <w:b w:val="0"/>
          <w:bCs/>
          <w:sz w:val="22"/>
          <w:szCs w:val="22"/>
        </w:rPr>
        <w:t>PM</w:t>
      </w:r>
      <w:r w:rsidR="00160044" w:rsidRPr="00160044">
        <w:rPr>
          <w:rFonts w:cs="Arial"/>
          <w:b w:val="0"/>
          <w:bCs/>
          <w:sz w:val="22"/>
          <w:szCs w:val="22"/>
          <w:vertAlign w:val="subscript"/>
        </w:rPr>
        <w:t>10</w:t>
      </w:r>
      <w:r w:rsidR="00BD3631">
        <w:rPr>
          <w:rFonts w:cs="Arial"/>
          <w:b w:val="0"/>
          <w:bCs/>
          <w:sz w:val="22"/>
          <w:szCs w:val="22"/>
        </w:rPr>
        <w:t>, although levels of this pollutant are also being reduced</w:t>
      </w:r>
      <w:r w:rsidR="00777190">
        <w:rPr>
          <w:rFonts w:cs="Arial"/>
          <w:b w:val="0"/>
          <w:bCs/>
          <w:sz w:val="22"/>
          <w:szCs w:val="22"/>
          <w:vertAlign w:val="superscript"/>
        </w:rPr>
        <w:t>4</w:t>
      </w:r>
      <w:r w:rsidR="00777190">
        <w:rPr>
          <w:rFonts w:cs="Arial"/>
          <w:b w:val="0"/>
          <w:bCs/>
          <w:sz w:val="22"/>
          <w:szCs w:val="22"/>
        </w:rPr>
        <w:t>.</w:t>
      </w:r>
      <w:r w:rsidR="00160044">
        <w:rPr>
          <w:rFonts w:cs="Arial"/>
          <w:b w:val="0"/>
          <w:bCs/>
          <w:sz w:val="22"/>
          <w:szCs w:val="22"/>
        </w:rPr>
        <w:t xml:space="preserve"> </w:t>
      </w:r>
    </w:p>
    <w:p w14:paraId="07BD60D8" w14:textId="4E4122BE" w:rsidR="00B67C07" w:rsidRDefault="00B67C07" w:rsidP="00010667">
      <w:pPr>
        <w:pStyle w:val="Paragraph2"/>
        <w:numPr>
          <w:ilvl w:val="0"/>
          <w:numId w:val="0"/>
        </w:numPr>
        <w:spacing w:after="0"/>
      </w:pPr>
    </w:p>
    <w:p w14:paraId="33DEA1C6" w14:textId="77777777" w:rsidR="008A2E1E" w:rsidRDefault="008A2E1E" w:rsidP="00010667">
      <w:pPr>
        <w:pStyle w:val="Paragraph2"/>
        <w:numPr>
          <w:ilvl w:val="0"/>
          <w:numId w:val="0"/>
        </w:numPr>
        <w:spacing w:after="0"/>
      </w:pPr>
    </w:p>
    <w:p w14:paraId="6278E8CA" w14:textId="0ED09B10" w:rsidR="001A04C1" w:rsidRPr="00EA70F2" w:rsidRDefault="000509D8" w:rsidP="000B48C1">
      <w:pPr>
        <w:pStyle w:val="Heading2"/>
      </w:pPr>
      <w:bookmarkStart w:id="30" w:name="_Toc125472604"/>
      <w:r>
        <w:t>O</w:t>
      </w:r>
      <w:r w:rsidR="001A04C1" w:rsidRPr="00EA70F2">
        <w:t>zone – is this monitored</w:t>
      </w:r>
      <w:r w:rsidR="00B0413C" w:rsidRPr="00EA70F2">
        <w:t xml:space="preserve"> and is it a concern</w:t>
      </w:r>
      <w:r w:rsidR="001A04C1" w:rsidRPr="00EA70F2">
        <w:t>?</w:t>
      </w:r>
      <w:bookmarkEnd w:id="30"/>
    </w:p>
    <w:p w14:paraId="3D171FE0" w14:textId="4E0F6347" w:rsidR="00F00AF1" w:rsidRDefault="00702154" w:rsidP="004B556B">
      <w:r>
        <w:t>Stakeholders</w:t>
      </w:r>
      <w:r w:rsidR="00B0413C">
        <w:t xml:space="preserve"> have </w:t>
      </w:r>
      <w:r w:rsidR="00777190">
        <w:t xml:space="preserve">previously </w:t>
      </w:r>
      <w:r w:rsidR="00B0413C">
        <w:t xml:space="preserve">expressed concern </w:t>
      </w:r>
      <w:r w:rsidR="00B0413C" w:rsidRPr="00F00AF1">
        <w:t xml:space="preserve">about ozone. </w:t>
      </w:r>
    </w:p>
    <w:p w14:paraId="546A427F" w14:textId="77777777" w:rsidR="004B556B" w:rsidRPr="00F00AF1" w:rsidRDefault="004B556B" w:rsidP="004B556B"/>
    <w:p w14:paraId="02EFD128" w14:textId="3992C47C" w:rsidR="00F00AF1" w:rsidRDefault="00F00AF1" w:rsidP="004B556B">
      <w:r w:rsidRPr="00F00AF1">
        <w:rPr>
          <w:rFonts w:cs="Arial"/>
          <w:color w:val="000000"/>
        </w:rPr>
        <w:t>Ozone (O</w:t>
      </w:r>
      <w:r w:rsidRPr="00F00AF1">
        <w:rPr>
          <w:rFonts w:cs="Arial"/>
          <w:color w:val="000000"/>
          <w:vertAlign w:val="subscript"/>
        </w:rPr>
        <w:t>3</w:t>
      </w:r>
      <w:r w:rsidRPr="00F00AF1">
        <w:rPr>
          <w:rFonts w:cs="Arial"/>
          <w:color w:val="000000"/>
        </w:rPr>
        <w:t xml:space="preserve">) is not emitted directly from any man-made source in any significant quantities. </w:t>
      </w:r>
      <w:r w:rsidR="007430EB">
        <w:rPr>
          <w:rFonts w:cs="Arial"/>
          <w:color w:val="000000"/>
        </w:rPr>
        <w:t xml:space="preserve"> </w:t>
      </w:r>
      <w:r w:rsidRPr="00F00AF1">
        <w:rPr>
          <w:rFonts w:cs="Arial"/>
          <w:color w:val="000000"/>
        </w:rPr>
        <w:t>In the lower atmosphere, O</w:t>
      </w:r>
      <w:r w:rsidRPr="00F00AF1">
        <w:rPr>
          <w:rFonts w:cs="Arial"/>
          <w:color w:val="000000"/>
          <w:vertAlign w:val="subscript"/>
        </w:rPr>
        <w:t>3</w:t>
      </w:r>
      <w:r w:rsidRPr="00F00AF1">
        <w:rPr>
          <w:rFonts w:cs="Arial"/>
          <w:color w:val="000000"/>
        </w:rPr>
        <w:t xml:space="preserve"> is primarily formed by a complicated series of chemical reactions initiated by sunlight. </w:t>
      </w:r>
      <w:r w:rsidR="007430EB">
        <w:rPr>
          <w:rFonts w:cs="Arial"/>
          <w:color w:val="000000"/>
        </w:rPr>
        <w:t xml:space="preserve"> </w:t>
      </w:r>
      <w:r w:rsidRPr="00F00AF1">
        <w:rPr>
          <w:rFonts w:cs="Arial"/>
          <w:color w:val="000000"/>
        </w:rPr>
        <w:t xml:space="preserve">These reactions can be summarised as the sunlight-initiated oxidation of </w:t>
      </w:r>
      <w:r w:rsidRPr="00EA70F2">
        <w:rPr>
          <w:rFonts w:cs="Arial"/>
          <w:color w:val="000000"/>
        </w:rPr>
        <w:t>VOCs</w:t>
      </w:r>
      <w:r w:rsidRPr="00F00AF1">
        <w:rPr>
          <w:rFonts w:cs="Arial"/>
          <w:color w:val="000000"/>
        </w:rPr>
        <w:t xml:space="preserve"> in the presence of nitrogen oxides (NO</w:t>
      </w:r>
      <w:r w:rsidRPr="00F00AF1">
        <w:rPr>
          <w:rFonts w:cs="Arial"/>
          <w:color w:val="000000"/>
          <w:vertAlign w:val="subscript"/>
        </w:rPr>
        <w:t>x</w:t>
      </w:r>
      <w:r w:rsidRPr="00F00AF1">
        <w:rPr>
          <w:rFonts w:cs="Arial"/>
          <w:color w:val="000000"/>
        </w:rPr>
        <w:t xml:space="preserve">). </w:t>
      </w:r>
      <w:r w:rsidR="007430EB">
        <w:rPr>
          <w:rFonts w:cs="Arial"/>
          <w:color w:val="000000"/>
        </w:rPr>
        <w:t xml:space="preserve"> </w:t>
      </w:r>
      <w:r w:rsidRPr="00F00AF1">
        <w:rPr>
          <w:rFonts w:cs="Arial"/>
          <w:color w:val="000000"/>
        </w:rPr>
        <w:t>The chemical reactions do not take place instantaneously, but can take hours or days, therefore ozone measured at a particular location may have arisen from VOC and NO</w:t>
      </w:r>
      <w:r w:rsidRPr="00F00AF1">
        <w:rPr>
          <w:rFonts w:cs="Arial"/>
          <w:color w:val="000000"/>
          <w:vertAlign w:val="subscript"/>
        </w:rPr>
        <w:t>x</w:t>
      </w:r>
      <w:r w:rsidRPr="00F00AF1">
        <w:rPr>
          <w:rFonts w:cs="Arial"/>
          <w:color w:val="000000"/>
        </w:rPr>
        <w:t> emissions many hundreds o</w:t>
      </w:r>
      <w:r w:rsidR="007430EB">
        <w:rPr>
          <w:rFonts w:cs="Arial"/>
          <w:color w:val="000000"/>
        </w:rPr>
        <w:t xml:space="preserve">r even thousands of miles away.  </w:t>
      </w:r>
      <w:r w:rsidR="00EA70F2" w:rsidRPr="00EA70F2">
        <w:rPr>
          <w:rFonts w:cs="Arial"/>
          <w:color w:val="000000"/>
          <w:shd w:val="clear" w:color="auto" w:fill="FFFFFF"/>
        </w:rPr>
        <w:t>Ozone irritates the airways of the lungs, increasing the symptoms of those suffering from asthma and lung diseases</w:t>
      </w:r>
      <w:r w:rsidR="00EA70F2" w:rsidRPr="00EA70F2">
        <w:rPr>
          <w:rStyle w:val="FootnoteReference"/>
          <w:rFonts w:cs="Arial"/>
          <w:color w:val="000000"/>
        </w:rPr>
        <w:footnoteReference w:id="5"/>
      </w:r>
      <w:r w:rsidR="00EA70F2" w:rsidRPr="00EA70F2">
        <w:rPr>
          <w:rFonts w:cs="Arial"/>
          <w:color w:val="000000"/>
          <w:shd w:val="clear" w:color="auto" w:fill="FFFFFF"/>
        </w:rPr>
        <w:t>.</w:t>
      </w:r>
    </w:p>
    <w:p w14:paraId="513B3DDB" w14:textId="77777777" w:rsidR="004B556B" w:rsidRDefault="004B556B" w:rsidP="004B556B"/>
    <w:p w14:paraId="3487BABF" w14:textId="7CF75C04" w:rsidR="00B0413C" w:rsidRDefault="00B0413C" w:rsidP="004B556B">
      <w:r>
        <w:t xml:space="preserve">The </w:t>
      </w:r>
      <w:r w:rsidR="00702154">
        <w:t>AQ EAG</w:t>
      </w:r>
      <w:r>
        <w:t xml:space="preserve"> does not receive any data pertaining to ozone </w:t>
      </w:r>
      <w:r w:rsidR="00F00AF1">
        <w:t xml:space="preserve">as </w:t>
      </w:r>
      <w:r>
        <w:t>this is not routinely monitored</w:t>
      </w:r>
      <w:r w:rsidR="00F00AF1">
        <w:t xml:space="preserve"> by the facilities, INEOS FPS or Fife Council</w:t>
      </w:r>
      <w:r>
        <w:t xml:space="preserve">. </w:t>
      </w:r>
    </w:p>
    <w:p w14:paraId="5D386046" w14:textId="77777777" w:rsidR="004B556B" w:rsidRDefault="004B556B" w:rsidP="004B556B"/>
    <w:p w14:paraId="2DFA8CF7" w14:textId="3F1E5743" w:rsidR="001A04C1" w:rsidRDefault="00277C14" w:rsidP="004B556B">
      <w:r>
        <w:t>The AQ EAG</w:t>
      </w:r>
      <w:r w:rsidR="00FF1C8F">
        <w:t xml:space="preserve"> </w:t>
      </w:r>
      <w:r w:rsidR="00777190">
        <w:t xml:space="preserve">will continue to review the need for </w:t>
      </w:r>
      <w:r w:rsidR="00FF1C8F">
        <w:t xml:space="preserve">monitoring </w:t>
      </w:r>
      <w:r w:rsidR="00F00AF1">
        <w:t>of ozone</w:t>
      </w:r>
      <w:r w:rsidR="00777190">
        <w:t>.</w:t>
      </w:r>
      <w:r w:rsidR="00234E46">
        <w:t xml:space="preserve"> </w:t>
      </w:r>
      <w:r w:rsidR="00777190">
        <w:t xml:space="preserve"> However,</w:t>
      </w:r>
      <w:r w:rsidR="0085763F">
        <w:t xml:space="preserve"> it is unlikely that emissions of NO</w:t>
      </w:r>
      <w:r w:rsidR="0085763F" w:rsidRPr="000E7146">
        <w:rPr>
          <w:vertAlign w:val="subscript"/>
        </w:rPr>
        <w:t>x</w:t>
      </w:r>
      <w:r w:rsidR="0085763F">
        <w:t xml:space="preserve"> and VOCs </w:t>
      </w:r>
      <w:r w:rsidR="00F00AF1" w:rsidRPr="00757791">
        <w:t xml:space="preserve">arising from the operations at the </w:t>
      </w:r>
      <w:proofErr w:type="spellStart"/>
      <w:r w:rsidR="00F00AF1" w:rsidRPr="00757791">
        <w:t>Mossmorran</w:t>
      </w:r>
      <w:proofErr w:type="spellEnd"/>
      <w:r w:rsidR="00F00AF1" w:rsidRPr="00757791">
        <w:t xml:space="preserve"> plants and the </w:t>
      </w:r>
      <w:proofErr w:type="spellStart"/>
      <w:r w:rsidR="00F00AF1" w:rsidRPr="00757791">
        <w:t>Braefoot</w:t>
      </w:r>
      <w:proofErr w:type="spellEnd"/>
      <w:r w:rsidR="00F00AF1" w:rsidRPr="00757791">
        <w:t xml:space="preserve"> Bay termina</w:t>
      </w:r>
      <w:r w:rsidR="00F00AF1">
        <w:t>l facilities</w:t>
      </w:r>
      <w:r w:rsidR="0085763F">
        <w:t xml:space="preserve"> would contribute to formation of ozone in the local area</w:t>
      </w:r>
      <w:r w:rsidR="00F00AF1">
        <w:t>.</w:t>
      </w:r>
      <w:r w:rsidR="0085763F">
        <w:t xml:space="preserve"> </w:t>
      </w:r>
    </w:p>
    <w:p w14:paraId="1AD819D1" w14:textId="0B860FC6" w:rsidR="004B556B" w:rsidRDefault="004B556B" w:rsidP="004B556B"/>
    <w:p w14:paraId="3117CC43" w14:textId="77777777" w:rsidR="008A2E1E" w:rsidRDefault="008A2E1E" w:rsidP="004B556B"/>
    <w:p w14:paraId="1731C6AE" w14:textId="62B2050F" w:rsidR="00785094" w:rsidRDefault="00BA0A59" w:rsidP="000B48C1">
      <w:pPr>
        <w:pStyle w:val="Heading2"/>
      </w:pPr>
      <w:bookmarkStart w:id="31" w:name="_Ref102663890"/>
      <w:bookmarkStart w:id="32" w:name="_Toc125472605"/>
      <w:r>
        <w:t xml:space="preserve">Who has a </w:t>
      </w:r>
      <w:r w:rsidR="00785094">
        <w:t>regulatory role in relation to the Mossmorran and Braefoot Bay facilities?</w:t>
      </w:r>
      <w:bookmarkEnd w:id="31"/>
      <w:bookmarkEnd w:id="32"/>
    </w:p>
    <w:p w14:paraId="6AB66A0A" w14:textId="00D73CAE" w:rsidR="00F657DF" w:rsidRDefault="00F657DF" w:rsidP="00785094">
      <w:r>
        <w:t xml:space="preserve">The </w:t>
      </w:r>
      <w:proofErr w:type="spellStart"/>
      <w:r>
        <w:t>Mossmorran</w:t>
      </w:r>
      <w:proofErr w:type="spellEnd"/>
      <w:r>
        <w:t xml:space="preserve"> Complex and the </w:t>
      </w:r>
      <w:proofErr w:type="spellStart"/>
      <w:r>
        <w:t>Braefoot</w:t>
      </w:r>
      <w:proofErr w:type="spellEnd"/>
      <w:r>
        <w:t xml:space="preserve"> Bay Marine Terminal </w:t>
      </w:r>
      <w:r w:rsidR="005026A9">
        <w:t xml:space="preserve">need to comply with </w:t>
      </w:r>
      <w:proofErr w:type="gramStart"/>
      <w:r w:rsidR="005026A9">
        <w:t xml:space="preserve">a </w:t>
      </w:r>
      <w:r>
        <w:t>number of</w:t>
      </w:r>
      <w:proofErr w:type="gramEnd"/>
      <w:r>
        <w:t xml:space="preserve"> </w:t>
      </w:r>
      <w:r w:rsidR="005026A9">
        <w:t>regulations which cover emissions that might affect air quality.</w:t>
      </w:r>
    </w:p>
    <w:p w14:paraId="5C3F8F17" w14:textId="77777777" w:rsidR="005026A9" w:rsidRDefault="005026A9" w:rsidP="00785094"/>
    <w:p w14:paraId="7485B220" w14:textId="631259CC" w:rsidR="005026A9" w:rsidRPr="008036AC" w:rsidRDefault="005026A9" w:rsidP="008A2E1E">
      <w:pPr>
        <w:keepNext/>
        <w:rPr>
          <w:b/>
        </w:rPr>
      </w:pPr>
      <w:r w:rsidRPr="008036AC">
        <w:rPr>
          <w:b/>
        </w:rPr>
        <w:lastRenderedPageBreak/>
        <w:t>Pollution Prevention and Control (Scotland) Regulations 2012 (‘the PPC Regulations’)</w:t>
      </w:r>
    </w:p>
    <w:p w14:paraId="37C5DFAE" w14:textId="58145F30" w:rsidR="005026A9" w:rsidRDefault="005026A9" w:rsidP="005026A9">
      <w:r>
        <w:t xml:space="preserve">Both sites at the </w:t>
      </w:r>
      <w:proofErr w:type="spellStart"/>
      <w:r>
        <w:t>Mossmorran</w:t>
      </w:r>
      <w:proofErr w:type="spellEnd"/>
      <w:r>
        <w:t xml:space="preserve"> Complex and ExxonMobil at </w:t>
      </w:r>
      <w:proofErr w:type="spellStart"/>
      <w:r>
        <w:t>Braefoot</w:t>
      </w:r>
      <w:proofErr w:type="spellEnd"/>
      <w:r>
        <w:t xml:space="preserve"> Bay are permitted by </w:t>
      </w:r>
      <w:r w:rsidR="008A74A2">
        <w:t xml:space="preserve">SEPA </w:t>
      </w:r>
      <w:r>
        <w:rPr>
          <w:rStyle w:val="rvts3"/>
          <w:i w:val="0"/>
          <w:iCs w:val="0"/>
          <w:color w:val="000000"/>
        </w:rPr>
        <w:t xml:space="preserve">under </w:t>
      </w:r>
      <w:r w:rsidR="00785094">
        <w:t>the Pollution Prevention and Control (Scotland) Regulations 2012 (‘the PPC Regulations’)</w:t>
      </w:r>
      <w:r w:rsidR="004B556B">
        <w:t>.</w:t>
      </w:r>
      <w:r w:rsidR="00785094">
        <w:t xml:space="preserve"> </w:t>
      </w:r>
    </w:p>
    <w:p w14:paraId="77E5C98D" w14:textId="77777777" w:rsidR="004B556B" w:rsidRDefault="004B556B" w:rsidP="005026A9"/>
    <w:p w14:paraId="60DCC698" w14:textId="07AAE65E" w:rsidR="00E55313" w:rsidRPr="00D3153D" w:rsidRDefault="005026A9" w:rsidP="00D3153D">
      <w:r w:rsidRPr="00F65EB4">
        <w:t xml:space="preserve">The PPC Regulations focus on emissions from the facility and use of Best Available Techniques (‘BAT’) by the operator. </w:t>
      </w:r>
      <w:r w:rsidR="00234E46">
        <w:t xml:space="preserve"> </w:t>
      </w:r>
      <w:r w:rsidRPr="00F65EB4">
        <w:t xml:space="preserve">They require the operator to operate their installation in such a way that </w:t>
      </w:r>
      <w:r w:rsidR="00E55313" w:rsidRPr="00D3153D">
        <w:t xml:space="preserve">(a) all the appropriate preventative measures are taken against pollution, </w:t>
      </w:r>
      <w:proofErr w:type="gramStart"/>
      <w:r w:rsidR="00E55313" w:rsidRPr="00D3153D">
        <w:t>in particular through</w:t>
      </w:r>
      <w:proofErr w:type="gramEnd"/>
      <w:r w:rsidR="00E55313" w:rsidRPr="00D3153D">
        <w:t xml:space="preserve"> application of the best available techniques, and (b)</w:t>
      </w:r>
      <w:r w:rsidR="00F464A4">
        <w:t xml:space="preserve"> </w:t>
      </w:r>
      <w:r w:rsidR="00E55313" w:rsidRPr="00D3153D">
        <w:t>no significant pollution is caused.</w:t>
      </w:r>
    </w:p>
    <w:p w14:paraId="7B78CB62" w14:textId="1E0F0EC2" w:rsidR="00B101CF" w:rsidRPr="00F65EB4" w:rsidRDefault="00B101CF" w:rsidP="005026A9"/>
    <w:p w14:paraId="55FB40E0" w14:textId="6523165F" w:rsidR="005026A9" w:rsidRPr="008036AC" w:rsidRDefault="005026A9" w:rsidP="0218BB1A">
      <w:pPr>
        <w:rPr>
          <w:rStyle w:val="rvts3"/>
          <w:i w:val="0"/>
          <w:iCs w:val="0"/>
          <w:color w:val="000000"/>
        </w:rPr>
      </w:pPr>
      <w:r w:rsidRPr="00F65EB4">
        <w:rPr>
          <w:rStyle w:val="rvts3"/>
          <w:i w:val="0"/>
          <w:color w:val="000000" w:themeColor="text1"/>
        </w:rPr>
        <w:t xml:space="preserve">Permit conditions including Emission Limit Values (ELVs) are set to reflect BAT and to protect the environment and public health. </w:t>
      </w:r>
      <w:r w:rsidR="00234E46">
        <w:rPr>
          <w:rStyle w:val="rvts3"/>
          <w:i w:val="0"/>
          <w:color w:val="000000" w:themeColor="text1"/>
        </w:rPr>
        <w:t xml:space="preserve"> </w:t>
      </w:r>
      <w:r w:rsidRPr="00F65EB4">
        <w:rPr>
          <w:rStyle w:val="rvts3"/>
          <w:i w:val="0"/>
          <w:color w:val="000000" w:themeColor="text1"/>
        </w:rPr>
        <w:t xml:space="preserve">Such conditions are set following consultation with the Local Authority and the relevant Health Board to ensure that any air quality or public health aspects have been included. </w:t>
      </w:r>
      <w:r w:rsidR="00234E46">
        <w:rPr>
          <w:rStyle w:val="rvts3"/>
          <w:i w:val="0"/>
          <w:color w:val="000000" w:themeColor="text1"/>
        </w:rPr>
        <w:t xml:space="preserve"> </w:t>
      </w:r>
      <w:r w:rsidRPr="00F65EB4">
        <w:rPr>
          <w:rStyle w:val="rvts3"/>
          <w:i w:val="0"/>
          <w:color w:val="000000" w:themeColor="text1"/>
        </w:rPr>
        <w:t xml:space="preserve">SEPA’s role thereafter is to ensure compliance with the permit conditions. </w:t>
      </w:r>
      <w:r w:rsidR="00234E46">
        <w:rPr>
          <w:rStyle w:val="rvts3"/>
          <w:i w:val="0"/>
          <w:color w:val="000000" w:themeColor="text1"/>
        </w:rPr>
        <w:t xml:space="preserve"> </w:t>
      </w:r>
      <w:r w:rsidRPr="00F65EB4">
        <w:rPr>
          <w:rStyle w:val="rvts3"/>
          <w:i w:val="0"/>
          <w:color w:val="000000" w:themeColor="text1"/>
        </w:rPr>
        <w:t>Both Shell and ExxonMobil are required to provide monitoring data to demonstrate that ELVs are being met</w:t>
      </w:r>
      <w:r w:rsidRPr="00F65EB4">
        <w:rPr>
          <w:rStyle w:val="rvts3"/>
          <w:color w:val="000000" w:themeColor="text1"/>
        </w:rPr>
        <w:t>.</w:t>
      </w:r>
      <w:r>
        <w:t xml:space="preserve"> </w:t>
      </w:r>
      <w:r w:rsidR="00234E46">
        <w:t xml:space="preserve"> </w:t>
      </w:r>
      <w:r>
        <w:t xml:space="preserve">Testing of emissions must conform to required standards and SEPA performs periodic compliance inspections to verify the quality and source of the data and can </w:t>
      </w:r>
      <w:r w:rsidR="00BA31B9">
        <w:t xml:space="preserve">commission </w:t>
      </w:r>
      <w:r>
        <w:t>their own testing to verify results where required.</w:t>
      </w:r>
    </w:p>
    <w:p w14:paraId="22F4AE97" w14:textId="77777777" w:rsidR="005026A9" w:rsidRDefault="005026A9" w:rsidP="005026A9"/>
    <w:p w14:paraId="1FDA88D6" w14:textId="5CE644A9" w:rsidR="005026A9" w:rsidRPr="003E69F5" w:rsidRDefault="005026A9" w:rsidP="005026A9">
      <w:r w:rsidRPr="003E69F5">
        <w:t xml:space="preserve">For airborne emissions from </w:t>
      </w:r>
      <w:proofErr w:type="spellStart"/>
      <w:r w:rsidRPr="003E69F5">
        <w:t>Mossmorran</w:t>
      </w:r>
      <w:proofErr w:type="spellEnd"/>
      <w:r w:rsidRPr="003E69F5">
        <w:t xml:space="preserve">, the Shell and ExxonMobil permits require </w:t>
      </w:r>
      <w:r>
        <w:t xml:space="preserve">that the </w:t>
      </w:r>
      <w:r w:rsidR="00E558BA">
        <w:t xml:space="preserve">emissions from the </w:t>
      </w:r>
      <w:r>
        <w:t xml:space="preserve">stacks (or chimneys) from furnaces, boilers and </w:t>
      </w:r>
      <w:r w:rsidRPr="003E69F5">
        <w:t>gas turbine</w:t>
      </w:r>
      <w:r>
        <w:t>s</w:t>
      </w:r>
      <w:r w:rsidR="002A785C">
        <w:t xml:space="preserve"> are tested and analysed. </w:t>
      </w:r>
      <w:r w:rsidRPr="003E69F5">
        <w:t xml:space="preserve"> The results of the periodic analysis are checked against defined emission limits, and the results and outcomes are reported to SEPA.</w:t>
      </w:r>
      <w:r w:rsidR="00234E46">
        <w:t xml:space="preserve"> </w:t>
      </w:r>
      <w:r w:rsidRPr="003E69F5">
        <w:t xml:space="preserve"> If the results are within the consented </w:t>
      </w:r>
      <w:r w:rsidR="009C594E" w:rsidRPr="003E69F5">
        <w:t>limits,</w:t>
      </w:r>
      <w:r w:rsidRPr="003E69F5">
        <w:t xml:space="preserve"> it indicates the plant is operating as designed.  SEPA periodically reviews the emission limits to ensure alignment with </w:t>
      </w:r>
      <w:r>
        <w:t xml:space="preserve">BAT </w:t>
      </w:r>
      <w:r w:rsidRPr="003E69F5">
        <w:t xml:space="preserve">as required by legislation. </w:t>
      </w:r>
      <w:r w:rsidR="00234E46">
        <w:t xml:space="preserve"> </w:t>
      </w:r>
      <w:r w:rsidRPr="003E69F5">
        <w:t>If an emission limit is exceeded the cause is investigated and follow-up initiated to prevent reoccurrence.</w:t>
      </w:r>
    </w:p>
    <w:p w14:paraId="08B80BBB" w14:textId="7AF1F7D2" w:rsidR="005026A9" w:rsidRDefault="005026A9" w:rsidP="00785094"/>
    <w:p w14:paraId="276BB381" w14:textId="77777777" w:rsidR="005026A9" w:rsidRPr="008036AC" w:rsidRDefault="005026A9" w:rsidP="00785094">
      <w:pPr>
        <w:rPr>
          <w:b/>
        </w:rPr>
      </w:pPr>
      <w:r w:rsidRPr="008036AC">
        <w:rPr>
          <w:b/>
        </w:rPr>
        <w:t>Control of Major Accident Hazard Regulations 2015 (the COMAH Regulations)</w:t>
      </w:r>
    </w:p>
    <w:p w14:paraId="592FDDB5" w14:textId="1AD6191A" w:rsidR="00785094" w:rsidRDefault="005026A9" w:rsidP="00785094">
      <w:pPr>
        <w:rPr>
          <w:rStyle w:val="rvts3"/>
          <w:i w:val="0"/>
          <w:iCs w:val="0"/>
          <w:color w:val="000000"/>
        </w:rPr>
      </w:pPr>
      <w:r>
        <w:t>T</w:t>
      </w:r>
      <w:r w:rsidR="00785094">
        <w:t>he Control of Major Accident Hazard Regulations 2015 (the COMAH Regulations)</w:t>
      </w:r>
      <w:r>
        <w:t xml:space="preserve"> are </w:t>
      </w:r>
      <w:r w:rsidR="00785094">
        <w:t xml:space="preserve">regulated jointly </w:t>
      </w:r>
      <w:r>
        <w:t>by</w:t>
      </w:r>
      <w:r w:rsidR="00785094">
        <w:t xml:space="preserve"> the Health and Safety Executive (HSE) and SEPA as the Competent Authority</w:t>
      </w:r>
      <w:r w:rsidR="00785094">
        <w:rPr>
          <w:rStyle w:val="rvts3"/>
          <w:i w:val="0"/>
          <w:iCs w:val="0"/>
          <w:color w:val="000000"/>
        </w:rPr>
        <w:t>.</w:t>
      </w:r>
    </w:p>
    <w:p w14:paraId="015D92BD" w14:textId="125CCD70" w:rsidR="00B101CF" w:rsidRDefault="00B101CF" w:rsidP="00785094">
      <w:pPr>
        <w:rPr>
          <w:rStyle w:val="rvts3"/>
          <w:i w:val="0"/>
          <w:iCs w:val="0"/>
          <w:color w:val="000000"/>
        </w:rPr>
      </w:pPr>
    </w:p>
    <w:p w14:paraId="7CF52F37" w14:textId="02EE7235" w:rsidR="00C95580" w:rsidRDefault="00C95580" w:rsidP="00785094">
      <w:pPr>
        <w:rPr>
          <w:rStyle w:val="rvts3"/>
          <w:b/>
          <w:i w:val="0"/>
          <w:iCs w:val="0"/>
          <w:color w:val="000000"/>
        </w:rPr>
      </w:pPr>
      <w:r>
        <w:rPr>
          <w:rStyle w:val="rvts3"/>
          <w:b/>
          <w:i w:val="0"/>
          <w:iCs w:val="0"/>
          <w:color w:val="000000"/>
        </w:rPr>
        <w:t>Health and safety regulations</w:t>
      </w:r>
    </w:p>
    <w:p w14:paraId="13A1BFEA" w14:textId="0CBF5E77" w:rsidR="0003603B" w:rsidRPr="00F65EB4" w:rsidRDefault="003A7786" w:rsidP="001D38F5">
      <w:pPr>
        <w:rPr>
          <w:rStyle w:val="rvts3"/>
          <w:i w:val="0"/>
          <w:iCs w:val="0"/>
          <w:color w:val="000000"/>
        </w:rPr>
      </w:pPr>
      <w:r>
        <w:rPr>
          <w:rStyle w:val="rvts3"/>
          <w:i w:val="0"/>
          <w:iCs w:val="0"/>
          <w:color w:val="000000"/>
        </w:rPr>
        <w:t>These regulations apply to workplaces and are aimed at protecting</w:t>
      </w:r>
      <w:r w:rsidR="00FA06CB">
        <w:rPr>
          <w:rStyle w:val="rvts3"/>
          <w:i w:val="0"/>
          <w:iCs w:val="0"/>
          <w:color w:val="000000"/>
        </w:rPr>
        <w:t xml:space="preserve"> the health of those on site, primarily workers. </w:t>
      </w:r>
    </w:p>
    <w:p w14:paraId="7DFF8320" w14:textId="2ADEF075" w:rsidR="0024156D" w:rsidRDefault="0024156D" w:rsidP="00785094">
      <w:pPr>
        <w:rPr>
          <w:rStyle w:val="rvts3"/>
          <w:i w:val="0"/>
          <w:iCs w:val="0"/>
          <w:color w:val="000000"/>
        </w:rPr>
      </w:pPr>
    </w:p>
    <w:p w14:paraId="17B7DBD8" w14:textId="0DCE0DBE" w:rsidR="00425E7A" w:rsidRDefault="00425E7A" w:rsidP="00785094">
      <w:pPr>
        <w:rPr>
          <w:rStyle w:val="rvts3"/>
          <w:b/>
          <w:i w:val="0"/>
          <w:iCs w:val="0"/>
          <w:color w:val="000000"/>
        </w:rPr>
      </w:pPr>
      <w:r>
        <w:rPr>
          <w:rStyle w:val="rvts3"/>
          <w:b/>
          <w:i w:val="0"/>
          <w:iCs w:val="0"/>
          <w:color w:val="000000"/>
        </w:rPr>
        <w:t xml:space="preserve">Local Air Quality </w:t>
      </w:r>
    </w:p>
    <w:p w14:paraId="34F1E979" w14:textId="53702DB4" w:rsidR="00425E7A" w:rsidRPr="00425E7A" w:rsidRDefault="00425E7A" w:rsidP="00785094">
      <w:pPr>
        <w:rPr>
          <w:rStyle w:val="rvts3"/>
          <w:i w:val="0"/>
          <w:iCs w:val="0"/>
          <w:color w:val="000000"/>
        </w:rPr>
      </w:pPr>
      <w:r>
        <w:rPr>
          <w:rStyle w:val="rvts3"/>
          <w:i w:val="0"/>
          <w:iCs w:val="0"/>
          <w:color w:val="000000"/>
        </w:rPr>
        <w:t xml:space="preserve">Fife Council is required by </w:t>
      </w:r>
      <w:r w:rsidRPr="006C38D9">
        <w:t>Part IV of the Environment Act (1995) and the relevant Policy and Technical Guidance documents to undertake a review and assessment of local air quality in their area to ensure prescribed air quality objectives and standards</w:t>
      </w:r>
      <w:r>
        <w:t xml:space="preserve"> for Scotland</w:t>
      </w:r>
      <w:r>
        <w:rPr>
          <w:rStyle w:val="FootnoteReference"/>
        </w:rPr>
        <w:footnoteReference w:id="6"/>
      </w:r>
      <w:r w:rsidRPr="006C38D9">
        <w:t xml:space="preserve"> are not being exceeded</w:t>
      </w:r>
      <w:r>
        <w:t xml:space="preserve">. </w:t>
      </w:r>
    </w:p>
    <w:p w14:paraId="1C595ED8" w14:textId="77777777" w:rsidR="00785094" w:rsidRDefault="00785094" w:rsidP="00785094">
      <w:pPr>
        <w:rPr>
          <w:rStyle w:val="rvts3"/>
          <w:rFonts w:cs="Arial"/>
          <w:i w:val="0"/>
          <w:iCs w:val="0"/>
          <w:color w:val="000000"/>
        </w:rPr>
      </w:pPr>
    </w:p>
    <w:p w14:paraId="6C925D48" w14:textId="71F42B2C" w:rsidR="008036AC" w:rsidRPr="008036AC" w:rsidRDefault="008036AC" w:rsidP="008036AC">
      <w:pPr>
        <w:rPr>
          <w:b/>
        </w:rPr>
      </w:pPr>
      <w:r w:rsidRPr="008036AC">
        <w:rPr>
          <w:b/>
        </w:rPr>
        <w:t>Statutory nuisance</w:t>
      </w:r>
    </w:p>
    <w:p w14:paraId="0E0EF5E0" w14:textId="77777777" w:rsidR="00425E7A" w:rsidRDefault="00425E7A" w:rsidP="008036AC">
      <w:r w:rsidRPr="006C38D9">
        <w:rPr>
          <w:color w:val="201F1E"/>
          <w:shd w:val="clear" w:color="auto" w:fill="FFFFFF"/>
        </w:rPr>
        <w:t>Fife Council is responsible for</w:t>
      </w:r>
      <w:r w:rsidRPr="006C38D9">
        <w:t xml:space="preserve"> regulating statutory nuisance, including light (in practice, for odour and noise, where these are not covered by permit conditions enforced and issued by SEPA).</w:t>
      </w:r>
    </w:p>
    <w:p w14:paraId="0D79D9C4" w14:textId="77777777" w:rsidR="008036AC" w:rsidRDefault="008036AC" w:rsidP="008036AC"/>
    <w:p w14:paraId="0CA7B08D" w14:textId="2C0C03A8" w:rsidR="008036AC" w:rsidRDefault="008036AC" w:rsidP="008036AC">
      <w:r>
        <w:t xml:space="preserve">SEPA, Fife Council, NHS Fife and Public Health Scotland meet regularly and keep each other informed on what is happening at </w:t>
      </w:r>
      <w:proofErr w:type="spellStart"/>
      <w:r>
        <w:t>Mossmorran</w:t>
      </w:r>
      <w:proofErr w:type="spellEnd"/>
      <w:r>
        <w:t xml:space="preserve"> and share the results of air quality monitoring, including running joint working groups when required. This:</w:t>
      </w:r>
    </w:p>
    <w:p w14:paraId="182CCAC5" w14:textId="77777777" w:rsidR="008036AC" w:rsidRPr="00234E46" w:rsidRDefault="008036AC" w:rsidP="007F2525">
      <w:pPr>
        <w:pStyle w:val="ListParagraph"/>
        <w:numPr>
          <w:ilvl w:val="0"/>
          <w:numId w:val="17"/>
        </w:numPr>
        <w:ind w:left="412"/>
        <w:contextualSpacing/>
        <w:rPr>
          <w:rFonts w:cs="Arial"/>
          <w:szCs w:val="22"/>
        </w:rPr>
      </w:pPr>
      <w:r w:rsidRPr="00234E46">
        <w:rPr>
          <w:rFonts w:cs="Arial"/>
          <w:szCs w:val="22"/>
        </w:rPr>
        <w:t xml:space="preserve">Supports Fife Council Local Air Quality </w:t>
      </w:r>
      <w:proofErr w:type="gramStart"/>
      <w:r w:rsidRPr="00234E46">
        <w:rPr>
          <w:rFonts w:cs="Arial"/>
          <w:szCs w:val="22"/>
        </w:rPr>
        <w:t>Reviews;</w:t>
      </w:r>
      <w:proofErr w:type="gramEnd"/>
    </w:p>
    <w:p w14:paraId="5723AE78" w14:textId="62D89C21" w:rsidR="002D2593" w:rsidRPr="00234E46" w:rsidRDefault="008036AC" w:rsidP="007F2525">
      <w:pPr>
        <w:pStyle w:val="ListParagraph"/>
        <w:numPr>
          <w:ilvl w:val="0"/>
          <w:numId w:val="17"/>
        </w:numPr>
        <w:ind w:left="412"/>
        <w:contextualSpacing/>
        <w:rPr>
          <w:rFonts w:cs="Arial"/>
          <w:szCs w:val="22"/>
        </w:rPr>
      </w:pPr>
      <w:r w:rsidRPr="00234E46">
        <w:rPr>
          <w:rFonts w:cs="Arial"/>
          <w:szCs w:val="22"/>
        </w:rPr>
        <w:t>Combined with sharing information on community health concerns, allows NHS Fife to assess and report on the health impacts of flaring.</w:t>
      </w:r>
    </w:p>
    <w:p w14:paraId="7B218E42" w14:textId="38C6AA60" w:rsidR="001C602F" w:rsidRDefault="001C602F" w:rsidP="001C602F">
      <w:pPr>
        <w:pStyle w:val="Heading1"/>
        <w:pageBreakBefore/>
        <w:ind w:left="431" w:hanging="431"/>
      </w:pPr>
      <w:bookmarkStart w:id="33" w:name="_Toc125472606"/>
      <w:r>
        <w:lastRenderedPageBreak/>
        <w:t>flaring</w:t>
      </w:r>
      <w:bookmarkEnd w:id="33"/>
      <w:r>
        <w:t xml:space="preserve"> </w:t>
      </w:r>
    </w:p>
    <w:p w14:paraId="515B68A5" w14:textId="77777777" w:rsidR="001C602F" w:rsidRDefault="34E17399" w:rsidP="001C602F">
      <w:pPr>
        <w:pStyle w:val="Heading2"/>
      </w:pPr>
      <w:bookmarkStart w:id="34" w:name="_Toc125472607"/>
      <w:r>
        <w:t>Why is flaring needed?</w:t>
      </w:r>
      <w:bookmarkEnd w:id="34"/>
    </w:p>
    <w:p w14:paraId="3ACA66B8" w14:textId="06CCA808" w:rsidR="001C602F" w:rsidRPr="003E69F5" w:rsidRDefault="001C602F" w:rsidP="001C602F">
      <w:r w:rsidRPr="003E69F5">
        <w:t xml:space="preserve">The flares at the </w:t>
      </w:r>
      <w:proofErr w:type="spellStart"/>
      <w:r w:rsidRPr="003E69F5">
        <w:t>Mossmorran</w:t>
      </w:r>
      <w:proofErr w:type="spellEnd"/>
      <w:r w:rsidRPr="003E69F5">
        <w:t xml:space="preserve"> complex are part of the safety system.</w:t>
      </w:r>
      <w:r w:rsidR="00234E46">
        <w:t xml:space="preserve"> </w:t>
      </w:r>
      <w:r w:rsidRPr="003E69F5">
        <w:t xml:space="preserve"> </w:t>
      </w:r>
      <w:r w:rsidR="008F1804">
        <w:t xml:space="preserve">Because the gas is constantly flowing to the complex, it is necessary to send gas </w:t>
      </w:r>
      <w:r w:rsidR="00E558BA">
        <w:t>that</w:t>
      </w:r>
      <w:r w:rsidR="001D38F5">
        <w:t xml:space="preserve"> i</w:t>
      </w:r>
      <w:r w:rsidR="00E558BA">
        <w:t xml:space="preserve">s being sent to the site </w:t>
      </w:r>
      <w:r w:rsidR="009D4D63">
        <w:t xml:space="preserve">and cannot be processed </w:t>
      </w:r>
      <w:r w:rsidR="00E558BA">
        <w:t xml:space="preserve">to the flare for combustion. </w:t>
      </w:r>
      <w:r w:rsidR="00234E46">
        <w:t xml:space="preserve"> </w:t>
      </w:r>
      <w:r w:rsidRPr="003E69F5">
        <w:t xml:space="preserve">This might be due to scheduled maintenance requiring the plant to be ‘gas free’ prior to entry; </w:t>
      </w:r>
      <w:r w:rsidR="009C594E" w:rsidRPr="003E69F5">
        <w:t>or</w:t>
      </w:r>
      <w:r w:rsidRPr="003E69F5">
        <w:t xml:space="preserve"> following an unplanned interruption in producti</w:t>
      </w:r>
      <w:r>
        <w:t xml:space="preserve">on. </w:t>
      </w:r>
      <w:r w:rsidR="00234E46">
        <w:t xml:space="preserve"> </w:t>
      </w:r>
      <w:r>
        <w:t xml:space="preserve">The flare systems include </w:t>
      </w:r>
      <w:r w:rsidR="002D3DE3">
        <w:t>one</w:t>
      </w:r>
      <w:r w:rsidRPr="003E69F5">
        <w:t xml:space="preserve"> </w:t>
      </w:r>
      <w:r w:rsidR="009C594E" w:rsidRPr="003E69F5">
        <w:t>80-metre-high</w:t>
      </w:r>
      <w:r>
        <w:t xml:space="preserve"> flare</w:t>
      </w:r>
      <w:r w:rsidR="002D3DE3">
        <w:t xml:space="preserve"> stack with up to three flare tips</w:t>
      </w:r>
      <w:r>
        <w:t xml:space="preserve"> at Shell FNGL; </w:t>
      </w:r>
      <w:r w:rsidRPr="003E69F5">
        <w:t xml:space="preserve">one </w:t>
      </w:r>
      <w:r w:rsidR="009C594E" w:rsidRPr="003E69F5">
        <w:t>100-metre-high</w:t>
      </w:r>
      <w:r>
        <w:t xml:space="preserve"> flare at ExxonMobil FEP; and </w:t>
      </w:r>
      <w:r w:rsidRPr="003E69F5">
        <w:t>two ground flares operated by Shell FNGL, used by both sites as required.</w:t>
      </w:r>
    </w:p>
    <w:p w14:paraId="01D38673" w14:textId="77777777" w:rsidR="001C602F" w:rsidRPr="003E69F5" w:rsidRDefault="001C602F" w:rsidP="001C602F">
      <w:pPr>
        <w:tabs>
          <w:tab w:val="left" w:pos="851"/>
        </w:tabs>
        <w:ind w:left="851" w:hanging="851"/>
      </w:pPr>
    </w:p>
    <w:p w14:paraId="2AD9A8F2" w14:textId="1BDA1A04" w:rsidR="001C602F" w:rsidRPr="003E69F5" w:rsidRDefault="001C602F" w:rsidP="001C602F">
      <w:r w:rsidRPr="003E69F5">
        <w:t xml:space="preserve">The ground-level flares, owned and operated by Shell, are used in preference to the high-level flares to minimise noise and light </w:t>
      </w:r>
      <w:r w:rsidR="00A441CF">
        <w:t xml:space="preserve">impacts </w:t>
      </w:r>
      <w:r w:rsidRPr="003E69F5">
        <w:t xml:space="preserve">for </w:t>
      </w:r>
      <w:proofErr w:type="gramStart"/>
      <w:r w:rsidRPr="003E69F5">
        <w:t>local residents</w:t>
      </w:r>
      <w:proofErr w:type="gramEnd"/>
      <w:r w:rsidRPr="003E69F5">
        <w:t xml:space="preserve">. </w:t>
      </w:r>
      <w:r w:rsidR="00234E46">
        <w:t xml:space="preserve"> </w:t>
      </w:r>
      <w:r w:rsidR="002E1868">
        <w:t xml:space="preserve">However, it is not always possible </w:t>
      </w:r>
      <w:r w:rsidR="00603532">
        <w:t xml:space="preserve">to </w:t>
      </w:r>
      <w:r w:rsidR="002E1868">
        <w:t xml:space="preserve">avoid use of the elevated flare, and this may occur if the ground flares are in use </w:t>
      </w:r>
      <w:r w:rsidR="006C0D6C">
        <w:t xml:space="preserve">by the other operator </w:t>
      </w:r>
      <w:r w:rsidR="002E1868">
        <w:t>or restricted in capacity relative to the amount of gas needed to be flared.</w:t>
      </w:r>
    </w:p>
    <w:p w14:paraId="7B33041C" w14:textId="77777777" w:rsidR="001C602F" w:rsidRPr="003E69F5" w:rsidRDefault="001C602F" w:rsidP="001C602F"/>
    <w:p w14:paraId="6F319FDA" w14:textId="2647585A" w:rsidR="001C602F" w:rsidRPr="003E69F5" w:rsidRDefault="001C602F" w:rsidP="001C602F">
      <w:r>
        <w:t>During flaring, excess gas is combined with steam and air before being burnt off. This is accepted as industry best practice, producing water vapour and CO</w:t>
      </w:r>
      <w:r w:rsidRPr="0218BB1A">
        <w:rPr>
          <w:vertAlign w:val="subscript"/>
        </w:rPr>
        <w:t>2</w:t>
      </w:r>
      <w:r>
        <w:t xml:space="preserve"> when combustion is optimised. </w:t>
      </w:r>
      <w:r w:rsidR="00234E46">
        <w:t xml:space="preserve"> </w:t>
      </w:r>
      <w:r>
        <w:t xml:space="preserve">During a process upset, the ability to continue operating and the time it takes to start up and shut down are key elements that impact whether flaring occurs and for how long.  Feed rates </w:t>
      </w:r>
      <w:proofErr w:type="gramStart"/>
      <w:r>
        <w:t>have to</w:t>
      </w:r>
      <w:proofErr w:type="gramEnd"/>
      <w:r>
        <w:t xml:space="preserve"> be managed through the whole supply network up to the offshore platforms in the North Sea, and upsets could have an impact on the natural gas supply for the whole of Scotland.</w:t>
      </w:r>
    </w:p>
    <w:p w14:paraId="5DCE6DCC" w14:textId="77777777" w:rsidR="001C602F" w:rsidRDefault="001C602F" w:rsidP="001C602F"/>
    <w:p w14:paraId="535711D6" w14:textId="2F375609" w:rsidR="001C602F" w:rsidRPr="00653657" w:rsidRDefault="001C602F" w:rsidP="001C602F">
      <w:pPr>
        <w:pStyle w:val="Heading2"/>
      </w:pPr>
      <w:bookmarkStart w:id="35" w:name="_Toc125472608"/>
      <w:r>
        <w:t>What flaring took place</w:t>
      </w:r>
      <w:r w:rsidRPr="00653657">
        <w:t xml:space="preserve"> </w:t>
      </w:r>
      <w:r>
        <w:t>during</w:t>
      </w:r>
      <w:r w:rsidR="003230A3">
        <w:t xml:space="preserve"> 2021</w:t>
      </w:r>
      <w:r w:rsidRPr="00653657">
        <w:t>?</w:t>
      </w:r>
      <w:bookmarkEnd w:id="35"/>
    </w:p>
    <w:p w14:paraId="5E94BE96" w14:textId="721F3B90" w:rsidR="00773C5B" w:rsidRDefault="008F1804" w:rsidP="001C602F">
      <w:r>
        <w:t>In 202</w:t>
      </w:r>
      <w:r w:rsidR="00702154">
        <w:t>1</w:t>
      </w:r>
      <w:r>
        <w:t xml:space="preserve">, </w:t>
      </w:r>
      <w:proofErr w:type="gramStart"/>
      <w:r>
        <w:t>a number of</w:t>
      </w:r>
      <w:proofErr w:type="gramEnd"/>
      <w:r>
        <w:t xml:space="preserve"> planned and unplanned flaring events occurred at the </w:t>
      </w:r>
      <w:proofErr w:type="spellStart"/>
      <w:r>
        <w:t>Mossmorran</w:t>
      </w:r>
      <w:proofErr w:type="spellEnd"/>
      <w:r>
        <w:t xml:space="preserve"> C</w:t>
      </w:r>
      <w:r w:rsidR="002E1868">
        <w:t>omplex</w:t>
      </w:r>
      <w:r>
        <w:t>.</w:t>
      </w:r>
      <w:r w:rsidR="00CA2B33">
        <w:t xml:space="preserve"> </w:t>
      </w:r>
      <w:r w:rsidR="00234E46">
        <w:t xml:space="preserve"> </w:t>
      </w:r>
      <w:r w:rsidR="00CA2B33">
        <w:t xml:space="preserve">Planned flaring events were </w:t>
      </w:r>
      <w:r w:rsidR="002E1868">
        <w:t xml:space="preserve">primarily related to maintenance </w:t>
      </w:r>
      <w:r w:rsidR="00F37E3C">
        <w:t>activities</w:t>
      </w:r>
      <w:r w:rsidR="002E1868">
        <w:t xml:space="preserve">, while unplanned </w:t>
      </w:r>
      <w:r w:rsidR="003764DD">
        <w:t xml:space="preserve">flaring </w:t>
      </w:r>
      <w:r w:rsidR="0063687C">
        <w:t>was</w:t>
      </w:r>
      <w:r w:rsidR="002E1868">
        <w:t xml:space="preserve"> due to unexpected events. </w:t>
      </w:r>
    </w:p>
    <w:p w14:paraId="19C829F1" w14:textId="77777777" w:rsidR="00773C5B" w:rsidRDefault="00773C5B" w:rsidP="001C602F"/>
    <w:p w14:paraId="3C073DF2" w14:textId="4AA57D3F" w:rsidR="008F1804" w:rsidRDefault="00702154" w:rsidP="001C602F">
      <w:r>
        <w:t xml:space="preserve">ExxonMobil FEP reported a flaring event in February, resulting from a major compressor trip. </w:t>
      </w:r>
      <w:r w:rsidR="00234E46">
        <w:t xml:space="preserve"> </w:t>
      </w:r>
      <w:r>
        <w:t xml:space="preserve">Further elevated flaring occurred in April, June, and July. </w:t>
      </w:r>
      <w:r w:rsidR="00234E46">
        <w:t xml:space="preserve"> </w:t>
      </w:r>
      <w:r>
        <w:t>The plant was shut down for planned maintenance in April, and two restarts after planned maintenance in June and July resulted in use of the elevated flare.</w:t>
      </w:r>
      <w:r w:rsidR="00234E46">
        <w:t xml:space="preserve"> </w:t>
      </w:r>
      <w:r>
        <w:t xml:space="preserve"> </w:t>
      </w:r>
      <w:r w:rsidR="00DD7B30">
        <w:t xml:space="preserve">In addition, FEP uses the elevated flare if they are not able to access the ground flare at Shell FNGL or if the composition of the gas is not appropriate for use of the ground flare. </w:t>
      </w:r>
      <w:r w:rsidR="00234E46">
        <w:t xml:space="preserve"> </w:t>
      </w:r>
      <w:r w:rsidR="002E1868">
        <w:t>These</w:t>
      </w:r>
      <w:r w:rsidR="00027E47">
        <w:t xml:space="preserve"> events</w:t>
      </w:r>
      <w:r w:rsidR="002E1868">
        <w:t xml:space="preserve"> are explai</w:t>
      </w:r>
      <w:r w:rsidR="00CA2B33">
        <w:t xml:space="preserve">ned in further detail in </w:t>
      </w:r>
      <w:r w:rsidR="00CA2B33">
        <w:fldChar w:fldCharType="begin"/>
      </w:r>
      <w:r w:rsidR="00CA2B33">
        <w:instrText xml:space="preserve"> REF _Ref59639944 \h </w:instrText>
      </w:r>
      <w:r w:rsidR="00CA2B33">
        <w:fldChar w:fldCharType="separate"/>
      </w:r>
      <w:r w:rsidR="00973306">
        <w:t xml:space="preserve">Table </w:t>
      </w:r>
      <w:r w:rsidR="00973306">
        <w:rPr>
          <w:noProof/>
        </w:rPr>
        <w:t>4</w:t>
      </w:r>
      <w:r w:rsidR="00973306">
        <w:noBreakHyphen/>
      </w:r>
      <w:r w:rsidR="00973306">
        <w:rPr>
          <w:noProof/>
        </w:rPr>
        <w:t>1</w:t>
      </w:r>
      <w:r w:rsidR="00CA2B33">
        <w:fldChar w:fldCharType="end"/>
      </w:r>
      <w:r w:rsidR="00CA2B33">
        <w:t xml:space="preserve"> and </w:t>
      </w:r>
      <w:r w:rsidR="00CA2B33">
        <w:fldChar w:fldCharType="begin"/>
      </w:r>
      <w:r w:rsidR="00CA2B33">
        <w:instrText xml:space="preserve"> REF _Ref59639956 \h </w:instrText>
      </w:r>
      <w:r w:rsidR="00CA2B33">
        <w:fldChar w:fldCharType="separate"/>
      </w:r>
      <w:r w:rsidR="00973306">
        <w:t xml:space="preserve">Table </w:t>
      </w:r>
      <w:r w:rsidR="00973306">
        <w:rPr>
          <w:noProof/>
        </w:rPr>
        <w:t>4</w:t>
      </w:r>
      <w:r w:rsidR="00973306">
        <w:noBreakHyphen/>
      </w:r>
      <w:r w:rsidR="00973306">
        <w:rPr>
          <w:noProof/>
        </w:rPr>
        <w:t>2</w:t>
      </w:r>
      <w:r w:rsidR="00CA2B33">
        <w:fldChar w:fldCharType="end"/>
      </w:r>
      <w:r w:rsidR="00CA2B33">
        <w:t>.</w:t>
      </w:r>
      <w:r w:rsidR="000661C7">
        <w:t xml:space="preserve"> </w:t>
      </w:r>
    </w:p>
    <w:p w14:paraId="5169A048" w14:textId="18BC7B66" w:rsidR="00773C5B" w:rsidRDefault="00773C5B" w:rsidP="001C602F"/>
    <w:p w14:paraId="41E85EDD" w14:textId="151F3E14" w:rsidR="00CD10EF" w:rsidRDefault="00CD10EF" w:rsidP="00CD10EF">
      <w:pPr>
        <w:pStyle w:val="Caption"/>
        <w:keepNext/>
      </w:pPr>
      <w:bookmarkStart w:id="36" w:name="_Ref59639944"/>
      <w:r>
        <w:t xml:space="preserve">Table </w:t>
      </w:r>
      <w:r>
        <w:fldChar w:fldCharType="begin"/>
      </w:r>
      <w:r>
        <w:instrText>STYLEREF 1 \s</w:instrText>
      </w:r>
      <w:r>
        <w:fldChar w:fldCharType="separate"/>
      </w:r>
      <w:r w:rsidR="00973306">
        <w:rPr>
          <w:noProof/>
        </w:rPr>
        <w:t>4</w:t>
      </w:r>
      <w:r>
        <w:fldChar w:fldCharType="end"/>
      </w:r>
      <w:r w:rsidR="00D307D2">
        <w:noBreakHyphen/>
      </w:r>
      <w:r>
        <w:fldChar w:fldCharType="begin"/>
      </w:r>
      <w:r>
        <w:instrText>SEQ Table \* ARABIC \s 1</w:instrText>
      </w:r>
      <w:r>
        <w:fldChar w:fldCharType="separate"/>
      </w:r>
      <w:r w:rsidR="00973306">
        <w:rPr>
          <w:noProof/>
        </w:rPr>
        <w:t>1</w:t>
      </w:r>
      <w:r>
        <w:fldChar w:fldCharType="end"/>
      </w:r>
      <w:bookmarkEnd w:id="36"/>
      <w:r>
        <w:t xml:space="preserve">: </w:t>
      </w:r>
      <w:r w:rsidR="000661C7">
        <w:t>Quantities flared by Shell FNGL in 202</w:t>
      </w:r>
      <w:r w:rsidR="00A84FA1">
        <w:t>1</w:t>
      </w:r>
      <w:r w:rsidR="000661C7">
        <w:t>. Purge gas is needed to prevent the creation of a potentially combustible mixture in the system and pilot gas is to provide a supply of fuel gas to keep the pilots lit.</w:t>
      </w:r>
    </w:p>
    <w:tbl>
      <w:tblPr>
        <w:tblW w:w="8212" w:type="dxa"/>
        <w:tblLook w:val="04A0" w:firstRow="1" w:lastRow="0" w:firstColumn="1" w:lastColumn="0" w:noHBand="0" w:noVBand="1"/>
      </w:tblPr>
      <w:tblGrid>
        <w:gridCol w:w="983"/>
        <w:gridCol w:w="1740"/>
        <w:gridCol w:w="1681"/>
        <w:gridCol w:w="1310"/>
        <w:gridCol w:w="2498"/>
      </w:tblGrid>
      <w:tr w:rsidR="008F1C94" w:rsidRPr="00727F7D" w14:paraId="63EF9AB1" w14:textId="77777777" w:rsidTr="00234E46">
        <w:trPr>
          <w:trHeight w:val="477"/>
          <w:tblHeader/>
        </w:trPr>
        <w:tc>
          <w:tcPr>
            <w:tcW w:w="983" w:type="dxa"/>
            <w:vMerge w:val="restart"/>
            <w:tcBorders>
              <w:top w:val="single" w:sz="8" w:space="0" w:color="auto"/>
              <w:left w:val="single" w:sz="8" w:space="0" w:color="auto"/>
              <w:bottom w:val="single" w:sz="8" w:space="0" w:color="000000"/>
              <w:right w:val="single" w:sz="8" w:space="0" w:color="auto"/>
            </w:tcBorders>
            <w:shd w:val="clear" w:color="auto" w:fill="auto"/>
            <w:vAlign w:val="center"/>
            <w:hideMark/>
          </w:tcPr>
          <w:p w14:paraId="402B5840"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Month</w:t>
            </w:r>
          </w:p>
        </w:tc>
        <w:tc>
          <w:tcPr>
            <w:tcW w:w="1740" w:type="dxa"/>
            <w:vMerge w:val="restart"/>
            <w:tcBorders>
              <w:top w:val="single" w:sz="8" w:space="0" w:color="auto"/>
              <w:left w:val="single" w:sz="8" w:space="0" w:color="auto"/>
              <w:bottom w:val="single" w:sz="8" w:space="0" w:color="000000"/>
              <w:right w:val="single" w:sz="8" w:space="0" w:color="auto"/>
            </w:tcBorders>
            <w:shd w:val="clear" w:color="auto" w:fill="auto"/>
            <w:vAlign w:val="center"/>
            <w:hideMark/>
          </w:tcPr>
          <w:p w14:paraId="59E57839"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Ground Flaring (tonnes)</w:t>
            </w:r>
          </w:p>
          <w:p w14:paraId="53420EE7"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(inc. pilot &amp; purge)</w:t>
            </w:r>
          </w:p>
        </w:tc>
        <w:tc>
          <w:tcPr>
            <w:tcW w:w="1681" w:type="dxa"/>
            <w:tcBorders>
              <w:top w:val="single" w:sz="8" w:space="0" w:color="auto"/>
              <w:left w:val="nil"/>
              <w:bottom w:val="nil"/>
              <w:right w:val="single" w:sz="8" w:space="0" w:color="auto"/>
            </w:tcBorders>
            <w:shd w:val="clear" w:color="auto" w:fill="auto"/>
            <w:vAlign w:val="center"/>
            <w:hideMark/>
          </w:tcPr>
          <w:p w14:paraId="284298D9"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Elevated Flaring</w:t>
            </w:r>
          </w:p>
          <w:p w14:paraId="1DEE8A03"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(tonnes)</w:t>
            </w:r>
          </w:p>
        </w:tc>
        <w:tc>
          <w:tcPr>
            <w:tcW w:w="1310" w:type="dxa"/>
            <w:tcBorders>
              <w:top w:val="single" w:sz="8" w:space="0" w:color="auto"/>
              <w:left w:val="nil"/>
              <w:bottom w:val="nil"/>
              <w:right w:val="single" w:sz="8" w:space="0" w:color="auto"/>
            </w:tcBorders>
            <w:shd w:val="clear" w:color="auto" w:fill="auto"/>
            <w:vAlign w:val="center"/>
            <w:hideMark/>
          </w:tcPr>
          <w:p w14:paraId="63314C03"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Total (Ground and Elevated)</w:t>
            </w:r>
          </w:p>
        </w:tc>
        <w:tc>
          <w:tcPr>
            <w:tcW w:w="2498" w:type="dxa"/>
            <w:vMerge w:val="restart"/>
            <w:tcBorders>
              <w:top w:val="single" w:sz="8" w:space="0" w:color="auto"/>
              <w:left w:val="single" w:sz="8" w:space="0" w:color="auto"/>
              <w:bottom w:val="single" w:sz="8" w:space="0" w:color="000000"/>
              <w:right w:val="single" w:sz="8" w:space="0" w:color="auto"/>
            </w:tcBorders>
            <w:shd w:val="clear" w:color="auto" w:fill="auto"/>
            <w:vAlign w:val="center"/>
            <w:hideMark/>
          </w:tcPr>
          <w:p w14:paraId="753DEE65"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Reason for significant flaring events</w:t>
            </w:r>
          </w:p>
        </w:tc>
      </w:tr>
      <w:tr w:rsidR="008F1C94" w:rsidRPr="00727F7D" w14:paraId="5E62AD5E" w14:textId="77777777" w:rsidTr="00234E46">
        <w:trPr>
          <w:trHeight w:val="334"/>
          <w:tblHeader/>
        </w:trPr>
        <w:tc>
          <w:tcPr>
            <w:tcW w:w="983" w:type="dxa"/>
            <w:vMerge/>
            <w:tcBorders>
              <w:top w:val="single" w:sz="8" w:space="0" w:color="auto"/>
              <w:left w:val="single" w:sz="8" w:space="0" w:color="auto"/>
              <w:bottom w:val="single" w:sz="8" w:space="0" w:color="000000"/>
              <w:right w:val="single" w:sz="8" w:space="0" w:color="auto"/>
            </w:tcBorders>
            <w:vAlign w:val="center"/>
            <w:hideMark/>
          </w:tcPr>
          <w:p w14:paraId="7A0E57D5" w14:textId="77777777" w:rsidR="008F1C94" w:rsidRPr="00727F7D" w:rsidRDefault="008F1C94" w:rsidP="00F4566B">
            <w:pPr>
              <w:jc w:val="left"/>
              <w:rPr>
                <w:rFonts w:cs="Calibri"/>
                <w:b/>
                <w:bCs/>
                <w:color w:val="000000"/>
                <w:sz w:val="18"/>
                <w:szCs w:val="18"/>
              </w:rPr>
            </w:pPr>
          </w:p>
        </w:tc>
        <w:tc>
          <w:tcPr>
            <w:tcW w:w="1740" w:type="dxa"/>
            <w:vMerge/>
            <w:tcBorders>
              <w:top w:val="single" w:sz="8" w:space="0" w:color="auto"/>
              <w:left w:val="single" w:sz="8" w:space="0" w:color="auto"/>
              <w:bottom w:val="single" w:sz="8" w:space="0" w:color="000000"/>
              <w:right w:val="single" w:sz="8" w:space="0" w:color="auto"/>
            </w:tcBorders>
            <w:vAlign w:val="center"/>
            <w:hideMark/>
          </w:tcPr>
          <w:p w14:paraId="134C76ED" w14:textId="77777777" w:rsidR="008F1C94" w:rsidRPr="00727F7D" w:rsidRDefault="008F1C94" w:rsidP="00F4566B">
            <w:pPr>
              <w:jc w:val="left"/>
              <w:rPr>
                <w:rFonts w:cs="Calibri"/>
                <w:b/>
                <w:bCs/>
                <w:color w:val="000000"/>
                <w:sz w:val="18"/>
                <w:szCs w:val="18"/>
              </w:rPr>
            </w:pPr>
          </w:p>
        </w:tc>
        <w:tc>
          <w:tcPr>
            <w:tcW w:w="1681" w:type="dxa"/>
            <w:tcBorders>
              <w:top w:val="nil"/>
              <w:left w:val="nil"/>
              <w:bottom w:val="single" w:sz="8" w:space="0" w:color="auto"/>
              <w:right w:val="single" w:sz="8" w:space="0" w:color="auto"/>
            </w:tcBorders>
            <w:shd w:val="clear" w:color="auto" w:fill="auto"/>
            <w:vAlign w:val="center"/>
            <w:hideMark/>
          </w:tcPr>
          <w:p w14:paraId="777B0EFA" w14:textId="77777777" w:rsidR="008F1C94" w:rsidRPr="00727F7D" w:rsidRDefault="008F1C94" w:rsidP="00F4566B">
            <w:pPr>
              <w:jc w:val="center"/>
              <w:rPr>
                <w:rFonts w:cs="Calibri"/>
                <w:b/>
                <w:bCs/>
                <w:color w:val="000000"/>
                <w:sz w:val="18"/>
                <w:szCs w:val="18"/>
              </w:rPr>
            </w:pPr>
            <w:r w:rsidRPr="00234E46">
              <w:rPr>
                <w:rFonts w:cs="Calibri"/>
                <w:b/>
                <w:bCs/>
                <w:color w:val="000000"/>
                <w:sz w:val="18"/>
                <w:szCs w:val="18"/>
              </w:rPr>
              <w:t>(inc. pilot &amp; purge)</w:t>
            </w:r>
          </w:p>
        </w:tc>
        <w:tc>
          <w:tcPr>
            <w:tcW w:w="1310" w:type="dxa"/>
            <w:tcBorders>
              <w:top w:val="nil"/>
              <w:left w:val="nil"/>
              <w:bottom w:val="single" w:sz="8" w:space="0" w:color="auto"/>
              <w:right w:val="single" w:sz="8" w:space="0" w:color="auto"/>
            </w:tcBorders>
            <w:shd w:val="clear" w:color="auto" w:fill="auto"/>
            <w:vAlign w:val="center"/>
            <w:hideMark/>
          </w:tcPr>
          <w:p w14:paraId="46FA8574" w14:textId="77777777" w:rsidR="008F1C94" w:rsidRPr="00727F7D" w:rsidRDefault="008F1C94" w:rsidP="00F4566B">
            <w:pPr>
              <w:jc w:val="center"/>
              <w:rPr>
                <w:rFonts w:cs="Calibri"/>
                <w:b/>
                <w:bCs/>
                <w:color w:val="000000"/>
                <w:sz w:val="18"/>
                <w:szCs w:val="18"/>
              </w:rPr>
            </w:pPr>
            <w:r w:rsidRPr="00727F7D">
              <w:rPr>
                <w:rFonts w:cs="Calibri"/>
                <w:b/>
                <w:bCs/>
                <w:color w:val="000000"/>
                <w:sz w:val="18"/>
                <w:szCs w:val="18"/>
              </w:rPr>
              <w:t>(tonnes)</w:t>
            </w:r>
          </w:p>
        </w:tc>
        <w:tc>
          <w:tcPr>
            <w:tcW w:w="2498" w:type="dxa"/>
            <w:vMerge/>
            <w:tcBorders>
              <w:top w:val="single" w:sz="8" w:space="0" w:color="auto"/>
              <w:left w:val="single" w:sz="8" w:space="0" w:color="auto"/>
              <w:bottom w:val="single" w:sz="8" w:space="0" w:color="000000"/>
              <w:right w:val="single" w:sz="8" w:space="0" w:color="auto"/>
            </w:tcBorders>
            <w:vAlign w:val="center"/>
            <w:hideMark/>
          </w:tcPr>
          <w:p w14:paraId="13DE9E11" w14:textId="77777777" w:rsidR="008F1C94" w:rsidRPr="00727F7D" w:rsidRDefault="008F1C94" w:rsidP="00F4566B">
            <w:pPr>
              <w:jc w:val="left"/>
              <w:rPr>
                <w:rFonts w:cs="Calibri"/>
                <w:b/>
                <w:bCs/>
                <w:color w:val="000000"/>
                <w:sz w:val="18"/>
                <w:szCs w:val="18"/>
              </w:rPr>
            </w:pPr>
          </w:p>
        </w:tc>
      </w:tr>
      <w:tr w:rsidR="008F1C94" w:rsidRPr="00727F7D" w14:paraId="21727F3A" w14:textId="77777777" w:rsidTr="00234E46">
        <w:trPr>
          <w:trHeight w:val="426"/>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0AA1DC06"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Jan</w:t>
            </w:r>
          </w:p>
        </w:tc>
        <w:tc>
          <w:tcPr>
            <w:tcW w:w="1740" w:type="dxa"/>
            <w:tcBorders>
              <w:top w:val="nil"/>
              <w:left w:val="nil"/>
              <w:bottom w:val="single" w:sz="8" w:space="0" w:color="auto"/>
              <w:right w:val="single" w:sz="8" w:space="0" w:color="auto"/>
            </w:tcBorders>
            <w:shd w:val="clear" w:color="auto" w:fill="auto"/>
            <w:vAlign w:val="center"/>
            <w:hideMark/>
          </w:tcPr>
          <w:p w14:paraId="7E8282BB" w14:textId="77777777" w:rsidR="008F1C94" w:rsidRPr="00684164" w:rsidRDefault="008F1C94" w:rsidP="00F4566B">
            <w:pPr>
              <w:jc w:val="center"/>
              <w:rPr>
                <w:rFonts w:cs="Calibri"/>
                <w:color w:val="000000"/>
                <w:sz w:val="20"/>
                <w:szCs w:val="18"/>
              </w:rPr>
            </w:pPr>
            <w:r w:rsidRPr="00684164">
              <w:rPr>
                <w:rFonts w:cs="Calibri"/>
                <w:color w:val="000000"/>
                <w:sz w:val="20"/>
                <w:szCs w:val="18"/>
              </w:rPr>
              <w:t>1.7</w:t>
            </w:r>
          </w:p>
        </w:tc>
        <w:tc>
          <w:tcPr>
            <w:tcW w:w="1681" w:type="dxa"/>
            <w:tcBorders>
              <w:top w:val="nil"/>
              <w:left w:val="nil"/>
              <w:bottom w:val="single" w:sz="8" w:space="0" w:color="auto"/>
              <w:right w:val="single" w:sz="8" w:space="0" w:color="auto"/>
            </w:tcBorders>
            <w:shd w:val="clear" w:color="auto" w:fill="auto"/>
            <w:vAlign w:val="center"/>
            <w:hideMark/>
          </w:tcPr>
          <w:p w14:paraId="6FDE34BF" w14:textId="77777777" w:rsidR="008F1C94" w:rsidRPr="00684164" w:rsidRDefault="008F1C94" w:rsidP="00F4566B">
            <w:pPr>
              <w:jc w:val="center"/>
              <w:rPr>
                <w:rFonts w:cs="Calibri"/>
                <w:color w:val="000000"/>
                <w:sz w:val="20"/>
                <w:szCs w:val="18"/>
              </w:rPr>
            </w:pPr>
            <w:r w:rsidRPr="00684164">
              <w:rPr>
                <w:rFonts w:cs="Calibri"/>
                <w:color w:val="000000"/>
                <w:sz w:val="20"/>
                <w:szCs w:val="18"/>
              </w:rPr>
              <w:t>200.1</w:t>
            </w:r>
          </w:p>
        </w:tc>
        <w:tc>
          <w:tcPr>
            <w:tcW w:w="1310" w:type="dxa"/>
            <w:tcBorders>
              <w:top w:val="nil"/>
              <w:left w:val="nil"/>
              <w:bottom w:val="single" w:sz="8" w:space="0" w:color="auto"/>
              <w:right w:val="single" w:sz="8" w:space="0" w:color="auto"/>
            </w:tcBorders>
            <w:shd w:val="clear" w:color="auto" w:fill="auto"/>
            <w:vAlign w:val="center"/>
          </w:tcPr>
          <w:p w14:paraId="3A9A641F" w14:textId="77777777" w:rsidR="008F1C94" w:rsidRPr="00684164" w:rsidRDefault="008F1C94" w:rsidP="00F4566B">
            <w:pPr>
              <w:jc w:val="center"/>
              <w:rPr>
                <w:rFonts w:cs="Calibri"/>
                <w:color w:val="000000"/>
                <w:sz w:val="20"/>
                <w:szCs w:val="18"/>
              </w:rPr>
            </w:pPr>
            <w:r w:rsidRPr="00684164">
              <w:rPr>
                <w:rFonts w:cs="Calibri"/>
                <w:color w:val="000000"/>
                <w:sz w:val="20"/>
                <w:szCs w:val="18"/>
              </w:rPr>
              <w:t>201.8</w:t>
            </w:r>
          </w:p>
        </w:tc>
        <w:tc>
          <w:tcPr>
            <w:tcW w:w="2498" w:type="dxa"/>
            <w:tcBorders>
              <w:top w:val="nil"/>
              <w:left w:val="nil"/>
              <w:bottom w:val="single" w:sz="8" w:space="0" w:color="auto"/>
              <w:right w:val="single" w:sz="8" w:space="0" w:color="auto"/>
            </w:tcBorders>
            <w:shd w:val="clear" w:color="auto" w:fill="auto"/>
            <w:vAlign w:val="center"/>
          </w:tcPr>
          <w:p w14:paraId="4FFFBFEB" w14:textId="77777777" w:rsidR="008F1C94" w:rsidRPr="00727F7D" w:rsidRDefault="008F1C94" w:rsidP="00F4566B">
            <w:pPr>
              <w:jc w:val="left"/>
              <w:rPr>
                <w:rFonts w:cs="Calibri"/>
                <w:color w:val="000000"/>
                <w:sz w:val="16"/>
                <w:szCs w:val="16"/>
              </w:rPr>
            </w:pPr>
          </w:p>
        </w:tc>
      </w:tr>
      <w:tr w:rsidR="008F1C94" w:rsidRPr="00727F7D" w14:paraId="0364984E"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40879A47"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Feb</w:t>
            </w:r>
          </w:p>
        </w:tc>
        <w:tc>
          <w:tcPr>
            <w:tcW w:w="1740" w:type="dxa"/>
            <w:tcBorders>
              <w:top w:val="nil"/>
              <w:left w:val="nil"/>
              <w:bottom w:val="single" w:sz="8" w:space="0" w:color="auto"/>
              <w:right w:val="single" w:sz="8" w:space="0" w:color="auto"/>
            </w:tcBorders>
            <w:shd w:val="clear" w:color="auto" w:fill="auto"/>
            <w:vAlign w:val="center"/>
            <w:hideMark/>
          </w:tcPr>
          <w:p w14:paraId="2D367734" w14:textId="77777777" w:rsidR="008F1C94" w:rsidRPr="00684164" w:rsidRDefault="008F1C94" w:rsidP="00F4566B">
            <w:pPr>
              <w:jc w:val="center"/>
              <w:rPr>
                <w:rFonts w:cs="Calibri"/>
                <w:color w:val="000000"/>
                <w:sz w:val="20"/>
                <w:szCs w:val="18"/>
              </w:rPr>
            </w:pPr>
            <w:r w:rsidRPr="00684164">
              <w:rPr>
                <w:rFonts w:cs="Calibri"/>
                <w:color w:val="000000"/>
                <w:sz w:val="20"/>
                <w:szCs w:val="18"/>
              </w:rPr>
              <w:t>5.2</w:t>
            </w:r>
          </w:p>
        </w:tc>
        <w:tc>
          <w:tcPr>
            <w:tcW w:w="1681" w:type="dxa"/>
            <w:tcBorders>
              <w:top w:val="nil"/>
              <w:left w:val="nil"/>
              <w:bottom w:val="single" w:sz="8" w:space="0" w:color="auto"/>
              <w:right w:val="single" w:sz="8" w:space="0" w:color="auto"/>
            </w:tcBorders>
            <w:shd w:val="clear" w:color="auto" w:fill="auto"/>
            <w:vAlign w:val="center"/>
          </w:tcPr>
          <w:p w14:paraId="1D87BE77" w14:textId="77777777" w:rsidR="008F1C94" w:rsidRPr="00684164" w:rsidRDefault="008F1C94" w:rsidP="00F4566B">
            <w:pPr>
              <w:jc w:val="center"/>
              <w:rPr>
                <w:rFonts w:cs="Calibri"/>
                <w:color w:val="000000"/>
                <w:sz w:val="20"/>
                <w:szCs w:val="18"/>
              </w:rPr>
            </w:pPr>
            <w:r w:rsidRPr="00684164">
              <w:rPr>
                <w:rFonts w:cs="Calibri"/>
                <w:color w:val="000000"/>
                <w:sz w:val="20"/>
                <w:szCs w:val="18"/>
              </w:rPr>
              <w:t>165.8</w:t>
            </w:r>
          </w:p>
        </w:tc>
        <w:tc>
          <w:tcPr>
            <w:tcW w:w="1310" w:type="dxa"/>
            <w:tcBorders>
              <w:top w:val="nil"/>
              <w:left w:val="nil"/>
              <w:bottom w:val="single" w:sz="8" w:space="0" w:color="auto"/>
              <w:right w:val="single" w:sz="8" w:space="0" w:color="auto"/>
            </w:tcBorders>
            <w:shd w:val="clear" w:color="auto" w:fill="auto"/>
            <w:vAlign w:val="center"/>
          </w:tcPr>
          <w:p w14:paraId="7BA29406" w14:textId="77777777" w:rsidR="008F1C94" w:rsidRPr="00684164" w:rsidRDefault="008F1C94" w:rsidP="00F4566B">
            <w:pPr>
              <w:jc w:val="center"/>
              <w:rPr>
                <w:rFonts w:cs="Calibri"/>
                <w:color w:val="000000"/>
                <w:sz w:val="20"/>
                <w:szCs w:val="18"/>
              </w:rPr>
            </w:pPr>
            <w:r w:rsidRPr="00684164">
              <w:rPr>
                <w:rFonts w:cs="Calibri"/>
                <w:color w:val="000000"/>
                <w:sz w:val="20"/>
                <w:szCs w:val="18"/>
              </w:rPr>
              <w:t>171.1</w:t>
            </w:r>
          </w:p>
        </w:tc>
        <w:tc>
          <w:tcPr>
            <w:tcW w:w="2498" w:type="dxa"/>
            <w:tcBorders>
              <w:top w:val="nil"/>
              <w:left w:val="nil"/>
              <w:bottom w:val="single" w:sz="8" w:space="0" w:color="auto"/>
              <w:right w:val="single" w:sz="8" w:space="0" w:color="auto"/>
            </w:tcBorders>
            <w:shd w:val="clear" w:color="auto" w:fill="auto"/>
            <w:vAlign w:val="center"/>
            <w:hideMark/>
          </w:tcPr>
          <w:p w14:paraId="27159E3F" w14:textId="77777777" w:rsidR="008F1C94" w:rsidRPr="00727F7D" w:rsidRDefault="008F1C94" w:rsidP="00F4566B">
            <w:pPr>
              <w:jc w:val="left"/>
              <w:rPr>
                <w:rFonts w:ascii="Calibri" w:hAnsi="Calibri" w:cs="Calibri"/>
                <w:color w:val="000000"/>
                <w:sz w:val="16"/>
                <w:szCs w:val="16"/>
              </w:rPr>
            </w:pPr>
            <w:r w:rsidRPr="00727F7D">
              <w:rPr>
                <w:rFonts w:ascii="Calibri" w:hAnsi="Calibri" w:cs="Calibri"/>
                <w:color w:val="000000"/>
                <w:sz w:val="16"/>
                <w:szCs w:val="16"/>
              </w:rPr>
              <w:t> </w:t>
            </w:r>
          </w:p>
        </w:tc>
      </w:tr>
      <w:tr w:rsidR="008F1C94" w:rsidRPr="00727F7D" w14:paraId="1C74B80F"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45338B67"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lastRenderedPageBreak/>
              <w:t>Mar</w:t>
            </w:r>
          </w:p>
        </w:tc>
        <w:tc>
          <w:tcPr>
            <w:tcW w:w="1740" w:type="dxa"/>
            <w:tcBorders>
              <w:top w:val="nil"/>
              <w:left w:val="nil"/>
              <w:bottom w:val="single" w:sz="8" w:space="0" w:color="auto"/>
              <w:right w:val="single" w:sz="8" w:space="0" w:color="auto"/>
            </w:tcBorders>
            <w:shd w:val="clear" w:color="auto" w:fill="auto"/>
            <w:vAlign w:val="center"/>
            <w:hideMark/>
          </w:tcPr>
          <w:p w14:paraId="6577C88E" w14:textId="77777777" w:rsidR="008F1C94" w:rsidRPr="00684164" w:rsidRDefault="008F1C94" w:rsidP="00F4566B">
            <w:pPr>
              <w:jc w:val="center"/>
              <w:rPr>
                <w:rFonts w:cs="Calibri"/>
                <w:color w:val="000000"/>
                <w:sz w:val="20"/>
                <w:szCs w:val="18"/>
              </w:rPr>
            </w:pPr>
            <w:r w:rsidRPr="00684164">
              <w:rPr>
                <w:rFonts w:cs="Calibri"/>
                <w:color w:val="000000"/>
                <w:sz w:val="20"/>
                <w:szCs w:val="18"/>
              </w:rPr>
              <w:t>0.0</w:t>
            </w:r>
          </w:p>
        </w:tc>
        <w:tc>
          <w:tcPr>
            <w:tcW w:w="1681" w:type="dxa"/>
            <w:tcBorders>
              <w:top w:val="nil"/>
              <w:left w:val="nil"/>
              <w:bottom w:val="single" w:sz="8" w:space="0" w:color="auto"/>
              <w:right w:val="single" w:sz="8" w:space="0" w:color="auto"/>
            </w:tcBorders>
            <w:shd w:val="clear" w:color="auto" w:fill="auto"/>
            <w:vAlign w:val="center"/>
          </w:tcPr>
          <w:p w14:paraId="3F55DD22" w14:textId="77777777" w:rsidR="008F1C94" w:rsidRPr="00684164" w:rsidRDefault="008F1C94" w:rsidP="00F4566B">
            <w:pPr>
              <w:jc w:val="center"/>
              <w:rPr>
                <w:rFonts w:cs="Calibri"/>
                <w:color w:val="000000"/>
                <w:sz w:val="20"/>
                <w:szCs w:val="18"/>
              </w:rPr>
            </w:pPr>
            <w:r w:rsidRPr="00684164">
              <w:rPr>
                <w:rFonts w:cs="Calibri"/>
                <w:color w:val="000000"/>
                <w:sz w:val="20"/>
                <w:szCs w:val="18"/>
              </w:rPr>
              <w:t>186.8</w:t>
            </w:r>
          </w:p>
        </w:tc>
        <w:tc>
          <w:tcPr>
            <w:tcW w:w="1310" w:type="dxa"/>
            <w:tcBorders>
              <w:top w:val="nil"/>
              <w:left w:val="nil"/>
              <w:bottom w:val="single" w:sz="8" w:space="0" w:color="auto"/>
              <w:right w:val="single" w:sz="8" w:space="0" w:color="auto"/>
            </w:tcBorders>
            <w:shd w:val="clear" w:color="auto" w:fill="auto"/>
            <w:vAlign w:val="center"/>
          </w:tcPr>
          <w:p w14:paraId="5C112A41" w14:textId="77777777" w:rsidR="008F1C94" w:rsidRPr="00684164" w:rsidRDefault="008F1C94" w:rsidP="00F4566B">
            <w:pPr>
              <w:jc w:val="center"/>
              <w:rPr>
                <w:rFonts w:cs="Calibri"/>
                <w:color w:val="000000"/>
                <w:sz w:val="20"/>
                <w:szCs w:val="18"/>
              </w:rPr>
            </w:pPr>
            <w:r w:rsidRPr="00684164">
              <w:rPr>
                <w:rFonts w:cs="Calibri"/>
                <w:color w:val="000000"/>
                <w:sz w:val="20"/>
                <w:szCs w:val="18"/>
              </w:rPr>
              <w:t>186.8</w:t>
            </w:r>
          </w:p>
        </w:tc>
        <w:tc>
          <w:tcPr>
            <w:tcW w:w="2498" w:type="dxa"/>
            <w:tcBorders>
              <w:top w:val="nil"/>
              <w:left w:val="nil"/>
              <w:bottom w:val="single" w:sz="8" w:space="0" w:color="auto"/>
              <w:right w:val="single" w:sz="8" w:space="0" w:color="auto"/>
            </w:tcBorders>
            <w:shd w:val="clear" w:color="auto" w:fill="auto"/>
            <w:vAlign w:val="center"/>
            <w:hideMark/>
          </w:tcPr>
          <w:p w14:paraId="198EF5B4" w14:textId="77777777" w:rsidR="008F1C94" w:rsidRPr="00727F7D" w:rsidRDefault="008F1C94" w:rsidP="00F4566B">
            <w:pPr>
              <w:jc w:val="left"/>
              <w:rPr>
                <w:rFonts w:ascii="Calibri" w:hAnsi="Calibri" w:cs="Calibri"/>
                <w:color w:val="000000"/>
                <w:sz w:val="16"/>
                <w:szCs w:val="16"/>
              </w:rPr>
            </w:pPr>
            <w:r w:rsidRPr="00727F7D">
              <w:rPr>
                <w:rFonts w:ascii="Calibri" w:hAnsi="Calibri" w:cs="Calibri"/>
                <w:color w:val="000000"/>
                <w:sz w:val="16"/>
                <w:szCs w:val="16"/>
              </w:rPr>
              <w:t> </w:t>
            </w:r>
          </w:p>
        </w:tc>
      </w:tr>
      <w:tr w:rsidR="008F1C94" w:rsidRPr="00727F7D" w14:paraId="5FD88EEF"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44C5DDBB"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Apr</w:t>
            </w:r>
          </w:p>
        </w:tc>
        <w:tc>
          <w:tcPr>
            <w:tcW w:w="1740" w:type="dxa"/>
            <w:tcBorders>
              <w:top w:val="nil"/>
              <w:left w:val="nil"/>
              <w:bottom w:val="single" w:sz="8" w:space="0" w:color="auto"/>
              <w:right w:val="single" w:sz="8" w:space="0" w:color="auto"/>
            </w:tcBorders>
            <w:shd w:val="clear" w:color="auto" w:fill="auto"/>
            <w:vAlign w:val="center"/>
            <w:hideMark/>
          </w:tcPr>
          <w:p w14:paraId="75D8374E" w14:textId="77777777" w:rsidR="008F1C94" w:rsidRPr="00684164" w:rsidRDefault="008F1C94" w:rsidP="00F4566B">
            <w:pPr>
              <w:jc w:val="center"/>
              <w:rPr>
                <w:rFonts w:cs="Calibri"/>
                <w:color w:val="000000"/>
                <w:sz w:val="20"/>
                <w:szCs w:val="18"/>
              </w:rPr>
            </w:pPr>
            <w:r w:rsidRPr="00684164">
              <w:rPr>
                <w:rFonts w:cs="Calibri"/>
                <w:color w:val="000000"/>
                <w:sz w:val="20"/>
                <w:szCs w:val="18"/>
              </w:rPr>
              <w:t>7.0</w:t>
            </w:r>
          </w:p>
        </w:tc>
        <w:tc>
          <w:tcPr>
            <w:tcW w:w="1681" w:type="dxa"/>
            <w:tcBorders>
              <w:top w:val="nil"/>
              <w:left w:val="nil"/>
              <w:bottom w:val="single" w:sz="8" w:space="0" w:color="auto"/>
              <w:right w:val="single" w:sz="8" w:space="0" w:color="auto"/>
            </w:tcBorders>
            <w:shd w:val="clear" w:color="auto" w:fill="auto"/>
            <w:vAlign w:val="center"/>
          </w:tcPr>
          <w:p w14:paraId="02CEAC84" w14:textId="77777777" w:rsidR="008F1C94" w:rsidRPr="00684164" w:rsidRDefault="008F1C94" w:rsidP="00F4566B">
            <w:pPr>
              <w:jc w:val="center"/>
              <w:rPr>
                <w:rFonts w:cs="Calibri"/>
                <w:color w:val="000000"/>
                <w:sz w:val="20"/>
                <w:szCs w:val="18"/>
              </w:rPr>
            </w:pPr>
            <w:r w:rsidRPr="00684164">
              <w:rPr>
                <w:rFonts w:cs="Calibri"/>
                <w:color w:val="000000"/>
                <w:sz w:val="20"/>
                <w:szCs w:val="18"/>
              </w:rPr>
              <w:t>604.1</w:t>
            </w:r>
          </w:p>
        </w:tc>
        <w:tc>
          <w:tcPr>
            <w:tcW w:w="1310" w:type="dxa"/>
            <w:tcBorders>
              <w:top w:val="nil"/>
              <w:left w:val="nil"/>
              <w:bottom w:val="single" w:sz="8" w:space="0" w:color="auto"/>
              <w:right w:val="single" w:sz="8" w:space="0" w:color="auto"/>
            </w:tcBorders>
            <w:shd w:val="clear" w:color="auto" w:fill="auto"/>
            <w:vAlign w:val="center"/>
          </w:tcPr>
          <w:p w14:paraId="4DBCFD1F" w14:textId="77777777" w:rsidR="008F1C94" w:rsidRPr="00684164" w:rsidRDefault="008F1C94" w:rsidP="00F4566B">
            <w:pPr>
              <w:jc w:val="center"/>
              <w:rPr>
                <w:rFonts w:cs="Calibri"/>
                <w:color w:val="000000"/>
                <w:sz w:val="20"/>
                <w:szCs w:val="18"/>
              </w:rPr>
            </w:pPr>
            <w:r w:rsidRPr="00684164">
              <w:rPr>
                <w:rFonts w:cs="Calibri"/>
                <w:color w:val="000000"/>
                <w:sz w:val="20"/>
                <w:szCs w:val="18"/>
              </w:rPr>
              <w:t>611.0</w:t>
            </w:r>
          </w:p>
        </w:tc>
        <w:tc>
          <w:tcPr>
            <w:tcW w:w="2498" w:type="dxa"/>
            <w:tcBorders>
              <w:top w:val="nil"/>
              <w:left w:val="nil"/>
              <w:bottom w:val="single" w:sz="8" w:space="0" w:color="auto"/>
              <w:right w:val="single" w:sz="8" w:space="0" w:color="auto"/>
            </w:tcBorders>
            <w:shd w:val="clear" w:color="auto" w:fill="auto"/>
            <w:vAlign w:val="center"/>
            <w:hideMark/>
          </w:tcPr>
          <w:p w14:paraId="66477ECE" w14:textId="77777777" w:rsidR="008F1C94" w:rsidRPr="00C43CD7" w:rsidRDefault="008F1C94" w:rsidP="00F4566B">
            <w:pPr>
              <w:jc w:val="left"/>
              <w:rPr>
                <w:rFonts w:cs="Calibri"/>
                <w:color w:val="000000"/>
                <w:sz w:val="16"/>
                <w:szCs w:val="16"/>
              </w:rPr>
            </w:pPr>
            <w:r w:rsidRPr="00C43CD7">
              <w:rPr>
                <w:rFonts w:cs="Calibri"/>
                <w:color w:val="000000"/>
                <w:sz w:val="16"/>
                <w:szCs w:val="16"/>
              </w:rPr>
              <w:t>Planned Total Plant Shut down</w:t>
            </w:r>
            <w:r>
              <w:rPr>
                <w:rFonts w:cs="Calibri"/>
                <w:color w:val="000000"/>
                <w:sz w:val="16"/>
                <w:szCs w:val="16"/>
              </w:rPr>
              <w:t xml:space="preserve"> for maintenance</w:t>
            </w:r>
          </w:p>
        </w:tc>
      </w:tr>
      <w:tr w:rsidR="008F1C94" w:rsidRPr="00727F7D" w14:paraId="6F5BD8BB"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11F04875"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May</w:t>
            </w:r>
          </w:p>
        </w:tc>
        <w:tc>
          <w:tcPr>
            <w:tcW w:w="1740" w:type="dxa"/>
            <w:tcBorders>
              <w:top w:val="nil"/>
              <w:left w:val="nil"/>
              <w:bottom w:val="single" w:sz="8" w:space="0" w:color="auto"/>
              <w:right w:val="single" w:sz="8" w:space="0" w:color="auto"/>
            </w:tcBorders>
            <w:shd w:val="clear" w:color="auto" w:fill="auto"/>
            <w:vAlign w:val="center"/>
            <w:hideMark/>
          </w:tcPr>
          <w:p w14:paraId="4A187DFB" w14:textId="06C16A14" w:rsidR="008F1C94" w:rsidRPr="00684164" w:rsidRDefault="00684164" w:rsidP="00F4566B">
            <w:pPr>
              <w:jc w:val="center"/>
              <w:rPr>
                <w:rFonts w:cs="Calibri"/>
                <w:color w:val="000000"/>
                <w:sz w:val="20"/>
                <w:szCs w:val="18"/>
              </w:rPr>
            </w:pPr>
            <w:r w:rsidRPr="00684164">
              <w:rPr>
                <w:rFonts w:cs="Calibri"/>
                <w:color w:val="000000"/>
                <w:sz w:val="20"/>
                <w:szCs w:val="18"/>
              </w:rPr>
              <w:t>-</w:t>
            </w:r>
          </w:p>
        </w:tc>
        <w:tc>
          <w:tcPr>
            <w:tcW w:w="1681" w:type="dxa"/>
            <w:tcBorders>
              <w:top w:val="nil"/>
              <w:left w:val="nil"/>
              <w:bottom w:val="single" w:sz="8" w:space="0" w:color="auto"/>
              <w:right w:val="single" w:sz="8" w:space="0" w:color="auto"/>
            </w:tcBorders>
            <w:shd w:val="clear" w:color="auto" w:fill="auto"/>
            <w:vAlign w:val="center"/>
          </w:tcPr>
          <w:p w14:paraId="28A5D8FB" w14:textId="77777777" w:rsidR="008F1C94" w:rsidRPr="00684164" w:rsidRDefault="008F1C94" w:rsidP="00F4566B">
            <w:pPr>
              <w:jc w:val="center"/>
              <w:rPr>
                <w:rFonts w:cs="Calibri"/>
                <w:color w:val="000000"/>
                <w:sz w:val="20"/>
                <w:szCs w:val="18"/>
              </w:rPr>
            </w:pPr>
            <w:r w:rsidRPr="00684164">
              <w:rPr>
                <w:rFonts w:cs="Calibri"/>
                <w:color w:val="000000"/>
                <w:sz w:val="20"/>
                <w:szCs w:val="18"/>
              </w:rPr>
              <w:t>758.9</w:t>
            </w:r>
          </w:p>
        </w:tc>
        <w:tc>
          <w:tcPr>
            <w:tcW w:w="1310" w:type="dxa"/>
            <w:tcBorders>
              <w:top w:val="nil"/>
              <w:left w:val="nil"/>
              <w:bottom w:val="single" w:sz="8" w:space="0" w:color="auto"/>
              <w:right w:val="single" w:sz="8" w:space="0" w:color="auto"/>
            </w:tcBorders>
            <w:shd w:val="clear" w:color="auto" w:fill="auto"/>
            <w:vAlign w:val="center"/>
          </w:tcPr>
          <w:p w14:paraId="7D81E401" w14:textId="77777777" w:rsidR="008F1C94" w:rsidRPr="00684164" w:rsidRDefault="008F1C94" w:rsidP="00F4566B">
            <w:pPr>
              <w:jc w:val="center"/>
              <w:rPr>
                <w:rFonts w:cs="Calibri"/>
                <w:color w:val="000000"/>
                <w:sz w:val="20"/>
                <w:szCs w:val="18"/>
              </w:rPr>
            </w:pPr>
            <w:r w:rsidRPr="00684164">
              <w:rPr>
                <w:rFonts w:cs="Calibri"/>
                <w:color w:val="000000"/>
                <w:sz w:val="20"/>
                <w:szCs w:val="18"/>
              </w:rPr>
              <w:t>758.9</w:t>
            </w:r>
          </w:p>
        </w:tc>
        <w:tc>
          <w:tcPr>
            <w:tcW w:w="2498" w:type="dxa"/>
            <w:tcBorders>
              <w:top w:val="nil"/>
              <w:left w:val="nil"/>
              <w:bottom w:val="single" w:sz="8" w:space="0" w:color="auto"/>
              <w:right w:val="single" w:sz="8" w:space="0" w:color="auto"/>
            </w:tcBorders>
            <w:shd w:val="clear" w:color="auto" w:fill="auto"/>
            <w:vAlign w:val="center"/>
            <w:hideMark/>
          </w:tcPr>
          <w:p w14:paraId="7B14FDDC" w14:textId="77777777" w:rsidR="008F1C94" w:rsidRPr="00C43CD7" w:rsidRDefault="008F1C94" w:rsidP="00F4566B">
            <w:pPr>
              <w:jc w:val="left"/>
              <w:rPr>
                <w:rFonts w:cs="Calibri"/>
                <w:color w:val="000000"/>
                <w:sz w:val="16"/>
                <w:szCs w:val="16"/>
              </w:rPr>
            </w:pPr>
            <w:r w:rsidRPr="00C43CD7">
              <w:rPr>
                <w:rFonts w:cs="Calibri"/>
                <w:color w:val="000000"/>
                <w:sz w:val="16"/>
                <w:szCs w:val="16"/>
              </w:rPr>
              <w:t>Planned Total Plant Shut down</w:t>
            </w:r>
            <w:r>
              <w:rPr>
                <w:rFonts w:cs="Calibri"/>
                <w:color w:val="000000"/>
                <w:sz w:val="16"/>
                <w:szCs w:val="16"/>
              </w:rPr>
              <w:t xml:space="preserve"> for maintenance</w:t>
            </w:r>
          </w:p>
        </w:tc>
      </w:tr>
      <w:tr w:rsidR="008F1C94" w:rsidRPr="00727F7D" w14:paraId="7AD5E120"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319668DC"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Jun</w:t>
            </w:r>
          </w:p>
        </w:tc>
        <w:tc>
          <w:tcPr>
            <w:tcW w:w="1740" w:type="dxa"/>
            <w:tcBorders>
              <w:top w:val="nil"/>
              <w:left w:val="nil"/>
              <w:bottom w:val="single" w:sz="8" w:space="0" w:color="auto"/>
              <w:right w:val="single" w:sz="8" w:space="0" w:color="auto"/>
            </w:tcBorders>
            <w:shd w:val="clear" w:color="auto" w:fill="auto"/>
            <w:vAlign w:val="center"/>
            <w:hideMark/>
          </w:tcPr>
          <w:p w14:paraId="72417B30" w14:textId="32C98678" w:rsidR="008F1C94" w:rsidRPr="00684164" w:rsidRDefault="00684164" w:rsidP="00F4566B">
            <w:pPr>
              <w:jc w:val="center"/>
              <w:rPr>
                <w:rFonts w:cs="Calibri"/>
                <w:color w:val="000000"/>
                <w:sz w:val="20"/>
                <w:szCs w:val="18"/>
              </w:rPr>
            </w:pPr>
            <w:r w:rsidRPr="00684164">
              <w:rPr>
                <w:rFonts w:cs="Calibri"/>
                <w:color w:val="000000"/>
                <w:sz w:val="20"/>
                <w:szCs w:val="18"/>
              </w:rPr>
              <w:t>-</w:t>
            </w:r>
          </w:p>
        </w:tc>
        <w:tc>
          <w:tcPr>
            <w:tcW w:w="1681" w:type="dxa"/>
            <w:tcBorders>
              <w:top w:val="nil"/>
              <w:left w:val="nil"/>
              <w:bottom w:val="single" w:sz="8" w:space="0" w:color="auto"/>
              <w:right w:val="single" w:sz="8" w:space="0" w:color="auto"/>
            </w:tcBorders>
            <w:shd w:val="clear" w:color="auto" w:fill="auto"/>
            <w:vAlign w:val="center"/>
          </w:tcPr>
          <w:p w14:paraId="551FD447" w14:textId="77777777" w:rsidR="008F1C94" w:rsidRPr="00684164" w:rsidRDefault="008F1C94" w:rsidP="00F4566B">
            <w:pPr>
              <w:jc w:val="center"/>
              <w:rPr>
                <w:rFonts w:cs="Calibri"/>
                <w:color w:val="000000"/>
                <w:sz w:val="20"/>
                <w:szCs w:val="18"/>
              </w:rPr>
            </w:pPr>
            <w:r w:rsidRPr="00684164">
              <w:rPr>
                <w:rFonts w:cs="Calibri"/>
                <w:color w:val="000000"/>
                <w:sz w:val="20"/>
                <w:szCs w:val="18"/>
              </w:rPr>
              <w:t>1184.4</w:t>
            </w:r>
          </w:p>
        </w:tc>
        <w:tc>
          <w:tcPr>
            <w:tcW w:w="1310" w:type="dxa"/>
            <w:tcBorders>
              <w:top w:val="nil"/>
              <w:left w:val="nil"/>
              <w:bottom w:val="single" w:sz="8" w:space="0" w:color="auto"/>
              <w:right w:val="single" w:sz="8" w:space="0" w:color="auto"/>
            </w:tcBorders>
            <w:shd w:val="clear" w:color="auto" w:fill="auto"/>
            <w:vAlign w:val="center"/>
          </w:tcPr>
          <w:p w14:paraId="411F7ABD" w14:textId="77777777" w:rsidR="008F1C94" w:rsidRPr="00684164" w:rsidRDefault="008F1C94" w:rsidP="00F4566B">
            <w:pPr>
              <w:jc w:val="center"/>
              <w:rPr>
                <w:rFonts w:cs="Calibri"/>
                <w:color w:val="000000"/>
                <w:sz w:val="20"/>
                <w:szCs w:val="18"/>
              </w:rPr>
            </w:pPr>
            <w:r w:rsidRPr="00684164">
              <w:rPr>
                <w:rFonts w:cs="Calibri"/>
                <w:color w:val="000000"/>
                <w:sz w:val="20"/>
                <w:szCs w:val="18"/>
              </w:rPr>
              <w:t>1184.4</w:t>
            </w:r>
          </w:p>
        </w:tc>
        <w:tc>
          <w:tcPr>
            <w:tcW w:w="2498" w:type="dxa"/>
            <w:tcBorders>
              <w:top w:val="nil"/>
              <w:left w:val="nil"/>
              <w:bottom w:val="single" w:sz="8" w:space="0" w:color="auto"/>
              <w:right w:val="single" w:sz="8" w:space="0" w:color="auto"/>
            </w:tcBorders>
            <w:shd w:val="clear" w:color="auto" w:fill="auto"/>
            <w:vAlign w:val="center"/>
            <w:hideMark/>
          </w:tcPr>
          <w:p w14:paraId="6FB4816B" w14:textId="5D213E31" w:rsidR="008F1C94" w:rsidRPr="00727F7D" w:rsidRDefault="00560455" w:rsidP="00F4566B">
            <w:pPr>
              <w:jc w:val="left"/>
              <w:rPr>
                <w:rFonts w:ascii="Calibri" w:hAnsi="Calibri" w:cs="Calibri"/>
                <w:color w:val="000000"/>
                <w:sz w:val="16"/>
                <w:szCs w:val="16"/>
              </w:rPr>
            </w:pPr>
            <w:r w:rsidRPr="00560455">
              <w:rPr>
                <w:rFonts w:cs="Calibri"/>
                <w:color w:val="000000"/>
                <w:sz w:val="16"/>
                <w:szCs w:val="16"/>
              </w:rPr>
              <w:t>Associated with neighbouring plant’s unavailability to accept reduced amount of eth</w:t>
            </w:r>
            <w:r>
              <w:rPr>
                <w:rFonts w:cs="Calibri"/>
                <w:color w:val="000000"/>
                <w:sz w:val="16"/>
                <w:szCs w:val="16"/>
              </w:rPr>
              <w:t>ane during total plant shutdown</w:t>
            </w:r>
          </w:p>
        </w:tc>
      </w:tr>
      <w:tr w:rsidR="008F1C94" w:rsidRPr="00727F7D" w14:paraId="387ED063"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7A2A812E"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Jul</w:t>
            </w:r>
          </w:p>
        </w:tc>
        <w:tc>
          <w:tcPr>
            <w:tcW w:w="1740" w:type="dxa"/>
            <w:tcBorders>
              <w:top w:val="nil"/>
              <w:left w:val="nil"/>
              <w:bottom w:val="single" w:sz="8" w:space="0" w:color="auto"/>
              <w:right w:val="single" w:sz="8" w:space="0" w:color="auto"/>
            </w:tcBorders>
            <w:shd w:val="clear" w:color="auto" w:fill="auto"/>
            <w:vAlign w:val="center"/>
            <w:hideMark/>
          </w:tcPr>
          <w:p w14:paraId="4BAACBF4" w14:textId="5D87683F" w:rsidR="008F1C94" w:rsidRPr="00684164" w:rsidRDefault="00684164" w:rsidP="00F4566B">
            <w:pPr>
              <w:jc w:val="center"/>
              <w:rPr>
                <w:rFonts w:cs="Calibri"/>
                <w:color w:val="000000"/>
                <w:sz w:val="20"/>
                <w:szCs w:val="18"/>
              </w:rPr>
            </w:pPr>
            <w:r w:rsidRPr="00684164">
              <w:rPr>
                <w:rFonts w:cs="Calibri"/>
                <w:color w:val="000000"/>
                <w:sz w:val="20"/>
                <w:szCs w:val="18"/>
              </w:rPr>
              <w:t>-</w:t>
            </w:r>
          </w:p>
        </w:tc>
        <w:tc>
          <w:tcPr>
            <w:tcW w:w="1681" w:type="dxa"/>
            <w:tcBorders>
              <w:top w:val="nil"/>
              <w:left w:val="nil"/>
              <w:bottom w:val="single" w:sz="8" w:space="0" w:color="auto"/>
              <w:right w:val="single" w:sz="8" w:space="0" w:color="auto"/>
            </w:tcBorders>
            <w:shd w:val="clear" w:color="auto" w:fill="auto"/>
            <w:vAlign w:val="center"/>
          </w:tcPr>
          <w:p w14:paraId="725F2E6C" w14:textId="77777777" w:rsidR="008F1C94" w:rsidRPr="00684164" w:rsidRDefault="008F1C94" w:rsidP="00F4566B">
            <w:pPr>
              <w:jc w:val="center"/>
              <w:rPr>
                <w:rFonts w:cs="Calibri"/>
                <w:color w:val="000000"/>
                <w:sz w:val="20"/>
                <w:szCs w:val="18"/>
              </w:rPr>
            </w:pPr>
            <w:r w:rsidRPr="00684164">
              <w:rPr>
                <w:rFonts w:cs="Calibri"/>
                <w:color w:val="000000"/>
                <w:sz w:val="20"/>
                <w:szCs w:val="18"/>
              </w:rPr>
              <w:t>210.6</w:t>
            </w:r>
          </w:p>
        </w:tc>
        <w:tc>
          <w:tcPr>
            <w:tcW w:w="1310" w:type="dxa"/>
            <w:tcBorders>
              <w:top w:val="nil"/>
              <w:left w:val="nil"/>
              <w:bottom w:val="single" w:sz="8" w:space="0" w:color="auto"/>
              <w:right w:val="single" w:sz="8" w:space="0" w:color="auto"/>
            </w:tcBorders>
            <w:shd w:val="clear" w:color="auto" w:fill="auto"/>
            <w:vAlign w:val="center"/>
          </w:tcPr>
          <w:p w14:paraId="4884DCD2" w14:textId="77777777" w:rsidR="008F1C94" w:rsidRPr="00684164" w:rsidRDefault="008F1C94" w:rsidP="00F4566B">
            <w:pPr>
              <w:jc w:val="center"/>
              <w:rPr>
                <w:rFonts w:cs="Calibri"/>
                <w:color w:val="000000"/>
                <w:sz w:val="20"/>
                <w:szCs w:val="18"/>
              </w:rPr>
            </w:pPr>
            <w:r w:rsidRPr="00684164">
              <w:rPr>
                <w:rFonts w:cs="Calibri"/>
                <w:color w:val="000000"/>
                <w:sz w:val="20"/>
                <w:szCs w:val="18"/>
              </w:rPr>
              <w:t>210.6</w:t>
            </w:r>
          </w:p>
        </w:tc>
        <w:tc>
          <w:tcPr>
            <w:tcW w:w="2498" w:type="dxa"/>
            <w:tcBorders>
              <w:top w:val="nil"/>
              <w:left w:val="nil"/>
              <w:bottom w:val="single" w:sz="8" w:space="0" w:color="auto"/>
              <w:right w:val="single" w:sz="8" w:space="0" w:color="auto"/>
            </w:tcBorders>
            <w:shd w:val="clear" w:color="auto" w:fill="auto"/>
            <w:vAlign w:val="center"/>
            <w:hideMark/>
          </w:tcPr>
          <w:p w14:paraId="2C183A3C" w14:textId="77777777" w:rsidR="008F1C94" w:rsidRPr="00727F7D" w:rsidRDefault="008F1C94" w:rsidP="00F4566B">
            <w:pPr>
              <w:jc w:val="left"/>
              <w:rPr>
                <w:rFonts w:ascii="Calibri" w:hAnsi="Calibri" w:cs="Calibri"/>
                <w:color w:val="000000"/>
                <w:sz w:val="16"/>
                <w:szCs w:val="16"/>
              </w:rPr>
            </w:pPr>
            <w:r w:rsidRPr="00727F7D">
              <w:rPr>
                <w:rFonts w:ascii="Calibri" w:hAnsi="Calibri" w:cs="Calibri"/>
                <w:color w:val="000000"/>
                <w:sz w:val="16"/>
                <w:szCs w:val="16"/>
              </w:rPr>
              <w:t> </w:t>
            </w:r>
          </w:p>
        </w:tc>
      </w:tr>
      <w:tr w:rsidR="008F1C94" w:rsidRPr="00727F7D" w14:paraId="0D7014DB"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tcPr>
          <w:p w14:paraId="740D2F77" w14:textId="77777777" w:rsidR="008F1C94" w:rsidRPr="00727F7D" w:rsidRDefault="008F1C94" w:rsidP="00F4566B">
            <w:pPr>
              <w:jc w:val="center"/>
              <w:rPr>
                <w:rFonts w:cs="Calibri"/>
                <w:b/>
                <w:bCs/>
                <w:color w:val="000000"/>
                <w:sz w:val="20"/>
                <w:szCs w:val="20"/>
              </w:rPr>
            </w:pPr>
            <w:r>
              <w:rPr>
                <w:rFonts w:cs="Calibri"/>
                <w:b/>
                <w:bCs/>
                <w:color w:val="000000"/>
                <w:sz w:val="20"/>
                <w:szCs w:val="20"/>
              </w:rPr>
              <w:t>Aug</w:t>
            </w:r>
          </w:p>
        </w:tc>
        <w:tc>
          <w:tcPr>
            <w:tcW w:w="1740" w:type="dxa"/>
            <w:tcBorders>
              <w:top w:val="nil"/>
              <w:left w:val="nil"/>
              <w:bottom w:val="single" w:sz="8" w:space="0" w:color="auto"/>
              <w:right w:val="single" w:sz="8" w:space="0" w:color="auto"/>
            </w:tcBorders>
            <w:shd w:val="clear" w:color="auto" w:fill="auto"/>
            <w:vAlign w:val="center"/>
          </w:tcPr>
          <w:p w14:paraId="38E2EFB4" w14:textId="28652B83" w:rsidR="008F1C94" w:rsidRPr="00684164" w:rsidRDefault="00684164" w:rsidP="00F4566B">
            <w:pPr>
              <w:jc w:val="center"/>
              <w:rPr>
                <w:rFonts w:cs="Calibri"/>
                <w:color w:val="000000"/>
                <w:sz w:val="20"/>
                <w:szCs w:val="18"/>
              </w:rPr>
            </w:pPr>
            <w:r w:rsidRPr="00684164">
              <w:rPr>
                <w:rFonts w:cs="Calibri"/>
                <w:color w:val="000000"/>
                <w:sz w:val="20"/>
                <w:szCs w:val="18"/>
              </w:rPr>
              <w:t>-</w:t>
            </w:r>
          </w:p>
        </w:tc>
        <w:tc>
          <w:tcPr>
            <w:tcW w:w="1681" w:type="dxa"/>
            <w:tcBorders>
              <w:top w:val="nil"/>
              <w:left w:val="nil"/>
              <w:bottom w:val="single" w:sz="8" w:space="0" w:color="auto"/>
              <w:right w:val="single" w:sz="8" w:space="0" w:color="auto"/>
            </w:tcBorders>
            <w:shd w:val="clear" w:color="auto" w:fill="auto"/>
            <w:vAlign w:val="center"/>
          </w:tcPr>
          <w:p w14:paraId="75128F73" w14:textId="77777777" w:rsidR="008F1C94" w:rsidRPr="00684164" w:rsidRDefault="008F1C94" w:rsidP="00F4566B">
            <w:pPr>
              <w:jc w:val="center"/>
              <w:rPr>
                <w:rFonts w:cs="Calibri"/>
                <w:color w:val="000000"/>
                <w:sz w:val="20"/>
                <w:szCs w:val="18"/>
              </w:rPr>
            </w:pPr>
            <w:r w:rsidRPr="00684164">
              <w:rPr>
                <w:rFonts w:cs="Calibri"/>
                <w:color w:val="000000"/>
                <w:sz w:val="20"/>
                <w:szCs w:val="18"/>
              </w:rPr>
              <w:t>212.5</w:t>
            </w:r>
          </w:p>
        </w:tc>
        <w:tc>
          <w:tcPr>
            <w:tcW w:w="1310" w:type="dxa"/>
            <w:tcBorders>
              <w:top w:val="nil"/>
              <w:left w:val="nil"/>
              <w:bottom w:val="single" w:sz="8" w:space="0" w:color="auto"/>
              <w:right w:val="single" w:sz="8" w:space="0" w:color="auto"/>
            </w:tcBorders>
            <w:shd w:val="clear" w:color="auto" w:fill="auto"/>
            <w:vAlign w:val="center"/>
          </w:tcPr>
          <w:p w14:paraId="64161E6B" w14:textId="77777777" w:rsidR="008F1C94" w:rsidRPr="00684164" w:rsidRDefault="008F1C94" w:rsidP="00F4566B">
            <w:pPr>
              <w:jc w:val="center"/>
              <w:rPr>
                <w:rFonts w:cs="Calibri"/>
                <w:color w:val="000000"/>
                <w:sz w:val="20"/>
                <w:szCs w:val="18"/>
              </w:rPr>
            </w:pPr>
            <w:r w:rsidRPr="00684164">
              <w:rPr>
                <w:rFonts w:cs="Calibri"/>
                <w:color w:val="000000"/>
                <w:sz w:val="20"/>
                <w:szCs w:val="18"/>
              </w:rPr>
              <w:t>212.5</w:t>
            </w:r>
          </w:p>
        </w:tc>
        <w:tc>
          <w:tcPr>
            <w:tcW w:w="2498" w:type="dxa"/>
            <w:tcBorders>
              <w:top w:val="nil"/>
              <w:left w:val="nil"/>
              <w:bottom w:val="single" w:sz="8" w:space="0" w:color="auto"/>
              <w:right w:val="single" w:sz="8" w:space="0" w:color="auto"/>
            </w:tcBorders>
            <w:shd w:val="clear" w:color="auto" w:fill="auto"/>
            <w:vAlign w:val="center"/>
          </w:tcPr>
          <w:p w14:paraId="3F99E196" w14:textId="77777777" w:rsidR="008F1C94" w:rsidRPr="00727F7D" w:rsidRDefault="008F1C94" w:rsidP="00F4566B">
            <w:pPr>
              <w:jc w:val="left"/>
              <w:rPr>
                <w:rFonts w:ascii="Calibri" w:hAnsi="Calibri" w:cs="Calibri"/>
                <w:color w:val="000000"/>
                <w:sz w:val="16"/>
                <w:szCs w:val="16"/>
              </w:rPr>
            </w:pPr>
          </w:p>
        </w:tc>
      </w:tr>
      <w:tr w:rsidR="008F1C94" w:rsidRPr="00727F7D" w14:paraId="4E187AB2"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1FDCD57A"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Sep</w:t>
            </w:r>
          </w:p>
        </w:tc>
        <w:tc>
          <w:tcPr>
            <w:tcW w:w="1740" w:type="dxa"/>
            <w:tcBorders>
              <w:top w:val="nil"/>
              <w:left w:val="nil"/>
              <w:bottom w:val="single" w:sz="8" w:space="0" w:color="auto"/>
              <w:right w:val="single" w:sz="8" w:space="0" w:color="auto"/>
            </w:tcBorders>
            <w:shd w:val="clear" w:color="auto" w:fill="auto"/>
            <w:vAlign w:val="center"/>
            <w:hideMark/>
          </w:tcPr>
          <w:p w14:paraId="75F65A78" w14:textId="63DB9F41" w:rsidR="008F1C94" w:rsidRPr="00684164" w:rsidRDefault="00684164" w:rsidP="00F4566B">
            <w:pPr>
              <w:jc w:val="center"/>
              <w:rPr>
                <w:rFonts w:cs="Calibri"/>
                <w:color w:val="000000"/>
                <w:sz w:val="20"/>
                <w:szCs w:val="18"/>
              </w:rPr>
            </w:pPr>
            <w:r w:rsidRPr="00684164">
              <w:rPr>
                <w:rFonts w:cs="Calibri"/>
                <w:color w:val="000000"/>
                <w:sz w:val="20"/>
                <w:szCs w:val="18"/>
              </w:rPr>
              <w:t>-</w:t>
            </w:r>
          </w:p>
        </w:tc>
        <w:tc>
          <w:tcPr>
            <w:tcW w:w="1681" w:type="dxa"/>
            <w:tcBorders>
              <w:top w:val="nil"/>
              <w:left w:val="nil"/>
              <w:bottom w:val="single" w:sz="8" w:space="0" w:color="auto"/>
              <w:right w:val="single" w:sz="8" w:space="0" w:color="auto"/>
            </w:tcBorders>
            <w:shd w:val="clear" w:color="auto" w:fill="auto"/>
            <w:vAlign w:val="center"/>
          </w:tcPr>
          <w:p w14:paraId="06F9B3CB" w14:textId="77777777" w:rsidR="008F1C94" w:rsidRPr="00684164" w:rsidRDefault="008F1C94" w:rsidP="00F4566B">
            <w:pPr>
              <w:jc w:val="center"/>
              <w:rPr>
                <w:rFonts w:cs="Calibri"/>
                <w:color w:val="000000"/>
                <w:sz w:val="20"/>
                <w:szCs w:val="18"/>
              </w:rPr>
            </w:pPr>
            <w:r w:rsidRPr="00684164">
              <w:rPr>
                <w:rFonts w:cs="Calibri"/>
                <w:color w:val="000000"/>
                <w:sz w:val="20"/>
                <w:szCs w:val="18"/>
              </w:rPr>
              <w:t>138.5</w:t>
            </w:r>
          </w:p>
        </w:tc>
        <w:tc>
          <w:tcPr>
            <w:tcW w:w="1310" w:type="dxa"/>
            <w:tcBorders>
              <w:top w:val="nil"/>
              <w:left w:val="nil"/>
              <w:bottom w:val="single" w:sz="8" w:space="0" w:color="auto"/>
              <w:right w:val="single" w:sz="8" w:space="0" w:color="auto"/>
            </w:tcBorders>
            <w:shd w:val="clear" w:color="auto" w:fill="auto"/>
            <w:vAlign w:val="center"/>
          </w:tcPr>
          <w:p w14:paraId="34733283" w14:textId="77777777" w:rsidR="008F1C94" w:rsidRPr="00684164" w:rsidRDefault="008F1C94" w:rsidP="00F4566B">
            <w:pPr>
              <w:jc w:val="center"/>
              <w:rPr>
                <w:rFonts w:cs="Calibri"/>
                <w:color w:val="000000"/>
                <w:sz w:val="20"/>
                <w:szCs w:val="18"/>
              </w:rPr>
            </w:pPr>
            <w:r w:rsidRPr="00684164">
              <w:rPr>
                <w:rFonts w:cs="Calibri"/>
                <w:color w:val="000000"/>
                <w:sz w:val="20"/>
                <w:szCs w:val="18"/>
              </w:rPr>
              <w:t>138.5</w:t>
            </w:r>
          </w:p>
        </w:tc>
        <w:tc>
          <w:tcPr>
            <w:tcW w:w="2498" w:type="dxa"/>
            <w:tcBorders>
              <w:top w:val="nil"/>
              <w:left w:val="nil"/>
              <w:bottom w:val="single" w:sz="8" w:space="0" w:color="auto"/>
              <w:right w:val="single" w:sz="8" w:space="0" w:color="auto"/>
            </w:tcBorders>
            <w:shd w:val="clear" w:color="auto" w:fill="auto"/>
            <w:vAlign w:val="center"/>
            <w:hideMark/>
          </w:tcPr>
          <w:p w14:paraId="4265952B" w14:textId="77777777" w:rsidR="008F1C94" w:rsidRPr="00727F7D" w:rsidRDefault="008F1C94" w:rsidP="00F4566B">
            <w:pPr>
              <w:jc w:val="left"/>
              <w:rPr>
                <w:rFonts w:ascii="Calibri" w:hAnsi="Calibri" w:cs="Calibri"/>
                <w:color w:val="000000"/>
                <w:sz w:val="20"/>
                <w:szCs w:val="20"/>
              </w:rPr>
            </w:pPr>
            <w:r w:rsidRPr="00727F7D">
              <w:rPr>
                <w:rFonts w:ascii="Calibri" w:hAnsi="Calibri" w:cs="Calibri"/>
                <w:color w:val="000000"/>
                <w:sz w:val="20"/>
                <w:szCs w:val="20"/>
              </w:rPr>
              <w:t> </w:t>
            </w:r>
          </w:p>
        </w:tc>
      </w:tr>
      <w:tr w:rsidR="008F1C94" w:rsidRPr="00727F7D" w14:paraId="5F0A1D1D"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1C27E3F8"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Oct</w:t>
            </w:r>
          </w:p>
        </w:tc>
        <w:tc>
          <w:tcPr>
            <w:tcW w:w="1740" w:type="dxa"/>
            <w:tcBorders>
              <w:top w:val="nil"/>
              <w:left w:val="nil"/>
              <w:bottom w:val="single" w:sz="8" w:space="0" w:color="auto"/>
              <w:right w:val="single" w:sz="8" w:space="0" w:color="auto"/>
            </w:tcBorders>
            <w:shd w:val="clear" w:color="auto" w:fill="auto"/>
            <w:vAlign w:val="center"/>
            <w:hideMark/>
          </w:tcPr>
          <w:p w14:paraId="41616AC0" w14:textId="77777777" w:rsidR="008F1C94" w:rsidRPr="00684164" w:rsidRDefault="008F1C94" w:rsidP="00F4566B">
            <w:pPr>
              <w:jc w:val="center"/>
              <w:rPr>
                <w:rFonts w:cs="Calibri"/>
                <w:color w:val="000000"/>
                <w:sz w:val="20"/>
                <w:szCs w:val="18"/>
              </w:rPr>
            </w:pPr>
            <w:r w:rsidRPr="00684164">
              <w:rPr>
                <w:rFonts w:cs="Calibri"/>
                <w:color w:val="000000"/>
                <w:sz w:val="20"/>
                <w:szCs w:val="18"/>
              </w:rPr>
              <w:t>102.8</w:t>
            </w:r>
          </w:p>
        </w:tc>
        <w:tc>
          <w:tcPr>
            <w:tcW w:w="1681" w:type="dxa"/>
            <w:tcBorders>
              <w:top w:val="nil"/>
              <w:left w:val="nil"/>
              <w:bottom w:val="single" w:sz="8" w:space="0" w:color="auto"/>
              <w:right w:val="single" w:sz="8" w:space="0" w:color="auto"/>
            </w:tcBorders>
            <w:shd w:val="clear" w:color="auto" w:fill="auto"/>
            <w:vAlign w:val="center"/>
          </w:tcPr>
          <w:p w14:paraId="5149106E" w14:textId="77777777" w:rsidR="008F1C94" w:rsidRPr="00684164" w:rsidRDefault="008F1C94" w:rsidP="00F4566B">
            <w:pPr>
              <w:jc w:val="center"/>
              <w:rPr>
                <w:rFonts w:cs="Calibri"/>
                <w:color w:val="000000"/>
                <w:sz w:val="20"/>
                <w:szCs w:val="18"/>
              </w:rPr>
            </w:pPr>
            <w:r w:rsidRPr="00684164">
              <w:rPr>
                <w:rFonts w:cs="Calibri"/>
                <w:color w:val="000000"/>
                <w:sz w:val="20"/>
                <w:szCs w:val="18"/>
              </w:rPr>
              <w:t>117.9</w:t>
            </w:r>
          </w:p>
        </w:tc>
        <w:tc>
          <w:tcPr>
            <w:tcW w:w="1310" w:type="dxa"/>
            <w:tcBorders>
              <w:top w:val="nil"/>
              <w:left w:val="nil"/>
              <w:bottom w:val="single" w:sz="8" w:space="0" w:color="auto"/>
              <w:right w:val="single" w:sz="8" w:space="0" w:color="auto"/>
            </w:tcBorders>
            <w:shd w:val="clear" w:color="auto" w:fill="auto"/>
            <w:vAlign w:val="center"/>
          </w:tcPr>
          <w:p w14:paraId="7B082D24" w14:textId="77777777" w:rsidR="008F1C94" w:rsidRPr="00684164" w:rsidRDefault="008F1C94" w:rsidP="00F4566B">
            <w:pPr>
              <w:jc w:val="center"/>
              <w:rPr>
                <w:rFonts w:cs="Calibri"/>
                <w:color w:val="000000"/>
                <w:sz w:val="20"/>
                <w:szCs w:val="18"/>
              </w:rPr>
            </w:pPr>
            <w:r w:rsidRPr="00684164">
              <w:rPr>
                <w:rFonts w:cs="Calibri"/>
                <w:color w:val="000000"/>
                <w:sz w:val="20"/>
                <w:szCs w:val="18"/>
              </w:rPr>
              <w:t>220.7</w:t>
            </w:r>
          </w:p>
        </w:tc>
        <w:tc>
          <w:tcPr>
            <w:tcW w:w="2498" w:type="dxa"/>
            <w:tcBorders>
              <w:top w:val="nil"/>
              <w:left w:val="nil"/>
              <w:bottom w:val="single" w:sz="8" w:space="0" w:color="auto"/>
              <w:right w:val="single" w:sz="8" w:space="0" w:color="auto"/>
            </w:tcBorders>
            <w:shd w:val="clear" w:color="auto" w:fill="auto"/>
            <w:vAlign w:val="center"/>
            <w:hideMark/>
          </w:tcPr>
          <w:p w14:paraId="03B8AE79" w14:textId="77777777" w:rsidR="008F1C94" w:rsidRPr="00727F7D" w:rsidRDefault="008F1C94" w:rsidP="00F4566B">
            <w:pPr>
              <w:jc w:val="left"/>
              <w:rPr>
                <w:rFonts w:ascii="Calibri" w:hAnsi="Calibri" w:cs="Calibri"/>
                <w:color w:val="000000"/>
                <w:sz w:val="20"/>
                <w:szCs w:val="20"/>
              </w:rPr>
            </w:pPr>
            <w:r w:rsidRPr="00727F7D">
              <w:rPr>
                <w:rFonts w:ascii="Calibri" w:hAnsi="Calibri" w:cs="Calibri"/>
                <w:color w:val="000000"/>
                <w:sz w:val="20"/>
                <w:szCs w:val="20"/>
              </w:rPr>
              <w:t> </w:t>
            </w:r>
          </w:p>
        </w:tc>
      </w:tr>
      <w:tr w:rsidR="008F1C94" w:rsidRPr="00727F7D" w14:paraId="78E47AAF"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220BD47A"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Nov</w:t>
            </w:r>
          </w:p>
        </w:tc>
        <w:tc>
          <w:tcPr>
            <w:tcW w:w="1740" w:type="dxa"/>
            <w:tcBorders>
              <w:top w:val="nil"/>
              <w:left w:val="nil"/>
              <w:bottom w:val="single" w:sz="8" w:space="0" w:color="auto"/>
              <w:right w:val="single" w:sz="8" w:space="0" w:color="auto"/>
            </w:tcBorders>
            <w:shd w:val="clear" w:color="auto" w:fill="auto"/>
            <w:vAlign w:val="center"/>
            <w:hideMark/>
          </w:tcPr>
          <w:p w14:paraId="3AE31839" w14:textId="77777777" w:rsidR="008F1C94" w:rsidRPr="00684164" w:rsidRDefault="008F1C94" w:rsidP="00F4566B">
            <w:pPr>
              <w:jc w:val="center"/>
              <w:rPr>
                <w:rFonts w:cs="Calibri"/>
                <w:color w:val="000000"/>
                <w:sz w:val="20"/>
                <w:szCs w:val="18"/>
              </w:rPr>
            </w:pPr>
            <w:r w:rsidRPr="00684164">
              <w:rPr>
                <w:rFonts w:cs="Calibri"/>
                <w:color w:val="000000"/>
                <w:sz w:val="20"/>
                <w:szCs w:val="18"/>
              </w:rPr>
              <w:t>38.2</w:t>
            </w:r>
          </w:p>
        </w:tc>
        <w:tc>
          <w:tcPr>
            <w:tcW w:w="1681" w:type="dxa"/>
            <w:tcBorders>
              <w:top w:val="nil"/>
              <w:left w:val="nil"/>
              <w:bottom w:val="single" w:sz="8" w:space="0" w:color="auto"/>
              <w:right w:val="single" w:sz="8" w:space="0" w:color="auto"/>
            </w:tcBorders>
            <w:shd w:val="clear" w:color="auto" w:fill="auto"/>
            <w:vAlign w:val="center"/>
          </w:tcPr>
          <w:p w14:paraId="35251C9F" w14:textId="77777777" w:rsidR="008F1C94" w:rsidRPr="00684164" w:rsidRDefault="008F1C94" w:rsidP="00F4566B">
            <w:pPr>
              <w:jc w:val="center"/>
              <w:rPr>
                <w:rFonts w:cs="Calibri"/>
                <w:color w:val="000000"/>
                <w:sz w:val="20"/>
                <w:szCs w:val="18"/>
              </w:rPr>
            </w:pPr>
            <w:r w:rsidRPr="00684164">
              <w:rPr>
                <w:rFonts w:cs="Calibri"/>
                <w:color w:val="000000"/>
                <w:sz w:val="20"/>
                <w:szCs w:val="18"/>
              </w:rPr>
              <w:t>187.5</w:t>
            </w:r>
          </w:p>
        </w:tc>
        <w:tc>
          <w:tcPr>
            <w:tcW w:w="1310" w:type="dxa"/>
            <w:tcBorders>
              <w:top w:val="nil"/>
              <w:left w:val="nil"/>
              <w:bottom w:val="single" w:sz="8" w:space="0" w:color="auto"/>
              <w:right w:val="single" w:sz="8" w:space="0" w:color="auto"/>
            </w:tcBorders>
            <w:shd w:val="clear" w:color="auto" w:fill="auto"/>
            <w:vAlign w:val="center"/>
          </w:tcPr>
          <w:p w14:paraId="6BC7D866" w14:textId="77777777" w:rsidR="008F1C94" w:rsidRPr="00684164" w:rsidRDefault="008F1C94" w:rsidP="00F4566B">
            <w:pPr>
              <w:jc w:val="center"/>
              <w:rPr>
                <w:rFonts w:cs="Calibri"/>
                <w:color w:val="000000"/>
                <w:sz w:val="20"/>
                <w:szCs w:val="18"/>
              </w:rPr>
            </w:pPr>
            <w:r w:rsidRPr="00684164">
              <w:rPr>
                <w:rFonts w:cs="Calibri"/>
                <w:color w:val="000000"/>
                <w:sz w:val="20"/>
                <w:szCs w:val="18"/>
              </w:rPr>
              <w:t>225.8</w:t>
            </w:r>
          </w:p>
        </w:tc>
        <w:tc>
          <w:tcPr>
            <w:tcW w:w="2498" w:type="dxa"/>
            <w:tcBorders>
              <w:top w:val="nil"/>
              <w:left w:val="nil"/>
              <w:bottom w:val="single" w:sz="8" w:space="0" w:color="auto"/>
              <w:right w:val="single" w:sz="8" w:space="0" w:color="auto"/>
            </w:tcBorders>
            <w:shd w:val="clear" w:color="auto" w:fill="auto"/>
            <w:vAlign w:val="center"/>
            <w:hideMark/>
          </w:tcPr>
          <w:p w14:paraId="6CC5BCAF" w14:textId="77777777" w:rsidR="008F1C94" w:rsidRPr="00727F7D" w:rsidRDefault="008F1C94" w:rsidP="00F4566B">
            <w:pPr>
              <w:jc w:val="left"/>
              <w:rPr>
                <w:rFonts w:ascii="Calibri" w:hAnsi="Calibri" w:cs="Calibri"/>
                <w:color w:val="000000"/>
                <w:sz w:val="20"/>
                <w:szCs w:val="20"/>
              </w:rPr>
            </w:pPr>
            <w:r w:rsidRPr="00727F7D">
              <w:rPr>
                <w:rFonts w:ascii="Calibri" w:hAnsi="Calibri" w:cs="Calibri"/>
                <w:color w:val="000000"/>
                <w:sz w:val="20"/>
                <w:szCs w:val="20"/>
              </w:rPr>
              <w:t> </w:t>
            </w:r>
          </w:p>
        </w:tc>
      </w:tr>
      <w:tr w:rsidR="008F1C94" w:rsidRPr="00727F7D" w14:paraId="658D1C4C"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7043882D" w14:textId="77777777" w:rsidR="008F1C94" w:rsidRPr="00727F7D" w:rsidRDefault="008F1C94" w:rsidP="00F4566B">
            <w:pPr>
              <w:jc w:val="center"/>
              <w:rPr>
                <w:rFonts w:cs="Calibri"/>
                <w:b/>
                <w:bCs/>
                <w:color w:val="000000"/>
                <w:sz w:val="20"/>
                <w:szCs w:val="20"/>
              </w:rPr>
            </w:pPr>
            <w:r w:rsidRPr="00727F7D">
              <w:rPr>
                <w:rFonts w:cs="Calibri"/>
                <w:b/>
                <w:bCs/>
                <w:color w:val="000000"/>
                <w:sz w:val="20"/>
                <w:szCs w:val="20"/>
              </w:rPr>
              <w:t>Dec</w:t>
            </w:r>
          </w:p>
        </w:tc>
        <w:tc>
          <w:tcPr>
            <w:tcW w:w="1740" w:type="dxa"/>
            <w:tcBorders>
              <w:top w:val="nil"/>
              <w:left w:val="nil"/>
              <w:bottom w:val="single" w:sz="8" w:space="0" w:color="auto"/>
              <w:right w:val="single" w:sz="8" w:space="0" w:color="auto"/>
            </w:tcBorders>
            <w:shd w:val="clear" w:color="auto" w:fill="auto"/>
            <w:vAlign w:val="center"/>
            <w:hideMark/>
          </w:tcPr>
          <w:p w14:paraId="69CC293F" w14:textId="77777777" w:rsidR="008F1C94" w:rsidRPr="00684164" w:rsidRDefault="008F1C94" w:rsidP="00F4566B">
            <w:pPr>
              <w:jc w:val="center"/>
              <w:rPr>
                <w:rFonts w:cs="Calibri"/>
                <w:color w:val="000000"/>
                <w:sz w:val="20"/>
                <w:szCs w:val="18"/>
              </w:rPr>
            </w:pPr>
            <w:r w:rsidRPr="00684164">
              <w:rPr>
                <w:rFonts w:cs="Calibri"/>
                <w:color w:val="000000"/>
                <w:sz w:val="20"/>
                <w:szCs w:val="18"/>
              </w:rPr>
              <w:t>5.1</w:t>
            </w:r>
          </w:p>
        </w:tc>
        <w:tc>
          <w:tcPr>
            <w:tcW w:w="1681" w:type="dxa"/>
            <w:tcBorders>
              <w:top w:val="nil"/>
              <w:left w:val="nil"/>
              <w:bottom w:val="single" w:sz="8" w:space="0" w:color="auto"/>
              <w:right w:val="single" w:sz="8" w:space="0" w:color="auto"/>
            </w:tcBorders>
            <w:shd w:val="clear" w:color="auto" w:fill="auto"/>
            <w:vAlign w:val="center"/>
          </w:tcPr>
          <w:p w14:paraId="58573C50" w14:textId="77777777" w:rsidR="008F1C94" w:rsidRPr="00684164" w:rsidRDefault="008F1C94" w:rsidP="00F4566B">
            <w:pPr>
              <w:jc w:val="center"/>
              <w:rPr>
                <w:rFonts w:cs="Calibri"/>
                <w:color w:val="000000"/>
                <w:sz w:val="20"/>
                <w:szCs w:val="18"/>
              </w:rPr>
            </w:pPr>
            <w:r w:rsidRPr="00684164">
              <w:rPr>
                <w:rFonts w:cs="Calibri"/>
                <w:color w:val="000000"/>
                <w:sz w:val="20"/>
                <w:szCs w:val="18"/>
              </w:rPr>
              <w:t>208.2</w:t>
            </w:r>
          </w:p>
        </w:tc>
        <w:tc>
          <w:tcPr>
            <w:tcW w:w="1310" w:type="dxa"/>
            <w:tcBorders>
              <w:top w:val="nil"/>
              <w:left w:val="nil"/>
              <w:bottom w:val="single" w:sz="8" w:space="0" w:color="auto"/>
              <w:right w:val="single" w:sz="8" w:space="0" w:color="auto"/>
            </w:tcBorders>
            <w:shd w:val="clear" w:color="auto" w:fill="auto"/>
            <w:vAlign w:val="center"/>
          </w:tcPr>
          <w:p w14:paraId="25B1AE84" w14:textId="77777777" w:rsidR="008F1C94" w:rsidRPr="00684164" w:rsidRDefault="008F1C94" w:rsidP="00F4566B">
            <w:pPr>
              <w:jc w:val="center"/>
              <w:rPr>
                <w:rFonts w:cs="Calibri"/>
                <w:color w:val="000000"/>
                <w:sz w:val="20"/>
                <w:szCs w:val="18"/>
              </w:rPr>
            </w:pPr>
            <w:r w:rsidRPr="00684164">
              <w:rPr>
                <w:rFonts w:cs="Calibri"/>
                <w:color w:val="000000"/>
                <w:sz w:val="20"/>
                <w:szCs w:val="18"/>
              </w:rPr>
              <w:t>213.3</w:t>
            </w:r>
          </w:p>
        </w:tc>
        <w:tc>
          <w:tcPr>
            <w:tcW w:w="2498" w:type="dxa"/>
            <w:tcBorders>
              <w:top w:val="nil"/>
              <w:left w:val="nil"/>
              <w:bottom w:val="single" w:sz="8" w:space="0" w:color="auto"/>
              <w:right w:val="single" w:sz="8" w:space="0" w:color="auto"/>
            </w:tcBorders>
            <w:shd w:val="clear" w:color="auto" w:fill="auto"/>
            <w:vAlign w:val="center"/>
            <w:hideMark/>
          </w:tcPr>
          <w:p w14:paraId="2C80D58C" w14:textId="77777777" w:rsidR="008F1C94" w:rsidRPr="00727F7D" w:rsidRDefault="008F1C94" w:rsidP="00F4566B">
            <w:pPr>
              <w:jc w:val="left"/>
              <w:rPr>
                <w:rFonts w:ascii="Calibri" w:hAnsi="Calibri" w:cs="Calibri"/>
                <w:color w:val="000000"/>
                <w:sz w:val="20"/>
                <w:szCs w:val="20"/>
              </w:rPr>
            </w:pPr>
            <w:r w:rsidRPr="00727F7D">
              <w:rPr>
                <w:rFonts w:ascii="Calibri" w:hAnsi="Calibri" w:cs="Calibri"/>
                <w:color w:val="000000"/>
                <w:sz w:val="20"/>
                <w:szCs w:val="20"/>
              </w:rPr>
              <w:t> </w:t>
            </w:r>
          </w:p>
        </w:tc>
      </w:tr>
      <w:tr w:rsidR="008F1C94" w:rsidRPr="00727F7D" w14:paraId="6661A283" w14:textId="77777777" w:rsidTr="00234E46">
        <w:trPr>
          <w:trHeight w:val="334"/>
        </w:trPr>
        <w:tc>
          <w:tcPr>
            <w:tcW w:w="983" w:type="dxa"/>
            <w:tcBorders>
              <w:top w:val="nil"/>
              <w:left w:val="single" w:sz="8" w:space="0" w:color="auto"/>
              <w:bottom w:val="single" w:sz="8" w:space="0" w:color="auto"/>
              <w:right w:val="single" w:sz="8" w:space="0" w:color="auto"/>
            </w:tcBorders>
            <w:shd w:val="clear" w:color="auto" w:fill="auto"/>
            <w:vAlign w:val="center"/>
            <w:hideMark/>
          </w:tcPr>
          <w:p w14:paraId="7183718A" w14:textId="77777777" w:rsidR="008F1C94" w:rsidRPr="00727F7D" w:rsidRDefault="008F1C94" w:rsidP="00F4566B">
            <w:pPr>
              <w:jc w:val="center"/>
              <w:rPr>
                <w:rFonts w:cs="Calibri"/>
                <w:b/>
                <w:bCs/>
                <w:color w:val="000000"/>
                <w:sz w:val="18"/>
                <w:szCs w:val="18"/>
              </w:rPr>
            </w:pPr>
            <w:r w:rsidRPr="00727F7D">
              <w:rPr>
                <w:rFonts w:cs="Calibri"/>
                <w:b/>
                <w:bCs/>
                <w:color w:val="000000"/>
                <w:sz w:val="18"/>
                <w:szCs w:val="18"/>
              </w:rPr>
              <w:t>Total</w:t>
            </w:r>
          </w:p>
        </w:tc>
        <w:tc>
          <w:tcPr>
            <w:tcW w:w="1740" w:type="dxa"/>
            <w:tcBorders>
              <w:top w:val="nil"/>
              <w:left w:val="nil"/>
              <w:bottom w:val="single" w:sz="8" w:space="0" w:color="auto"/>
              <w:right w:val="single" w:sz="8" w:space="0" w:color="auto"/>
            </w:tcBorders>
            <w:shd w:val="clear" w:color="auto" w:fill="auto"/>
            <w:vAlign w:val="center"/>
            <w:hideMark/>
          </w:tcPr>
          <w:p w14:paraId="5AA7A47B"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160.0</w:t>
            </w:r>
          </w:p>
        </w:tc>
        <w:tc>
          <w:tcPr>
            <w:tcW w:w="1681" w:type="dxa"/>
            <w:tcBorders>
              <w:top w:val="nil"/>
              <w:left w:val="nil"/>
              <w:bottom w:val="single" w:sz="8" w:space="0" w:color="auto"/>
              <w:right w:val="single" w:sz="8" w:space="0" w:color="auto"/>
            </w:tcBorders>
            <w:shd w:val="clear" w:color="auto" w:fill="auto"/>
            <w:vAlign w:val="center"/>
            <w:hideMark/>
          </w:tcPr>
          <w:p w14:paraId="6C5DEB82"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4175.3</w:t>
            </w:r>
          </w:p>
        </w:tc>
        <w:tc>
          <w:tcPr>
            <w:tcW w:w="1310" w:type="dxa"/>
            <w:tcBorders>
              <w:top w:val="nil"/>
              <w:left w:val="nil"/>
              <w:bottom w:val="single" w:sz="8" w:space="0" w:color="auto"/>
              <w:right w:val="single" w:sz="8" w:space="0" w:color="auto"/>
            </w:tcBorders>
            <w:shd w:val="clear" w:color="auto" w:fill="auto"/>
            <w:vAlign w:val="center"/>
          </w:tcPr>
          <w:p w14:paraId="6A20B87C" w14:textId="77777777" w:rsidR="008F1C94" w:rsidRPr="00684164" w:rsidRDefault="008F1C94" w:rsidP="00F4566B">
            <w:pPr>
              <w:jc w:val="center"/>
              <w:rPr>
                <w:rFonts w:cs="Calibri"/>
                <w:b/>
                <w:bCs/>
                <w:color w:val="000000"/>
                <w:sz w:val="20"/>
                <w:szCs w:val="18"/>
              </w:rPr>
            </w:pPr>
            <w:r w:rsidRPr="00684164">
              <w:rPr>
                <w:rFonts w:cs="Calibri"/>
                <w:b/>
                <w:bCs/>
                <w:color w:val="000000"/>
                <w:sz w:val="20"/>
                <w:szCs w:val="18"/>
              </w:rPr>
              <w:t>4335.3</w:t>
            </w:r>
          </w:p>
        </w:tc>
        <w:tc>
          <w:tcPr>
            <w:tcW w:w="2498" w:type="dxa"/>
            <w:tcBorders>
              <w:top w:val="nil"/>
              <w:left w:val="nil"/>
              <w:bottom w:val="single" w:sz="8" w:space="0" w:color="auto"/>
              <w:right w:val="single" w:sz="8" w:space="0" w:color="auto"/>
            </w:tcBorders>
            <w:shd w:val="clear" w:color="auto" w:fill="auto"/>
            <w:vAlign w:val="center"/>
            <w:hideMark/>
          </w:tcPr>
          <w:p w14:paraId="04525A5F" w14:textId="77777777" w:rsidR="008F1C94" w:rsidRPr="00727F7D" w:rsidRDefault="008F1C94" w:rsidP="00F4566B">
            <w:pPr>
              <w:jc w:val="left"/>
              <w:rPr>
                <w:rFonts w:ascii="Calibri" w:hAnsi="Calibri" w:cs="Calibri"/>
                <w:color w:val="000000"/>
                <w:sz w:val="20"/>
                <w:szCs w:val="20"/>
              </w:rPr>
            </w:pPr>
            <w:r w:rsidRPr="00727F7D">
              <w:rPr>
                <w:rFonts w:ascii="Calibri" w:hAnsi="Calibri" w:cs="Calibri"/>
                <w:color w:val="000000"/>
                <w:sz w:val="20"/>
                <w:szCs w:val="20"/>
              </w:rPr>
              <w:t> </w:t>
            </w:r>
          </w:p>
        </w:tc>
      </w:tr>
    </w:tbl>
    <w:p w14:paraId="0C2D59ED" w14:textId="77777777" w:rsidR="002177A5" w:rsidRDefault="002177A5" w:rsidP="001C602F">
      <w:pPr>
        <w:rPr>
          <w:sz w:val="18"/>
          <w:szCs w:val="16"/>
        </w:rPr>
      </w:pPr>
    </w:p>
    <w:p w14:paraId="35373AD1" w14:textId="63B809F7" w:rsidR="004A6103" w:rsidRPr="002177A5" w:rsidRDefault="004A6103" w:rsidP="001C602F">
      <w:pPr>
        <w:rPr>
          <w:sz w:val="18"/>
          <w:szCs w:val="16"/>
        </w:rPr>
      </w:pPr>
    </w:p>
    <w:p w14:paraId="47D73A42" w14:textId="0FDE4AA8" w:rsidR="00B101CF" w:rsidRPr="00B101CF" w:rsidRDefault="00CD10EF" w:rsidP="00B101CF">
      <w:pPr>
        <w:pStyle w:val="Caption"/>
        <w:keepNext/>
      </w:pPr>
      <w:bookmarkStart w:id="37" w:name="_Ref59639956"/>
      <w:r>
        <w:t xml:space="preserve">Table </w:t>
      </w:r>
      <w:r>
        <w:fldChar w:fldCharType="begin"/>
      </w:r>
      <w:r>
        <w:instrText>STYLEREF 1 \s</w:instrText>
      </w:r>
      <w:r>
        <w:fldChar w:fldCharType="separate"/>
      </w:r>
      <w:r w:rsidR="00973306">
        <w:rPr>
          <w:noProof/>
        </w:rPr>
        <w:t>4</w:t>
      </w:r>
      <w:r>
        <w:fldChar w:fldCharType="end"/>
      </w:r>
      <w:r w:rsidR="00D307D2">
        <w:noBreakHyphen/>
      </w:r>
      <w:r>
        <w:fldChar w:fldCharType="begin"/>
      </w:r>
      <w:r>
        <w:instrText>SEQ Table \* ARABIC \s 1</w:instrText>
      </w:r>
      <w:r>
        <w:fldChar w:fldCharType="separate"/>
      </w:r>
      <w:r w:rsidR="00973306">
        <w:rPr>
          <w:noProof/>
        </w:rPr>
        <w:t>2</w:t>
      </w:r>
      <w:r>
        <w:fldChar w:fldCharType="end"/>
      </w:r>
      <w:bookmarkEnd w:id="37"/>
      <w:r>
        <w:t xml:space="preserve">: Quantities flared by </w:t>
      </w:r>
      <w:r w:rsidR="00FC66ED">
        <w:t>ExxonMobil</w:t>
      </w:r>
      <w:r w:rsidR="005B5EBF">
        <w:t xml:space="preserve"> FEP in</w:t>
      </w:r>
      <w:r w:rsidR="00702154">
        <w:t xml:space="preserve"> 2021</w:t>
      </w:r>
      <w:r w:rsidR="00B101CF">
        <w:t xml:space="preserve">. Pilot gas </w:t>
      </w:r>
      <w:r w:rsidR="00A467FC" w:rsidRPr="0090087D">
        <w:t xml:space="preserve">is to provide a supply of fuel gas </w:t>
      </w:r>
      <w:r w:rsidR="00A467FC">
        <w:t xml:space="preserve">to keep the pilots lit. </w:t>
      </w:r>
    </w:p>
    <w:tbl>
      <w:tblPr>
        <w:tblStyle w:val="TableGrid"/>
        <w:tblW w:w="8494"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ook w:val="04A0" w:firstRow="1" w:lastRow="0" w:firstColumn="1" w:lastColumn="0" w:noHBand="0" w:noVBand="1"/>
      </w:tblPr>
      <w:tblGrid>
        <w:gridCol w:w="988"/>
        <w:gridCol w:w="1701"/>
        <w:gridCol w:w="1701"/>
        <w:gridCol w:w="1424"/>
        <w:gridCol w:w="2680"/>
      </w:tblGrid>
      <w:tr w:rsidR="00A84FA1" w:rsidRPr="005B5EBF" w14:paraId="136DCEAA" w14:textId="5B15C117" w:rsidTr="00B20BF4">
        <w:trPr>
          <w:trHeight w:val="320"/>
          <w:tblHeader/>
        </w:trPr>
        <w:tc>
          <w:tcPr>
            <w:tcW w:w="988" w:type="dxa"/>
            <w:noWrap/>
            <w:vAlign w:val="center"/>
            <w:hideMark/>
          </w:tcPr>
          <w:p w14:paraId="0B006535" w14:textId="3E14ED4C" w:rsidR="00A84FA1" w:rsidRPr="005B5EBF" w:rsidRDefault="00234E46" w:rsidP="00A84FA1">
            <w:pPr>
              <w:jc w:val="center"/>
              <w:rPr>
                <w:b/>
                <w:bCs/>
              </w:rPr>
            </w:pPr>
            <w:r>
              <w:rPr>
                <w:b/>
                <w:bCs/>
              </w:rPr>
              <w:t>Month</w:t>
            </w:r>
          </w:p>
        </w:tc>
        <w:tc>
          <w:tcPr>
            <w:tcW w:w="1701" w:type="dxa"/>
            <w:noWrap/>
            <w:vAlign w:val="center"/>
            <w:hideMark/>
          </w:tcPr>
          <w:p w14:paraId="0B0539C8" w14:textId="77777777" w:rsidR="00A84FA1" w:rsidRDefault="00A84FA1" w:rsidP="00A84FA1">
            <w:pPr>
              <w:jc w:val="center"/>
              <w:rPr>
                <w:rFonts w:cs="Calibri"/>
                <w:b/>
                <w:bCs/>
                <w:color w:val="000000"/>
                <w:sz w:val="18"/>
                <w:szCs w:val="18"/>
              </w:rPr>
            </w:pPr>
            <w:r w:rsidRPr="00727F7D">
              <w:rPr>
                <w:rFonts w:cs="Calibri"/>
                <w:b/>
                <w:bCs/>
                <w:color w:val="000000"/>
                <w:sz w:val="18"/>
                <w:szCs w:val="18"/>
              </w:rPr>
              <w:t xml:space="preserve">Ground </w:t>
            </w:r>
            <w:r>
              <w:rPr>
                <w:rFonts w:cs="Calibri"/>
                <w:b/>
                <w:bCs/>
                <w:color w:val="000000"/>
                <w:sz w:val="18"/>
                <w:szCs w:val="18"/>
              </w:rPr>
              <w:t xml:space="preserve">Flaring </w:t>
            </w:r>
            <w:r w:rsidRPr="00727F7D">
              <w:rPr>
                <w:rFonts w:cs="Calibri"/>
                <w:b/>
                <w:bCs/>
                <w:color w:val="000000"/>
                <w:sz w:val="18"/>
                <w:szCs w:val="18"/>
              </w:rPr>
              <w:t>(tonnes)</w:t>
            </w:r>
          </w:p>
          <w:p w14:paraId="293759DA" w14:textId="1185F1AD" w:rsidR="00A84FA1" w:rsidRPr="00234E46" w:rsidRDefault="00234E46" w:rsidP="00A84FA1">
            <w:pPr>
              <w:jc w:val="center"/>
              <w:rPr>
                <w:rFonts w:cs="Calibri"/>
                <w:b/>
                <w:bCs/>
                <w:color w:val="000000"/>
                <w:sz w:val="18"/>
                <w:szCs w:val="18"/>
              </w:rPr>
            </w:pPr>
            <w:r w:rsidRPr="00234E46">
              <w:rPr>
                <w:rFonts w:cs="Calibri"/>
                <w:b/>
                <w:bCs/>
                <w:color w:val="000000"/>
                <w:sz w:val="18"/>
                <w:szCs w:val="18"/>
              </w:rPr>
              <w:t>(inc. pilot &amp; purge)</w:t>
            </w:r>
          </w:p>
        </w:tc>
        <w:tc>
          <w:tcPr>
            <w:tcW w:w="1701" w:type="dxa"/>
            <w:noWrap/>
            <w:vAlign w:val="center"/>
            <w:hideMark/>
          </w:tcPr>
          <w:p w14:paraId="23D341BA" w14:textId="77777777" w:rsidR="00A84FA1" w:rsidRDefault="00A84FA1" w:rsidP="00A84FA1">
            <w:pPr>
              <w:jc w:val="center"/>
              <w:rPr>
                <w:rFonts w:cs="Calibri"/>
                <w:b/>
                <w:bCs/>
                <w:color w:val="000000"/>
                <w:sz w:val="18"/>
                <w:szCs w:val="18"/>
              </w:rPr>
            </w:pPr>
            <w:r w:rsidRPr="00727F7D">
              <w:rPr>
                <w:rFonts w:cs="Calibri"/>
                <w:b/>
                <w:bCs/>
                <w:color w:val="000000"/>
                <w:sz w:val="18"/>
                <w:szCs w:val="18"/>
              </w:rPr>
              <w:t>Elevated</w:t>
            </w:r>
            <w:r>
              <w:rPr>
                <w:rFonts w:cs="Calibri"/>
                <w:b/>
                <w:bCs/>
                <w:color w:val="000000"/>
                <w:sz w:val="18"/>
                <w:szCs w:val="18"/>
              </w:rPr>
              <w:t xml:space="preserve"> Flaring</w:t>
            </w:r>
          </w:p>
          <w:p w14:paraId="62839E44" w14:textId="77777777" w:rsidR="00234E46" w:rsidRPr="00234E46" w:rsidRDefault="00A84FA1" w:rsidP="00A84FA1">
            <w:pPr>
              <w:jc w:val="center"/>
              <w:rPr>
                <w:rFonts w:cs="Calibri"/>
                <w:b/>
                <w:bCs/>
                <w:color w:val="000000"/>
                <w:sz w:val="18"/>
                <w:szCs w:val="18"/>
              </w:rPr>
            </w:pPr>
            <w:r w:rsidRPr="00727F7D">
              <w:rPr>
                <w:rFonts w:cs="Calibri"/>
                <w:b/>
                <w:bCs/>
                <w:color w:val="000000"/>
                <w:sz w:val="18"/>
                <w:szCs w:val="18"/>
              </w:rPr>
              <w:t>(tonnes)</w:t>
            </w:r>
            <w:r w:rsidR="00234E46" w:rsidRPr="00234E46">
              <w:rPr>
                <w:rFonts w:cs="Calibri"/>
                <w:b/>
                <w:bCs/>
                <w:color w:val="000000"/>
                <w:sz w:val="18"/>
                <w:szCs w:val="18"/>
              </w:rPr>
              <w:t xml:space="preserve"> </w:t>
            </w:r>
          </w:p>
          <w:p w14:paraId="4B7ED17E" w14:textId="24802120" w:rsidR="00A84FA1" w:rsidRPr="00234E46" w:rsidRDefault="00234E46" w:rsidP="00A84FA1">
            <w:pPr>
              <w:jc w:val="center"/>
              <w:rPr>
                <w:rFonts w:cs="Calibri"/>
                <w:b/>
                <w:bCs/>
                <w:color w:val="000000"/>
                <w:sz w:val="18"/>
                <w:szCs w:val="18"/>
              </w:rPr>
            </w:pPr>
            <w:r w:rsidRPr="00234E46">
              <w:rPr>
                <w:rFonts w:cs="Calibri"/>
                <w:b/>
                <w:bCs/>
                <w:color w:val="000000"/>
                <w:sz w:val="18"/>
                <w:szCs w:val="18"/>
              </w:rPr>
              <w:t>(inc. pilot &amp; purge)</w:t>
            </w:r>
          </w:p>
        </w:tc>
        <w:tc>
          <w:tcPr>
            <w:tcW w:w="1424" w:type="dxa"/>
            <w:noWrap/>
            <w:vAlign w:val="center"/>
            <w:hideMark/>
          </w:tcPr>
          <w:p w14:paraId="5B37ABAF" w14:textId="5A96F838" w:rsidR="00A84FA1" w:rsidRPr="005B5EBF" w:rsidRDefault="00A84FA1" w:rsidP="00A84FA1">
            <w:pPr>
              <w:jc w:val="center"/>
              <w:rPr>
                <w:b/>
                <w:bCs/>
              </w:rPr>
            </w:pPr>
            <w:r w:rsidRPr="00727F7D">
              <w:rPr>
                <w:rFonts w:cs="Calibri"/>
                <w:b/>
                <w:bCs/>
                <w:color w:val="000000"/>
                <w:sz w:val="18"/>
                <w:szCs w:val="18"/>
              </w:rPr>
              <w:t>Total (Ground and Elevated)</w:t>
            </w:r>
          </w:p>
        </w:tc>
        <w:tc>
          <w:tcPr>
            <w:tcW w:w="2680" w:type="dxa"/>
            <w:vAlign w:val="center"/>
            <w:hideMark/>
          </w:tcPr>
          <w:p w14:paraId="01C23B69" w14:textId="326D19E7" w:rsidR="00A84FA1" w:rsidRPr="005B5EBF" w:rsidRDefault="00A84FA1" w:rsidP="00A84FA1">
            <w:pPr>
              <w:jc w:val="center"/>
              <w:rPr>
                <w:b/>
                <w:bCs/>
              </w:rPr>
            </w:pPr>
            <w:r w:rsidRPr="005B5EBF">
              <w:rPr>
                <w:b/>
                <w:bCs/>
              </w:rPr>
              <w:t>Reasons for Significant Flaring Events</w:t>
            </w:r>
          </w:p>
        </w:tc>
      </w:tr>
      <w:tr w:rsidR="00A84FA1" w:rsidRPr="005B5EBF" w14:paraId="40F4AB6F" w14:textId="77777777" w:rsidTr="00B20BF4">
        <w:trPr>
          <w:trHeight w:val="310"/>
        </w:trPr>
        <w:tc>
          <w:tcPr>
            <w:tcW w:w="988" w:type="dxa"/>
            <w:noWrap/>
            <w:vAlign w:val="center"/>
            <w:hideMark/>
          </w:tcPr>
          <w:p w14:paraId="769E06FB" w14:textId="77777777" w:rsidR="00A84FA1" w:rsidRPr="005B5EBF" w:rsidRDefault="00A84FA1" w:rsidP="00A84FA1">
            <w:pPr>
              <w:jc w:val="center"/>
              <w:rPr>
                <w:b/>
                <w:bCs/>
              </w:rPr>
            </w:pPr>
            <w:r w:rsidRPr="005B5EBF">
              <w:rPr>
                <w:b/>
                <w:bCs/>
              </w:rPr>
              <w:t>Jan</w:t>
            </w:r>
          </w:p>
        </w:tc>
        <w:tc>
          <w:tcPr>
            <w:tcW w:w="1701" w:type="dxa"/>
            <w:noWrap/>
            <w:vAlign w:val="center"/>
            <w:hideMark/>
          </w:tcPr>
          <w:p w14:paraId="277EB702" w14:textId="528C4D95" w:rsidR="00A84FA1" w:rsidRPr="00B101CF" w:rsidRDefault="00A84FA1" w:rsidP="00A84FA1">
            <w:pPr>
              <w:jc w:val="center"/>
              <w:rPr>
                <w:sz w:val="18"/>
              </w:rPr>
            </w:pPr>
            <w:r>
              <w:t xml:space="preserve">729 </w:t>
            </w:r>
          </w:p>
        </w:tc>
        <w:tc>
          <w:tcPr>
            <w:tcW w:w="1701" w:type="dxa"/>
            <w:noWrap/>
            <w:vAlign w:val="center"/>
            <w:hideMark/>
          </w:tcPr>
          <w:p w14:paraId="433F89E3" w14:textId="2C1FFCD1" w:rsidR="00A84FA1" w:rsidRPr="00B101CF" w:rsidRDefault="00A84FA1" w:rsidP="00A84FA1">
            <w:pPr>
              <w:jc w:val="center"/>
              <w:rPr>
                <w:sz w:val="18"/>
              </w:rPr>
            </w:pPr>
            <w:r>
              <w:t xml:space="preserve">-   </w:t>
            </w:r>
          </w:p>
        </w:tc>
        <w:tc>
          <w:tcPr>
            <w:tcW w:w="1424" w:type="dxa"/>
            <w:noWrap/>
            <w:vAlign w:val="center"/>
            <w:hideMark/>
          </w:tcPr>
          <w:p w14:paraId="7799B236" w14:textId="5A724C25" w:rsidR="00A84FA1" w:rsidRPr="00B101CF" w:rsidRDefault="00A84FA1" w:rsidP="00A84FA1">
            <w:pPr>
              <w:jc w:val="center"/>
              <w:rPr>
                <w:sz w:val="18"/>
              </w:rPr>
            </w:pPr>
            <w:r>
              <w:t xml:space="preserve">729 </w:t>
            </w:r>
          </w:p>
        </w:tc>
        <w:tc>
          <w:tcPr>
            <w:tcW w:w="2680" w:type="dxa"/>
            <w:noWrap/>
            <w:vAlign w:val="center"/>
          </w:tcPr>
          <w:p w14:paraId="5E56BF45" w14:textId="1B731392" w:rsidR="00A84FA1" w:rsidRPr="008B0EBB" w:rsidRDefault="00A84FA1" w:rsidP="00A84FA1">
            <w:pPr>
              <w:jc w:val="left"/>
              <w:rPr>
                <w:sz w:val="16"/>
              </w:rPr>
            </w:pPr>
          </w:p>
        </w:tc>
      </w:tr>
      <w:tr w:rsidR="00A84FA1" w:rsidRPr="005B5EBF" w14:paraId="6ADDC167" w14:textId="77777777" w:rsidTr="00B20BF4">
        <w:trPr>
          <w:trHeight w:val="310"/>
        </w:trPr>
        <w:tc>
          <w:tcPr>
            <w:tcW w:w="988" w:type="dxa"/>
            <w:noWrap/>
            <w:vAlign w:val="center"/>
            <w:hideMark/>
          </w:tcPr>
          <w:p w14:paraId="05619459" w14:textId="77777777" w:rsidR="00A84FA1" w:rsidRPr="005B5EBF" w:rsidRDefault="00A84FA1" w:rsidP="00A84FA1">
            <w:pPr>
              <w:jc w:val="center"/>
              <w:rPr>
                <w:b/>
                <w:bCs/>
              </w:rPr>
            </w:pPr>
            <w:r w:rsidRPr="005B5EBF">
              <w:rPr>
                <w:b/>
                <w:bCs/>
              </w:rPr>
              <w:t>Feb</w:t>
            </w:r>
          </w:p>
        </w:tc>
        <w:tc>
          <w:tcPr>
            <w:tcW w:w="1701" w:type="dxa"/>
            <w:noWrap/>
            <w:vAlign w:val="center"/>
            <w:hideMark/>
          </w:tcPr>
          <w:p w14:paraId="0B84D7B4" w14:textId="107FD3B2" w:rsidR="00A84FA1" w:rsidRPr="00B101CF" w:rsidRDefault="00A84FA1" w:rsidP="00A84FA1">
            <w:pPr>
              <w:jc w:val="center"/>
              <w:rPr>
                <w:sz w:val="18"/>
              </w:rPr>
            </w:pPr>
            <w:r>
              <w:t xml:space="preserve">637 </w:t>
            </w:r>
          </w:p>
        </w:tc>
        <w:tc>
          <w:tcPr>
            <w:tcW w:w="1701" w:type="dxa"/>
            <w:noWrap/>
            <w:vAlign w:val="center"/>
            <w:hideMark/>
          </w:tcPr>
          <w:p w14:paraId="0253BECE" w14:textId="2D581D5B" w:rsidR="00A84FA1" w:rsidRPr="00B101CF" w:rsidRDefault="00A84FA1" w:rsidP="00A84FA1">
            <w:pPr>
              <w:jc w:val="center"/>
              <w:rPr>
                <w:sz w:val="18"/>
              </w:rPr>
            </w:pPr>
            <w:r>
              <w:t xml:space="preserve">36 </w:t>
            </w:r>
          </w:p>
        </w:tc>
        <w:tc>
          <w:tcPr>
            <w:tcW w:w="1424" w:type="dxa"/>
            <w:noWrap/>
            <w:vAlign w:val="center"/>
            <w:hideMark/>
          </w:tcPr>
          <w:p w14:paraId="61CB90F8" w14:textId="679FA400" w:rsidR="00A84FA1" w:rsidRPr="00B101CF" w:rsidRDefault="00A84FA1" w:rsidP="00A84FA1">
            <w:pPr>
              <w:jc w:val="center"/>
              <w:rPr>
                <w:sz w:val="18"/>
              </w:rPr>
            </w:pPr>
            <w:r>
              <w:t xml:space="preserve">673 </w:t>
            </w:r>
          </w:p>
        </w:tc>
        <w:tc>
          <w:tcPr>
            <w:tcW w:w="2680" w:type="dxa"/>
            <w:noWrap/>
            <w:vAlign w:val="center"/>
            <w:hideMark/>
          </w:tcPr>
          <w:p w14:paraId="59855369" w14:textId="5314103C" w:rsidR="00A84FA1" w:rsidRPr="008B0EBB" w:rsidRDefault="00A84FA1" w:rsidP="00A84FA1">
            <w:pPr>
              <w:jc w:val="left"/>
              <w:rPr>
                <w:sz w:val="16"/>
              </w:rPr>
            </w:pPr>
            <w:r w:rsidRPr="00702154">
              <w:rPr>
                <w:sz w:val="16"/>
              </w:rPr>
              <w:t>Plant process upset (trip of major compressor) resulted in use of flare system to combust gas until plant back online</w:t>
            </w:r>
          </w:p>
        </w:tc>
      </w:tr>
      <w:tr w:rsidR="00A84FA1" w:rsidRPr="005B5EBF" w14:paraId="285F3D36" w14:textId="77777777" w:rsidTr="00B20BF4">
        <w:trPr>
          <w:trHeight w:val="310"/>
        </w:trPr>
        <w:tc>
          <w:tcPr>
            <w:tcW w:w="988" w:type="dxa"/>
            <w:noWrap/>
            <w:vAlign w:val="center"/>
            <w:hideMark/>
          </w:tcPr>
          <w:p w14:paraId="58517996" w14:textId="77777777" w:rsidR="00A84FA1" w:rsidRPr="005B5EBF" w:rsidRDefault="00A84FA1" w:rsidP="00A84FA1">
            <w:pPr>
              <w:jc w:val="center"/>
              <w:rPr>
                <w:b/>
                <w:bCs/>
              </w:rPr>
            </w:pPr>
            <w:r w:rsidRPr="005B5EBF">
              <w:rPr>
                <w:b/>
                <w:bCs/>
              </w:rPr>
              <w:t>Mar</w:t>
            </w:r>
          </w:p>
        </w:tc>
        <w:tc>
          <w:tcPr>
            <w:tcW w:w="1701" w:type="dxa"/>
            <w:noWrap/>
            <w:vAlign w:val="center"/>
            <w:hideMark/>
          </w:tcPr>
          <w:p w14:paraId="48B2625B" w14:textId="1429B6BF" w:rsidR="00A84FA1" w:rsidRPr="00B101CF" w:rsidRDefault="00A84FA1" w:rsidP="00A84FA1">
            <w:pPr>
              <w:jc w:val="center"/>
              <w:rPr>
                <w:sz w:val="18"/>
              </w:rPr>
            </w:pPr>
            <w:r>
              <w:t xml:space="preserve">488 </w:t>
            </w:r>
          </w:p>
        </w:tc>
        <w:tc>
          <w:tcPr>
            <w:tcW w:w="1701" w:type="dxa"/>
            <w:noWrap/>
            <w:vAlign w:val="center"/>
            <w:hideMark/>
          </w:tcPr>
          <w:p w14:paraId="7E74285A" w14:textId="4ED66C11" w:rsidR="00A84FA1" w:rsidRPr="00B101CF" w:rsidRDefault="00A84FA1" w:rsidP="00A84FA1">
            <w:pPr>
              <w:jc w:val="center"/>
              <w:rPr>
                <w:sz w:val="18"/>
              </w:rPr>
            </w:pPr>
            <w:r>
              <w:t xml:space="preserve">-   </w:t>
            </w:r>
          </w:p>
        </w:tc>
        <w:tc>
          <w:tcPr>
            <w:tcW w:w="1424" w:type="dxa"/>
            <w:noWrap/>
            <w:vAlign w:val="center"/>
            <w:hideMark/>
          </w:tcPr>
          <w:p w14:paraId="493D0918" w14:textId="4A465DBE" w:rsidR="00A84FA1" w:rsidRPr="00B101CF" w:rsidRDefault="00A84FA1" w:rsidP="00A84FA1">
            <w:pPr>
              <w:jc w:val="center"/>
              <w:rPr>
                <w:sz w:val="18"/>
              </w:rPr>
            </w:pPr>
            <w:r>
              <w:t xml:space="preserve">488 </w:t>
            </w:r>
          </w:p>
        </w:tc>
        <w:tc>
          <w:tcPr>
            <w:tcW w:w="2680" w:type="dxa"/>
            <w:noWrap/>
            <w:vAlign w:val="center"/>
            <w:hideMark/>
          </w:tcPr>
          <w:p w14:paraId="4592B60F" w14:textId="2306D3BA" w:rsidR="00A84FA1" w:rsidRPr="008B0EBB" w:rsidRDefault="00A84FA1" w:rsidP="00A84FA1">
            <w:pPr>
              <w:jc w:val="left"/>
              <w:rPr>
                <w:sz w:val="16"/>
              </w:rPr>
            </w:pPr>
          </w:p>
        </w:tc>
      </w:tr>
      <w:tr w:rsidR="00A84FA1" w:rsidRPr="005B5EBF" w14:paraId="26E4DAC0" w14:textId="77777777" w:rsidTr="00B20BF4">
        <w:trPr>
          <w:trHeight w:val="310"/>
        </w:trPr>
        <w:tc>
          <w:tcPr>
            <w:tcW w:w="988" w:type="dxa"/>
            <w:noWrap/>
            <w:vAlign w:val="center"/>
            <w:hideMark/>
          </w:tcPr>
          <w:p w14:paraId="68BBF956" w14:textId="77777777" w:rsidR="00A84FA1" w:rsidRPr="005B5EBF" w:rsidRDefault="00A84FA1" w:rsidP="00A84FA1">
            <w:pPr>
              <w:jc w:val="center"/>
              <w:rPr>
                <w:b/>
                <w:bCs/>
              </w:rPr>
            </w:pPr>
            <w:r w:rsidRPr="005B5EBF">
              <w:rPr>
                <w:b/>
                <w:bCs/>
              </w:rPr>
              <w:t>Apr</w:t>
            </w:r>
          </w:p>
        </w:tc>
        <w:tc>
          <w:tcPr>
            <w:tcW w:w="1701" w:type="dxa"/>
            <w:noWrap/>
            <w:vAlign w:val="center"/>
            <w:hideMark/>
          </w:tcPr>
          <w:p w14:paraId="0E594557" w14:textId="608086CB" w:rsidR="00A84FA1" w:rsidRPr="00B101CF" w:rsidRDefault="00A84FA1" w:rsidP="00A84FA1">
            <w:pPr>
              <w:jc w:val="center"/>
              <w:rPr>
                <w:sz w:val="18"/>
              </w:rPr>
            </w:pPr>
            <w:r>
              <w:t xml:space="preserve">1,186 </w:t>
            </w:r>
          </w:p>
        </w:tc>
        <w:tc>
          <w:tcPr>
            <w:tcW w:w="1701" w:type="dxa"/>
            <w:noWrap/>
            <w:vAlign w:val="center"/>
            <w:hideMark/>
          </w:tcPr>
          <w:p w14:paraId="11C5E011" w14:textId="06A7E33E" w:rsidR="00A84FA1" w:rsidRPr="00B101CF" w:rsidRDefault="00A84FA1" w:rsidP="00A84FA1">
            <w:pPr>
              <w:jc w:val="center"/>
              <w:rPr>
                <w:sz w:val="18"/>
              </w:rPr>
            </w:pPr>
            <w:r>
              <w:t xml:space="preserve">422 </w:t>
            </w:r>
          </w:p>
        </w:tc>
        <w:tc>
          <w:tcPr>
            <w:tcW w:w="1424" w:type="dxa"/>
            <w:noWrap/>
            <w:vAlign w:val="center"/>
            <w:hideMark/>
          </w:tcPr>
          <w:p w14:paraId="6F31AE43" w14:textId="6501298E" w:rsidR="00A84FA1" w:rsidRPr="00B101CF" w:rsidRDefault="00A84FA1" w:rsidP="00A84FA1">
            <w:pPr>
              <w:jc w:val="center"/>
              <w:rPr>
                <w:sz w:val="18"/>
              </w:rPr>
            </w:pPr>
            <w:r>
              <w:t xml:space="preserve">1,608 </w:t>
            </w:r>
          </w:p>
        </w:tc>
        <w:tc>
          <w:tcPr>
            <w:tcW w:w="2680" w:type="dxa"/>
            <w:noWrap/>
            <w:vAlign w:val="center"/>
            <w:hideMark/>
          </w:tcPr>
          <w:p w14:paraId="5FF7221F" w14:textId="4E97E024" w:rsidR="00A84FA1" w:rsidRPr="008B0EBB" w:rsidRDefault="00A84FA1" w:rsidP="00A84FA1">
            <w:pPr>
              <w:jc w:val="left"/>
              <w:rPr>
                <w:sz w:val="16"/>
              </w:rPr>
            </w:pPr>
            <w:r w:rsidRPr="00702154">
              <w:rPr>
                <w:sz w:val="16"/>
              </w:rPr>
              <w:t>Plant shutdown for planned maintenance event required use of elevated flare</w:t>
            </w:r>
          </w:p>
        </w:tc>
      </w:tr>
      <w:tr w:rsidR="00A84FA1" w:rsidRPr="005B5EBF" w14:paraId="7EDBDF2E" w14:textId="77777777" w:rsidTr="00B20BF4">
        <w:trPr>
          <w:trHeight w:val="310"/>
        </w:trPr>
        <w:tc>
          <w:tcPr>
            <w:tcW w:w="988" w:type="dxa"/>
            <w:noWrap/>
            <w:vAlign w:val="center"/>
            <w:hideMark/>
          </w:tcPr>
          <w:p w14:paraId="34A8C946" w14:textId="77777777" w:rsidR="00A84FA1" w:rsidRPr="005B5EBF" w:rsidRDefault="00A84FA1" w:rsidP="00A84FA1">
            <w:pPr>
              <w:jc w:val="center"/>
              <w:rPr>
                <w:b/>
                <w:bCs/>
              </w:rPr>
            </w:pPr>
            <w:r w:rsidRPr="005B5EBF">
              <w:rPr>
                <w:b/>
                <w:bCs/>
              </w:rPr>
              <w:t>May</w:t>
            </w:r>
          </w:p>
        </w:tc>
        <w:tc>
          <w:tcPr>
            <w:tcW w:w="1701" w:type="dxa"/>
            <w:noWrap/>
            <w:vAlign w:val="center"/>
            <w:hideMark/>
          </w:tcPr>
          <w:p w14:paraId="4A3E4DE2" w14:textId="2B1F0260" w:rsidR="00A84FA1" w:rsidRPr="00B101CF" w:rsidRDefault="00A84FA1" w:rsidP="00A84FA1">
            <w:pPr>
              <w:jc w:val="center"/>
              <w:rPr>
                <w:sz w:val="18"/>
              </w:rPr>
            </w:pPr>
            <w:r>
              <w:t xml:space="preserve">560 </w:t>
            </w:r>
          </w:p>
        </w:tc>
        <w:tc>
          <w:tcPr>
            <w:tcW w:w="1701" w:type="dxa"/>
            <w:noWrap/>
            <w:vAlign w:val="center"/>
            <w:hideMark/>
          </w:tcPr>
          <w:p w14:paraId="533EAD91" w14:textId="287D9375" w:rsidR="00A84FA1" w:rsidRPr="00B101CF" w:rsidRDefault="00A84FA1" w:rsidP="00A84FA1">
            <w:pPr>
              <w:jc w:val="center"/>
              <w:rPr>
                <w:sz w:val="18"/>
              </w:rPr>
            </w:pPr>
            <w:r>
              <w:t xml:space="preserve">-   </w:t>
            </w:r>
          </w:p>
        </w:tc>
        <w:tc>
          <w:tcPr>
            <w:tcW w:w="1424" w:type="dxa"/>
            <w:noWrap/>
            <w:vAlign w:val="center"/>
            <w:hideMark/>
          </w:tcPr>
          <w:p w14:paraId="2695850B" w14:textId="3764A0F8" w:rsidR="00A84FA1" w:rsidRPr="00B101CF" w:rsidRDefault="00A84FA1" w:rsidP="00A84FA1">
            <w:pPr>
              <w:jc w:val="center"/>
              <w:rPr>
                <w:sz w:val="18"/>
              </w:rPr>
            </w:pPr>
            <w:r>
              <w:t xml:space="preserve">560 </w:t>
            </w:r>
          </w:p>
        </w:tc>
        <w:tc>
          <w:tcPr>
            <w:tcW w:w="2680" w:type="dxa"/>
            <w:noWrap/>
            <w:vAlign w:val="center"/>
            <w:hideMark/>
          </w:tcPr>
          <w:p w14:paraId="511DCA04" w14:textId="28817E7E" w:rsidR="00A84FA1" w:rsidRPr="008B0EBB" w:rsidRDefault="00A84FA1" w:rsidP="00A84FA1">
            <w:pPr>
              <w:jc w:val="left"/>
              <w:rPr>
                <w:sz w:val="16"/>
              </w:rPr>
            </w:pPr>
          </w:p>
        </w:tc>
      </w:tr>
      <w:tr w:rsidR="00A84FA1" w:rsidRPr="005B5EBF" w14:paraId="44838FB2" w14:textId="77777777" w:rsidTr="00B20BF4">
        <w:trPr>
          <w:trHeight w:val="310"/>
        </w:trPr>
        <w:tc>
          <w:tcPr>
            <w:tcW w:w="988" w:type="dxa"/>
            <w:noWrap/>
            <w:vAlign w:val="center"/>
            <w:hideMark/>
          </w:tcPr>
          <w:p w14:paraId="540DDED9" w14:textId="77777777" w:rsidR="00A84FA1" w:rsidRPr="005B5EBF" w:rsidRDefault="00A84FA1" w:rsidP="00A84FA1">
            <w:pPr>
              <w:jc w:val="center"/>
              <w:rPr>
                <w:b/>
                <w:bCs/>
              </w:rPr>
            </w:pPr>
            <w:r w:rsidRPr="005B5EBF">
              <w:rPr>
                <w:b/>
                <w:bCs/>
              </w:rPr>
              <w:t>Jun</w:t>
            </w:r>
          </w:p>
        </w:tc>
        <w:tc>
          <w:tcPr>
            <w:tcW w:w="1701" w:type="dxa"/>
            <w:noWrap/>
            <w:vAlign w:val="center"/>
            <w:hideMark/>
          </w:tcPr>
          <w:p w14:paraId="332AFD7B" w14:textId="43E3893D" w:rsidR="00A84FA1" w:rsidRPr="00B101CF" w:rsidRDefault="00A84FA1" w:rsidP="00A84FA1">
            <w:pPr>
              <w:jc w:val="center"/>
              <w:rPr>
                <w:sz w:val="18"/>
              </w:rPr>
            </w:pPr>
            <w:r>
              <w:t xml:space="preserve">8,330 </w:t>
            </w:r>
          </w:p>
        </w:tc>
        <w:tc>
          <w:tcPr>
            <w:tcW w:w="1701" w:type="dxa"/>
            <w:noWrap/>
            <w:vAlign w:val="center"/>
            <w:hideMark/>
          </w:tcPr>
          <w:p w14:paraId="134B1893" w14:textId="70BDB715" w:rsidR="00A84FA1" w:rsidRPr="00B101CF" w:rsidRDefault="00A84FA1" w:rsidP="00A84FA1">
            <w:pPr>
              <w:jc w:val="center"/>
              <w:rPr>
                <w:sz w:val="18"/>
              </w:rPr>
            </w:pPr>
            <w:r>
              <w:t xml:space="preserve">-   </w:t>
            </w:r>
          </w:p>
        </w:tc>
        <w:tc>
          <w:tcPr>
            <w:tcW w:w="1424" w:type="dxa"/>
            <w:noWrap/>
            <w:vAlign w:val="center"/>
            <w:hideMark/>
          </w:tcPr>
          <w:p w14:paraId="42FA7E6B" w14:textId="0B83249D" w:rsidR="00A84FA1" w:rsidRPr="00B101CF" w:rsidRDefault="00A84FA1" w:rsidP="00A84FA1">
            <w:pPr>
              <w:jc w:val="center"/>
              <w:rPr>
                <w:sz w:val="18"/>
              </w:rPr>
            </w:pPr>
            <w:r>
              <w:t xml:space="preserve">8,330 </w:t>
            </w:r>
          </w:p>
        </w:tc>
        <w:tc>
          <w:tcPr>
            <w:tcW w:w="2680" w:type="dxa"/>
            <w:noWrap/>
            <w:vAlign w:val="center"/>
            <w:hideMark/>
          </w:tcPr>
          <w:p w14:paraId="1ED09F7F" w14:textId="5411F379" w:rsidR="00A84FA1" w:rsidRPr="008B0EBB" w:rsidRDefault="00A84FA1" w:rsidP="00A84FA1">
            <w:pPr>
              <w:jc w:val="left"/>
              <w:rPr>
                <w:sz w:val="16"/>
              </w:rPr>
            </w:pPr>
            <w:r w:rsidRPr="00702154">
              <w:rPr>
                <w:sz w:val="16"/>
              </w:rPr>
              <w:t>Plant restart after planned maintenance event required use of elevated flare</w:t>
            </w:r>
          </w:p>
        </w:tc>
      </w:tr>
      <w:tr w:rsidR="00A84FA1" w:rsidRPr="005B5EBF" w14:paraId="359618CB" w14:textId="77777777" w:rsidTr="00B20BF4">
        <w:trPr>
          <w:trHeight w:val="310"/>
        </w:trPr>
        <w:tc>
          <w:tcPr>
            <w:tcW w:w="988" w:type="dxa"/>
            <w:noWrap/>
            <w:vAlign w:val="center"/>
            <w:hideMark/>
          </w:tcPr>
          <w:p w14:paraId="062C8139" w14:textId="77777777" w:rsidR="00A84FA1" w:rsidRPr="005B5EBF" w:rsidRDefault="00A84FA1" w:rsidP="00A84FA1">
            <w:pPr>
              <w:jc w:val="center"/>
              <w:rPr>
                <w:b/>
                <w:bCs/>
              </w:rPr>
            </w:pPr>
            <w:r w:rsidRPr="005B5EBF">
              <w:rPr>
                <w:b/>
                <w:bCs/>
              </w:rPr>
              <w:t>Jul</w:t>
            </w:r>
          </w:p>
        </w:tc>
        <w:tc>
          <w:tcPr>
            <w:tcW w:w="1701" w:type="dxa"/>
            <w:noWrap/>
            <w:vAlign w:val="center"/>
            <w:hideMark/>
          </w:tcPr>
          <w:p w14:paraId="74662E36" w14:textId="34C3F0CD" w:rsidR="00A84FA1" w:rsidRPr="00B101CF" w:rsidRDefault="00A84FA1" w:rsidP="00A84FA1">
            <w:pPr>
              <w:jc w:val="center"/>
              <w:rPr>
                <w:sz w:val="18"/>
              </w:rPr>
            </w:pPr>
            <w:r>
              <w:t xml:space="preserve">10,958 </w:t>
            </w:r>
          </w:p>
        </w:tc>
        <w:tc>
          <w:tcPr>
            <w:tcW w:w="1701" w:type="dxa"/>
            <w:noWrap/>
            <w:vAlign w:val="center"/>
            <w:hideMark/>
          </w:tcPr>
          <w:p w14:paraId="0F07CAE7" w14:textId="5C698BA2" w:rsidR="00A84FA1" w:rsidRPr="00B101CF" w:rsidRDefault="00A84FA1" w:rsidP="00A84FA1">
            <w:pPr>
              <w:jc w:val="center"/>
              <w:rPr>
                <w:sz w:val="18"/>
              </w:rPr>
            </w:pPr>
            <w:r>
              <w:t xml:space="preserve">29 </w:t>
            </w:r>
          </w:p>
        </w:tc>
        <w:tc>
          <w:tcPr>
            <w:tcW w:w="1424" w:type="dxa"/>
            <w:noWrap/>
            <w:vAlign w:val="center"/>
            <w:hideMark/>
          </w:tcPr>
          <w:p w14:paraId="38FFA801" w14:textId="325FA28C" w:rsidR="00A84FA1" w:rsidRPr="00B101CF" w:rsidRDefault="00A84FA1" w:rsidP="00A84FA1">
            <w:pPr>
              <w:jc w:val="center"/>
              <w:rPr>
                <w:sz w:val="18"/>
              </w:rPr>
            </w:pPr>
            <w:r>
              <w:t xml:space="preserve">10,987 </w:t>
            </w:r>
          </w:p>
        </w:tc>
        <w:tc>
          <w:tcPr>
            <w:tcW w:w="2680" w:type="dxa"/>
            <w:noWrap/>
            <w:vAlign w:val="center"/>
            <w:hideMark/>
          </w:tcPr>
          <w:p w14:paraId="42DD0F05" w14:textId="3922772C" w:rsidR="00A84FA1" w:rsidRPr="008B0EBB" w:rsidRDefault="00A84FA1" w:rsidP="00A84FA1">
            <w:pPr>
              <w:jc w:val="left"/>
              <w:rPr>
                <w:sz w:val="16"/>
              </w:rPr>
            </w:pPr>
            <w:r w:rsidRPr="00702154">
              <w:rPr>
                <w:sz w:val="16"/>
              </w:rPr>
              <w:t>Plant restart after planned maintenance event required use of elevated flare</w:t>
            </w:r>
          </w:p>
        </w:tc>
      </w:tr>
      <w:tr w:rsidR="00A84FA1" w:rsidRPr="005B5EBF" w14:paraId="282C692D" w14:textId="77777777" w:rsidTr="00B20BF4">
        <w:trPr>
          <w:trHeight w:val="310"/>
        </w:trPr>
        <w:tc>
          <w:tcPr>
            <w:tcW w:w="988" w:type="dxa"/>
            <w:noWrap/>
            <w:vAlign w:val="center"/>
            <w:hideMark/>
          </w:tcPr>
          <w:p w14:paraId="5A4205C0" w14:textId="77777777" w:rsidR="00A84FA1" w:rsidRPr="005B5EBF" w:rsidRDefault="00A84FA1" w:rsidP="00A84FA1">
            <w:pPr>
              <w:jc w:val="center"/>
              <w:rPr>
                <w:b/>
                <w:bCs/>
              </w:rPr>
            </w:pPr>
            <w:r w:rsidRPr="005B5EBF">
              <w:rPr>
                <w:b/>
                <w:bCs/>
              </w:rPr>
              <w:t>Aug</w:t>
            </w:r>
          </w:p>
        </w:tc>
        <w:tc>
          <w:tcPr>
            <w:tcW w:w="1701" w:type="dxa"/>
            <w:noWrap/>
            <w:vAlign w:val="center"/>
            <w:hideMark/>
          </w:tcPr>
          <w:p w14:paraId="31E38712" w14:textId="411BF9E9" w:rsidR="00A84FA1" w:rsidRPr="00B101CF" w:rsidRDefault="00A84FA1" w:rsidP="00A84FA1">
            <w:pPr>
              <w:jc w:val="center"/>
              <w:rPr>
                <w:sz w:val="18"/>
              </w:rPr>
            </w:pPr>
            <w:r>
              <w:t xml:space="preserve">336 </w:t>
            </w:r>
          </w:p>
        </w:tc>
        <w:tc>
          <w:tcPr>
            <w:tcW w:w="1701" w:type="dxa"/>
            <w:noWrap/>
            <w:vAlign w:val="center"/>
            <w:hideMark/>
          </w:tcPr>
          <w:p w14:paraId="00C17BBC" w14:textId="5FAD6F85" w:rsidR="00A84FA1" w:rsidRPr="00B101CF" w:rsidRDefault="00A84FA1" w:rsidP="00A84FA1">
            <w:pPr>
              <w:jc w:val="center"/>
              <w:rPr>
                <w:sz w:val="18"/>
              </w:rPr>
            </w:pPr>
            <w:r>
              <w:t xml:space="preserve">-   </w:t>
            </w:r>
          </w:p>
        </w:tc>
        <w:tc>
          <w:tcPr>
            <w:tcW w:w="1424" w:type="dxa"/>
            <w:noWrap/>
            <w:vAlign w:val="center"/>
            <w:hideMark/>
          </w:tcPr>
          <w:p w14:paraId="19B485A2" w14:textId="114AA3D5" w:rsidR="00A84FA1" w:rsidRPr="00B101CF" w:rsidRDefault="00A84FA1" w:rsidP="00A84FA1">
            <w:pPr>
              <w:jc w:val="center"/>
              <w:rPr>
                <w:sz w:val="18"/>
              </w:rPr>
            </w:pPr>
            <w:r>
              <w:t xml:space="preserve">336 </w:t>
            </w:r>
          </w:p>
        </w:tc>
        <w:tc>
          <w:tcPr>
            <w:tcW w:w="2680" w:type="dxa"/>
            <w:noWrap/>
            <w:vAlign w:val="center"/>
          </w:tcPr>
          <w:p w14:paraId="3D776362" w14:textId="3512EC8E" w:rsidR="00A84FA1" w:rsidRPr="008B0EBB" w:rsidRDefault="00A84FA1" w:rsidP="00A84FA1">
            <w:pPr>
              <w:jc w:val="left"/>
              <w:rPr>
                <w:sz w:val="16"/>
              </w:rPr>
            </w:pPr>
          </w:p>
        </w:tc>
      </w:tr>
      <w:tr w:rsidR="00A84FA1" w:rsidRPr="005B5EBF" w14:paraId="62C474C6" w14:textId="77777777" w:rsidTr="00B20BF4">
        <w:trPr>
          <w:trHeight w:val="310"/>
        </w:trPr>
        <w:tc>
          <w:tcPr>
            <w:tcW w:w="988" w:type="dxa"/>
            <w:noWrap/>
            <w:vAlign w:val="center"/>
            <w:hideMark/>
          </w:tcPr>
          <w:p w14:paraId="4ACBB8EA" w14:textId="77777777" w:rsidR="00A84FA1" w:rsidRPr="005B5EBF" w:rsidRDefault="00A84FA1" w:rsidP="00A84FA1">
            <w:pPr>
              <w:jc w:val="center"/>
              <w:rPr>
                <w:b/>
                <w:bCs/>
              </w:rPr>
            </w:pPr>
            <w:r w:rsidRPr="005B5EBF">
              <w:rPr>
                <w:b/>
                <w:bCs/>
              </w:rPr>
              <w:t>Sep</w:t>
            </w:r>
          </w:p>
        </w:tc>
        <w:tc>
          <w:tcPr>
            <w:tcW w:w="1701" w:type="dxa"/>
            <w:noWrap/>
            <w:vAlign w:val="center"/>
            <w:hideMark/>
          </w:tcPr>
          <w:p w14:paraId="0481D37C" w14:textId="010C960B" w:rsidR="00A84FA1" w:rsidRPr="00B101CF" w:rsidRDefault="00A84FA1" w:rsidP="00A84FA1">
            <w:pPr>
              <w:jc w:val="center"/>
              <w:rPr>
                <w:sz w:val="18"/>
              </w:rPr>
            </w:pPr>
            <w:r>
              <w:t xml:space="preserve">444 </w:t>
            </w:r>
          </w:p>
        </w:tc>
        <w:tc>
          <w:tcPr>
            <w:tcW w:w="1701" w:type="dxa"/>
            <w:noWrap/>
            <w:vAlign w:val="center"/>
            <w:hideMark/>
          </w:tcPr>
          <w:p w14:paraId="039AF3CC" w14:textId="7090D1AC" w:rsidR="00A84FA1" w:rsidRPr="00B101CF" w:rsidRDefault="00A84FA1" w:rsidP="00A84FA1">
            <w:pPr>
              <w:jc w:val="center"/>
              <w:rPr>
                <w:sz w:val="18"/>
              </w:rPr>
            </w:pPr>
            <w:r>
              <w:t xml:space="preserve">2 </w:t>
            </w:r>
          </w:p>
        </w:tc>
        <w:tc>
          <w:tcPr>
            <w:tcW w:w="1424" w:type="dxa"/>
            <w:noWrap/>
            <w:vAlign w:val="center"/>
            <w:hideMark/>
          </w:tcPr>
          <w:p w14:paraId="6A8791FA" w14:textId="07E0DBD4" w:rsidR="00A84FA1" w:rsidRPr="00B101CF" w:rsidRDefault="00A84FA1" w:rsidP="00A84FA1">
            <w:pPr>
              <w:jc w:val="center"/>
              <w:rPr>
                <w:sz w:val="18"/>
              </w:rPr>
            </w:pPr>
            <w:r>
              <w:t xml:space="preserve">446 </w:t>
            </w:r>
          </w:p>
        </w:tc>
        <w:tc>
          <w:tcPr>
            <w:tcW w:w="2680" w:type="dxa"/>
            <w:noWrap/>
            <w:vAlign w:val="center"/>
            <w:hideMark/>
          </w:tcPr>
          <w:p w14:paraId="6DF81EDA" w14:textId="6876B929" w:rsidR="00A84FA1" w:rsidRPr="008B0EBB" w:rsidRDefault="00A84FA1" w:rsidP="00A84FA1">
            <w:pPr>
              <w:jc w:val="left"/>
              <w:rPr>
                <w:sz w:val="16"/>
              </w:rPr>
            </w:pPr>
          </w:p>
        </w:tc>
      </w:tr>
      <w:tr w:rsidR="00A84FA1" w:rsidRPr="005B5EBF" w14:paraId="66DEECDF" w14:textId="77777777" w:rsidTr="00B20BF4">
        <w:trPr>
          <w:trHeight w:val="310"/>
        </w:trPr>
        <w:tc>
          <w:tcPr>
            <w:tcW w:w="988" w:type="dxa"/>
            <w:noWrap/>
            <w:vAlign w:val="center"/>
            <w:hideMark/>
          </w:tcPr>
          <w:p w14:paraId="25C0B935" w14:textId="77777777" w:rsidR="00A84FA1" w:rsidRPr="005B5EBF" w:rsidRDefault="00A84FA1" w:rsidP="00A84FA1">
            <w:pPr>
              <w:jc w:val="center"/>
              <w:rPr>
                <w:b/>
                <w:bCs/>
              </w:rPr>
            </w:pPr>
            <w:r w:rsidRPr="005B5EBF">
              <w:rPr>
                <w:b/>
                <w:bCs/>
              </w:rPr>
              <w:t>Oct</w:t>
            </w:r>
          </w:p>
        </w:tc>
        <w:tc>
          <w:tcPr>
            <w:tcW w:w="1701" w:type="dxa"/>
            <w:noWrap/>
            <w:vAlign w:val="center"/>
            <w:hideMark/>
          </w:tcPr>
          <w:p w14:paraId="6D8DE198" w14:textId="68DE6C13" w:rsidR="00A84FA1" w:rsidRPr="00B101CF" w:rsidRDefault="00A84FA1" w:rsidP="00A84FA1">
            <w:pPr>
              <w:jc w:val="center"/>
              <w:rPr>
                <w:sz w:val="18"/>
              </w:rPr>
            </w:pPr>
            <w:r>
              <w:t xml:space="preserve">611 </w:t>
            </w:r>
          </w:p>
        </w:tc>
        <w:tc>
          <w:tcPr>
            <w:tcW w:w="1701" w:type="dxa"/>
            <w:noWrap/>
            <w:vAlign w:val="center"/>
            <w:hideMark/>
          </w:tcPr>
          <w:p w14:paraId="77147F06" w14:textId="7A8406AE" w:rsidR="00A84FA1" w:rsidRPr="00B101CF" w:rsidRDefault="00A84FA1" w:rsidP="00A84FA1">
            <w:pPr>
              <w:jc w:val="center"/>
              <w:rPr>
                <w:sz w:val="18"/>
              </w:rPr>
            </w:pPr>
            <w:r>
              <w:t xml:space="preserve">58 </w:t>
            </w:r>
          </w:p>
        </w:tc>
        <w:tc>
          <w:tcPr>
            <w:tcW w:w="1424" w:type="dxa"/>
            <w:noWrap/>
            <w:vAlign w:val="center"/>
            <w:hideMark/>
          </w:tcPr>
          <w:p w14:paraId="6859FE4A" w14:textId="443C6B9C" w:rsidR="00A84FA1" w:rsidRPr="00B101CF" w:rsidRDefault="00A84FA1" w:rsidP="00A84FA1">
            <w:pPr>
              <w:jc w:val="center"/>
              <w:rPr>
                <w:sz w:val="18"/>
              </w:rPr>
            </w:pPr>
            <w:r>
              <w:t xml:space="preserve">669 </w:t>
            </w:r>
          </w:p>
        </w:tc>
        <w:tc>
          <w:tcPr>
            <w:tcW w:w="2680" w:type="dxa"/>
            <w:vAlign w:val="center"/>
            <w:hideMark/>
          </w:tcPr>
          <w:p w14:paraId="5F7D597D" w14:textId="6B75F2F2" w:rsidR="00A84FA1" w:rsidRPr="008B0EBB" w:rsidRDefault="00A84FA1" w:rsidP="00A84FA1">
            <w:pPr>
              <w:jc w:val="left"/>
              <w:rPr>
                <w:sz w:val="16"/>
              </w:rPr>
            </w:pPr>
          </w:p>
        </w:tc>
      </w:tr>
      <w:tr w:rsidR="00A84FA1" w:rsidRPr="005B5EBF" w14:paraId="5D022DE6" w14:textId="77777777" w:rsidTr="00B20BF4">
        <w:trPr>
          <w:trHeight w:val="310"/>
        </w:trPr>
        <w:tc>
          <w:tcPr>
            <w:tcW w:w="988" w:type="dxa"/>
            <w:noWrap/>
            <w:vAlign w:val="center"/>
            <w:hideMark/>
          </w:tcPr>
          <w:p w14:paraId="11320666" w14:textId="77777777" w:rsidR="00A84FA1" w:rsidRPr="005B5EBF" w:rsidRDefault="00A84FA1" w:rsidP="00A84FA1">
            <w:pPr>
              <w:jc w:val="center"/>
              <w:rPr>
                <w:b/>
                <w:bCs/>
              </w:rPr>
            </w:pPr>
            <w:r w:rsidRPr="005B5EBF">
              <w:rPr>
                <w:b/>
                <w:bCs/>
              </w:rPr>
              <w:t>Nov</w:t>
            </w:r>
          </w:p>
        </w:tc>
        <w:tc>
          <w:tcPr>
            <w:tcW w:w="1701" w:type="dxa"/>
            <w:noWrap/>
            <w:vAlign w:val="center"/>
            <w:hideMark/>
          </w:tcPr>
          <w:p w14:paraId="472C334C" w14:textId="65DE8EF0" w:rsidR="00A84FA1" w:rsidRPr="00B101CF" w:rsidRDefault="00A84FA1" w:rsidP="00A84FA1">
            <w:pPr>
              <w:jc w:val="center"/>
              <w:rPr>
                <w:sz w:val="18"/>
              </w:rPr>
            </w:pPr>
            <w:r>
              <w:t xml:space="preserve">474 </w:t>
            </w:r>
          </w:p>
        </w:tc>
        <w:tc>
          <w:tcPr>
            <w:tcW w:w="1701" w:type="dxa"/>
            <w:noWrap/>
            <w:vAlign w:val="center"/>
            <w:hideMark/>
          </w:tcPr>
          <w:p w14:paraId="05B8C5F3" w14:textId="37DC7981" w:rsidR="00A84FA1" w:rsidRPr="00B101CF" w:rsidRDefault="00A84FA1" w:rsidP="00A84FA1">
            <w:pPr>
              <w:jc w:val="center"/>
              <w:rPr>
                <w:sz w:val="18"/>
              </w:rPr>
            </w:pPr>
            <w:r>
              <w:t xml:space="preserve">35 </w:t>
            </w:r>
          </w:p>
        </w:tc>
        <w:tc>
          <w:tcPr>
            <w:tcW w:w="1424" w:type="dxa"/>
            <w:noWrap/>
            <w:vAlign w:val="center"/>
            <w:hideMark/>
          </w:tcPr>
          <w:p w14:paraId="1C8EBEDD" w14:textId="7DF83C04" w:rsidR="00A84FA1" w:rsidRPr="00B101CF" w:rsidRDefault="00A84FA1" w:rsidP="00A84FA1">
            <w:pPr>
              <w:jc w:val="center"/>
              <w:rPr>
                <w:sz w:val="18"/>
              </w:rPr>
            </w:pPr>
            <w:r>
              <w:t xml:space="preserve">509 </w:t>
            </w:r>
          </w:p>
        </w:tc>
        <w:tc>
          <w:tcPr>
            <w:tcW w:w="2680" w:type="dxa"/>
            <w:vAlign w:val="center"/>
            <w:hideMark/>
          </w:tcPr>
          <w:p w14:paraId="2B3CF7FB" w14:textId="55256C9A" w:rsidR="00A84FA1" w:rsidRPr="008B0EBB" w:rsidRDefault="00A84FA1" w:rsidP="00A84FA1">
            <w:pPr>
              <w:jc w:val="left"/>
              <w:rPr>
                <w:sz w:val="18"/>
              </w:rPr>
            </w:pPr>
          </w:p>
        </w:tc>
      </w:tr>
      <w:tr w:rsidR="00A84FA1" w:rsidRPr="005B5EBF" w14:paraId="5D578256" w14:textId="77777777" w:rsidTr="00B20BF4">
        <w:trPr>
          <w:trHeight w:val="320"/>
        </w:trPr>
        <w:tc>
          <w:tcPr>
            <w:tcW w:w="988" w:type="dxa"/>
            <w:noWrap/>
            <w:vAlign w:val="center"/>
            <w:hideMark/>
          </w:tcPr>
          <w:p w14:paraId="37A7C8F7" w14:textId="77777777" w:rsidR="00A84FA1" w:rsidRPr="005B5EBF" w:rsidRDefault="00A84FA1" w:rsidP="00A84FA1">
            <w:pPr>
              <w:jc w:val="center"/>
              <w:rPr>
                <w:b/>
                <w:bCs/>
              </w:rPr>
            </w:pPr>
            <w:r w:rsidRPr="005B5EBF">
              <w:rPr>
                <w:b/>
                <w:bCs/>
              </w:rPr>
              <w:t>Dec</w:t>
            </w:r>
          </w:p>
        </w:tc>
        <w:tc>
          <w:tcPr>
            <w:tcW w:w="1701" w:type="dxa"/>
            <w:noWrap/>
            <w:vAlign w:val="center"/>
            <w:hideMark/>
          </w:tcPr>
          <w:p w14:paraId="3AD58199" w14:textId="07DFD488" w:rsidR="00A84FA1" w:rsidRPr="00B101CF" w:rsidRDefault="00A84FA1" w:rsidP="00A84FA1">
            <w:pPr>
              <w:jc w:val="center"/>
              <w:rPr>
                <w:sz w:val="18"/>
              </w:rPr>
            </w:pPr>
            <w:r>
              <w:t xml:space="preserve">474 </w:t>
            </w:r>
          </w:p>
        </w:tc>
        <w:tc>
          <w:tcPr>
            <w:tcW w:w="1701" w:type="dxa"/>
            <w:noWrap/>
            <w:vAlign w:val="center"/>
            <w:hideMark/>
          </w:tcPr>
          <w:p w14:paraId="2BD9AA91" w14:textId="1240E517" w:rsidR="00A84FA1" w:rsidRPr="00B101CF" w:rsidRDefault="00A84FA1" w:rsidP="00A84FA1">
            <w:pPr>
              <w:jc w:val="center"/>
              <w:rPr>
                <w:sz w:val="18"/>
              </w:rPr>
            </w:pPr>
            <w:r>
              <w:t xml:space="preserve">12 </w:t>
            </w:r>
          </w:p>
        </w:tc>
        <w:tc>
          <w:tcPr>
            <w:tcW w:w="1424" w:type="dxa"/>
            <w:noWrap/>
            <w:vAlign w:val="center"/>
            <w:hideMark/>
          </w:tcPr>
          <w:p w14:paraId="58714A4D" w14:textId="79FB8E4C" w:rsidR="00A84FA1" w:rsidRPr="00B101CF" w:rsidRDefault="00A84FA1" w:rsidP="00A84FA1">
            <w:pPr>
              <w:jc w:val="center"/>
              <w:rPr>
                <w:sz w:val="18"/>
              </w:rPr>
            </w:pPr>
            <w:r>
              <w:t xml:space="preserve">486 </w:t>
            </w:r>
          </w:p>
        </w:tc>
        <w:tc>
          <w:tcPr>
            <w:tcW w:w="2680" w:type="dxa"/>
            <w:vAlign w:val="center"/>
            <w:hideMark/>
          </w:tcPr>
          <w:p w14:paraId="0D3C4CB5" w14:textId="1AE9F8CA" w:rsidR="00A84FA1" w:rsidRPr="005B5EBF" w:rsidRDefault="00A84FA1" w:rsidP="00A84FA1">
            <w:pPr>
              <w:jc w:val="left"/>
            </w:pPr>
          </w:p>
        </w:tc>
      </w:tr>
      <w:tr w:rsidR="00A84FA1" w:rsidRPr="005B5EBF" w14:paraId="170966EC" w14:textId="77777777" w:rsidTr="00B20BF4">
        <w:trPr>
          <w:trHeight w:val="320"/>
        </w:trPr>
        <w:tc>
          <w:tcPr>
            <w:tcW w:w="988" w:type="dxa"/>
            <w:noWrap/>
            <w:vAlign w:val="center"/>
          </w:tcPr>
          <w:p w14:paraId="01C48036" w14:textId="112D3071" w:rsidR="00A84FA1" w:rsidRPr="005B5EBF" w:rsidRDefault="00A84FA1" w:rsidP="00A84FA1">
            <w:pPr>
              <w:jc w:val="center"/>
              <w:rPr>
                <w:b/>
                <w:bCs/>
              </w:rPr>
            </w:pPr>
            <w:r>
              <w:rPr>
                <w:b/>
                <w:bCs/>
              </w:rPr>
              <w:t>Total</w:t>
            </w:r>
          </w:p>
        </w:tc>
        <w:tc>
          <w:tcPr>
            <w:tcW w:w="1701" w:type="dxa"/>
            <w:noWrap/>
            <w:vAlign w:val="bottom"/>
          </w:tcPr>
          <w:p w14:paraId="6A77488B" w14:textId="56E074C5" w:rsidR="00A84FA1" w:rsidRPr="00B101CF" w:rsidRDefault="00A84FA1" w:rsidP="00A84FA1">
            <w:pPr>
              <w:jc w:val="center"/>
              <w:rPr>
                <w:sz w:val="18"/>
              </w:rPr>
            </w:pPr>
            <w:r>
              <w:rPr>
                <w:b/>
                <w:bCs/>
              </w:rPr>
              <w:t>25,226</w:t>
            </w:r>
          </w:p>
        </w:tc>
        <w:tc>
          <w:tcPr>
            <w:tcW w:w="1701" w:type="dxa"/>
            <w:noWrap/>
            <w:vAlign w:val="bottom"/>
          </w:tcPr>
          <w:p w14:paraId="7D26EDC9" w14:textId="7BEC8B32" w:rsidR="00A84FA1" w:rsidRPr="00B101CF" w:rsidRDefault="00A84FA1" w:rsidP="00A84FA1">
            <w:pPr>
              <w:jc w:val="center"/>
              <w:rPr>
                <w:sz w:val="18"/>
              </w:rPr>
            </w:pPr>
            <w:r>
              <w:rPr>
                <w:b/>
                <w:bCs/>
              </w:rPr>
              <w:t>595</w:t>
            </w:r>
          </w:p>
        </w:tc>
        <w:tc>
          <w:tcPr>
            <w:tcW w:w="1424" w:type="dxa"/>
            <w:noWrap/>
            <w:vAlign w:val="bottom"/>
          </w:tcPr>
          <w:p w14:paraId="597D4170" w14:textId="3CA4F101" w:rsidR="00A84FA1" w:rsidRPr="00B101CF" w:rsidRDefault="00A84FA1" w:rsidP="00A84FA1">
            <w:pPr>
              <w:jc w:val="center"/>
              <w:rPr>
                <w:sz w:val="18"/>
              </w:rPr>
            </w:pPr>
            <w:r>
              <w:rPr>
                <w:b/>
                <w:bCs/>
              </w:rPr>
              <w:t>25,821</w:t>
            </w:r>
          </w:p>
        </w:tc>
        <w:tc>
          <w:tcPr>
            <w:tcW w:w="2680" w:type="dxa"/>
            <w:vAlign w:val="center"/>
          </w:tcPr>
          <w:p w14:paraId="3544449F" w14:textId="77777777" w:rsidR="00A84FA1" w:rsidRPr="005B5EBF" w:rsidRDefault="00A84FA1" w:rsidP="00A84FA1">
            <w:pPr>
              <w:jc w:val="left"/>
            </w:pPr>
          </w:p>
        </w:tc>
      </w:tr>
    </w:tbl>
    <w:p w14:paraId="2C26C0DC" w14:textId="2E45DC03" w:rsidR="001C602F" w:rsidRDefault="001C602F" w:rsidP="001C602F"/>
    <w:p w14:paraId="49163D46" w14:textId="77777777" w:rsidR="00D1610D" w:rsidRDefault="00D1610D" w:rsidP="001C602F"/>
    <w:p w14:paraId="65C18ACA" w14:textId="77777777" w:rsidR="001C602F" w:rsidRPr="0044567E" w:rsidRDefault="001C602F" w:rsidP="001C602F">
      <w:pPr>
        <w:pStyle w:val="Heading2"/>
      </w:pPr>
      <w:bookmarkStart w:id="38" w:name="_Toc125472609"/>
      <w:r>
        <w:t>Are the quantities flared</w:t>
      </w:r>
      <w:r w:rsidRPr="0044567E">
        <w:t xml:space="preserve"> increasing over time?</w:t>
      </w:r>
      <w:bookmarkEnd w:id="38"/>
    </w:p>
    <w:p w14:paraId="4CD69360" w14:textId="23681C35" w:rsidR="00A71BA8" w:rsidRDefault="00B101CF" w:rsidP="00C16880">
      <w:r>
        <w:t xml:space="preserve">Ground and elevated flare totals </w:t>
      </w:r>
      <w:r w:rsidR="00A71BA8">
        <w:t xml:space="preserve">for both plants are shown in </w:t>
      </w:r>
      <w:r w:rsidR="004D7C61">
        <w:fldChar w:fldCharType="begin"/>
      </w:r>
      <w:r w:rsidR="004D7C61">
        <w:instrText xml:space="preserve"> REF _Ref122376576 \h </w:instrText>
      </w:r>
      <w:r w:rsidR="004D7C61">
        <w:fldChar w:fldCharType="separate"/>
      </w:r>
      <w:r w:rsidR="00973306">
        <w:t xml:space="preserve">Figure </w:t>
      </w:r>
      <w:r w:rsidR="00973306">
        <w:rPr>
          <w:noProof/>
        </w:rPr>
        <w:t>4</w:t>
      </w:r>
      <w:r w:rsidR="00973306">
        <w:noBreakHyphen/>
      </w:r>
      <w:r w:rsidR="00973306">
        <w:rPr>
          <w:noProof/>
        </w:rPr>
        <w:t>1</w:t>
      </w:r>
      <w:r w:rsidR="004D7C61">
        <w:fldChar w:fldCharType="end"/>
      </w:r>
      <w:r w:rsidR="004D7C61">
        <w:t xml:space="preserve"> and </w:t>
      </w:r>
      <w:r w:rsidR="004D7C61">
        <w:fldChar w:fldCharType="begin"/>
      </w:r>
      <w:r w:rsidR="004D7C61">
        <w:instrText xml:space="preserve"> REF _Ref122376609 \h </w:instrText>
      </w:r>
      <w:r w:rsidR="004D7C61">
        <w:fldChar w:fldCharType="separate"/>
      </w:r>
      <w:r w:rsidR="00973306">
        <w:t xml:space="preserve">Figure </w:t>
      </w:r>
      <w:r w:rsidR="00973306">
        <w:rPr>
          <w:noProof/>
        </w:rPr>
        <w:t>4</w:t>
      </w:r>
      <w:r w:rsidR="00973306">
        <w:noBreakHyphen/>
      </w:r>
      <w:r w:rsidR="00973306">
        <w:rPr>
          <w:noProof/>
        </w:rPr>
        <w:t>2</w:t>
      </w:r>
      <w:r w:rsidR="004D7C61">
        <w:fldChar w:fldCharType="end"/>
      </w:r>
      <w:r w:rsidR="004D7C61">
        <w:t>.</w:t>
      </w:r>
      <w:r w:rsidR="008F2A54">
        <w:t xml:space="preserve"> </w:t>
      </w:r>
    </w:p>
    <w:p w14:paraId="21D5498E" w14:textId="2EC17A29" w:rsidR="001C602F" w:rsidRPr="003E69F5" w:rsidRDefault="001C602F" w:rsidP="00B101CF">
      <w:pPr>
        <w:keepNext/>
        <w:tabs>
          <w:tab w:val="left" w:pos="851"/>
        </w:tabs>
        <w:jc w:val="left"/>
      </w:pPr>
    </w:p>
    <w:p w14:paraId="2238DB4F" w14:textId="6C0ED2D3" w:rsidR="004D7C61" w:rsidRDefault="00C464D0" w:rsidP="004D7C61">
      <w:pPr>
        <w:keepNext/>
        <w:tabs>
          <w:tab w:val="left" w:pos="851"/>
        </w:tabs>
        <w:jc w:val="left"/>
      </w:pPr>
      <w:r>
        <w:rPr>
          <w:noProof/>
        </w:rPr>
        <w:drawing>
          <wp:inline distT="0" distB="0" distL="0" distR="0" wp14:anchorId="15A6410F" wp14:editId="359F84B4">
            <wp:extent cx="4572000" cy="3371850"/>
            <wp:effectExtent l="0" t="0" r="0" b="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604D77AB" w14:textId="2BC77CA9" w:rsidR="004D7C61" w:rsidRDefault="004D7C61" w:rsidP="004D7C61">
      <w:pPr>
        <w:pStyle w:val="Caption"/>
        <w:jc w:val="left"/>
      </w:pPr>
      <w:bookmarkStart w:id="39" w:name="_Ref122376576"/>
      <w:bookmarkStart w:id="40" w:name="_Ref122376569"/>
      <w:r>
        <w:t xml:space="preserve">Figure </w:t>
      </w:r>
      <w:fldSimple w:instr=" STYLEREF 1 \s ">
        <w:r w:rsidR="00CC70EA">
          <w:rPr>
            <w:noProof/>
          </w:rPr>
          <w:t>4</w:t>
        </w:r>
      </w:fldSimple>
      <w:r w:rsidR="00CC70EA">
        <w:noBreakHyphen/>
      </w:r>
      <w:fldSimple w:instr=" SEQ Figure \* ARABIC \s 1 ">
        <w:r w:rsidR="00CC70EA">
          <w:rPr>
            <w:noProof/>
          </w:rPr>
          <w:t>1</w:t>
        </w:r>
      </w:fldSimple>
      <w:bookmarkEnd w:id="39"/>
      <w:r>
        <w:t>: Total quantities (tonnes) flared annually at Shell FNGL</w:t>
      </w:r>
      <w:bookmarkEnd w:id="40"/>
    </w:p>
    <w:p w14:paraId="2B6E2F2A" w14:textId="4E31F689" w:rsidR="00CE6B11" w:rsidRDefault="004D7C61" w:rsidP="009B119D">
      <w:pPr>
        <w:pStyle w:val="Caption"/>
        <w:jc w:val="left"/>
      </w:pPr>
      <w:r>
        <w:t xml:space="preserve"> </w:t>
      </w:r>
    </w:p>
    <w:p w14:paraId="29D0EFC8" w14:textId="6DCBCC0B" w:rsidR="004D7C61" w:rsidRDefault="00263AA0" w:rsidP="004D7C61">
      <w:pPr>
        <w:keepNext/>
        <w:tabs>
          <w:tab w:val="left" w:pos="851"/>
        </w:tabs>
        <w:ind w:left="851" w:hanging="851"/>
        <w:jc w:val="left"/>
      </w:pPr>
      <w:r>
        <w:rPr>
          <w:noProof/>
        </w:rPr>
        <w:drawing>
          <wp:inline distT="0" distB="0" distL="0" distR="0" wp14:anchorId="1504C762" wp14:editId="61EAF824">
            <wp:extent cx="4572000" cy="2743200"/>
            <wp:effectExtent l="0" t="0" r="0" b="0"/>
            <wp:docPr id="22" name="Chart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493A111" w14:textId="7F890E28" w:rsidR="00705986" w:rsidRPr="00201B4C" w:rsidRDefault="004D7C61" w:rsidP="009B119D">
      <w:pPr>
        <w:pStyle w:val="Caption"/>
        <w:jc w:val="left"/>
      </w:pPr>
      <w:bookmarkStart w:id="41" w:name="_Ref122376609"/>
      <w:r>
        <w:t xml:space="preserve">Figure </w:t>
      </w:r>
      <w:fldSimple w:instr=" STYLEREF 1 \s ">
        <w:r w:rsidR="00CC70EA">
          <w:rPr>
            <w:noProof/>
          </w:rPr>
          <w:t>4</w:t>
        </w:r>
      </w:fldSimple>
      <w:r w:rsidR="00CC70EA">
        <w:noBreakHyphen/>
      </w:r>
      <w:fldSimple w:instr=" SEQ Figure \* ARABIC \s 1 ">
        <w:r w:rsidR="00CC70EA">
          <w:rPr>
            <w:noProof/>
          </w:rPr>
          <w:t>2</w:t>
        </w:r>
      </w:fldSimple>
      <w:bookmarkEnd w:id="41"/>
      <w:r>
        <w:t>: Total quantities flared annually at ExxonMobil FEP</w:t>
      </w:r>
    </w:p>
    <w:p w14:paraId="67969276" w14:textId="08FFE021" w:rsidR="00CC70EA" w:rsidRDefault="000F366F" w:rsidP="000F366F">
      <w:pPr>
        <w:keepNext/>
      </w:pPr>
      <w:r w:rsidRPr="00C66E96">
        <w:t xml:space="preserve">The Shell FNGL </w:t>
      </w:r>
      <w:r w:rsidR="00656421">
        <w:t xml:space="preserve">flaring quantities </w:t>
      </w:r>
      <w:r w:rsidRPr="00C66E96">
        <w:t>were much higher</w:t>
      </w:r>
      <w:r w:rsidR="004D7C61" w:rsidRPr="00C66E96">
        <w:t xml:space="preserve"> than normal</w:t>
      </w:r>
      <w:r w:rsidRPr="00C66E96">
        <w:t xml:space="preserve"> in 2019 (around 39,000 tonnes) due to the need for the plant to process more ethane than normal due to FEP’s shutdown over a six month period (</w:t>
      </w:r>
      <w:r w:rsidR="004D7C61" w:rsidRPr="00C66E96">
        <w:fldChar w:fldCharType="begin"/>
      </w:r>
      <w:r w:rsidR="004D7C61" w:rsidRPr="00C66E96">
        <w:instrText xml:space="preserve"> REF _Ref122376576 \h </w:instrText>
      </w:r>
      <w:r w:rsidR="00A5791A" w:rsidRPr="00C66E96">
        <w:rPr>
          <w:highlight w:val="yellow"/>
        </w:rPr>
        <w:instrText xml:space="preserve"> \* MERGEFORMAT </w:instrText>
      </w:r>
      <w:r w:rsidR="004D7C61" w:rsidRPr="00C66E96">
        <w:fldChar w:fldCharType="separate"/>
      </w:r>
      <w:r w:rsidR="00973306" w:rsidRPr="00C66E96">
        <w:t xml:space="preserve">Figure </w:t>
      </w:r>
      <w:r w:rsidR="00973306" w:rsidRPr="00C66E96">
        <w:rPr>
          <w:noProof/>
        </w:rPr>
        <w:t>4</w:t>
      </w:r>
      <w:r w:rsidR="00973306" w:rsidRPr="00C66E96">
        <w:noBreakHyphen/>
      </w:r>
      <w:r w:rsidR="00973306" w:rsidRPr="00C66E96">
        <w:rPr>
          <w:noProof/>
        </w:rPr>
        <w:t>1</w:t>
      </w:r>
      <w:r w:rsidR="004D7C61" w:rsidRPr="00C66E96">
        <w:fldChar w:fldCharType="end"/>
      </w:r>
      <w:r w:rsidRPr="00C66E96">
        <w:fldChar w:fldCharType="begin"/>
      </w:r>
      <w:r w:rsidRPr="00C66E96">
        <w:instrText xml:space="preserve"> REF _Ref116483008 \h </w:instrText>
      </w:r>
      <w:r w:rsidR="00A5791A" w:rsidRPr="00C66E96">
        <w:rPr>
          <w:highlight w:val="yellow"/>
        </w:rPr>
        <w:instrText xml:space="preserve"> \* MERGEFORMAT </w:instrText>
      </w:r>
      <w:r w:rsidRPr="00C66E96">
        <w:fldChar w:fldCharType="end"/>
      </w:r>
      <w:r w:rsidRPr="00C66E96">
        <w:t>)</w:t>
      </w:r>
      <w:r w:rsidR="004D7C61" w:rsidRPr="00C66E96">
        <w:t xml:space="preserve">. </w:t>
      </w:r>
      <w:r w:rsidR="00234E46" w:rsidRPr="00C66E96">
        <w:t xml:space="preserve"> </w:t>
      </w:r>
      <w:r w:rsidR="004D7C61" w:rsidRPr="00C66E96">
        <w:t>L</w:t>
      </w:r>
      <w:r w:rsidRPr="00C66E96">
        <w:t xml:space="preserve">evels </w:t>
      </w:r>
      <w:r w:rsidR="00C66E96">
        <w:t>in 2020 and 2021 decreased</w:t>
      </w:r>
      <w:r w:rsidR="004D7C61" w:rsidRPr="00C66E96">
        <w:t xml:space="preserve"> to be</w:t>
      </w:r>
      <w:r w:rsidRPr="00C66E96">
        <w:t xml:space="preserve"> more in line with previous flaring </w:t>
      </w:r>
      <w:r w:rsidR="004D7C61" w:rsidRPr="00C66E96">
        <w:t>quantities</w:t>
      </w:r>
      <w:r w:rsidRPr="00C66E96">
        <w:t>.</w:t>
      </w:r>
      <w:r w:rsidR="002344C2">
        <w:t xml:space="preserve"> </w:t>
      </w:r>
    </w:p>
    <w:p w14:paraId="19B7F3C7" w14:textId="77777777" w:rsidR="00CC70EA" w:rsidRDefault="00CC70EA" w:rsidP="00234E46"/>
    <w:p w14:paraId="1BB09F04" w14:textId="07A90672" w:rsidR="000F366F" w:rsidRDefault="004B3A59" w:rsidP="00234E46">
      <w:r>
        <w:lastRenderedPageBreak/>
        <w:t xml:space="preserve">The overall trend </w:t>
      </w:r>
      <w:r w:rsidR="00CC70EA">
        <w:t xml:space="preserve">at both facilities </w:t>
      </w:r>
      <w:r>
        <w:t xml:space="preserve">appears to be increasing slightly over time, but the levels are quite variable per year and future </w:t>
      </w:r>
      <w:r w:rsidR="00C464D0">
        <w:t>flaring quantities</w:t>
      </w:r>
      <w:r>
        <w:t xml:space="preserve"> cannot be predicted from the existing trends over the past 15 years.</w:t>
      </w:r>
    </w:p>
    <w:p w14:paraId="40CB76A4" w14:textId="77777777" w:rsidR="000F366F" w:rsidRDefault="000F366F" w:rsidP="00234E46"/>
    <w:p w14:paraId="60E5B25D" w14:textId="6BD33A99" w:rsidR="004E1599" w:rsidRDefault="000F366F" w:rsidP="00234E46">
      <w:r>
        <w:t>For more informatio</w:t>
      </w:r>
      <w:r w:rsidR="002344C2">
        <w:t xml:space="preserve">n on flaring from both facilities, </w:t>
      </w:r>
      <w:proofErr w:type="gramStart"/>
      <w:r w:rsidR="00CC70EA">
        <w:t>Figure</w:t>
      </w:r>
      <w:proofErr w:type="gramEnd"/>
      <w:r w:rsidR="00CC70EA">
        <w:t xml:space="preserve"> 4-3 and 4-4 </w:t>
      </w:r>
      <w:r w:rsidR="002344C2">
        <w:t>show</w:t>
      </w:r>
      <w:r>
        <w:t xml:space="preserve"> </w:t>
      </w:r>
      <w:r w:rsidRPr="004E1599">
        <w:t xml:space="preserve">the split of total flaring quantities between base flaring (associated with normal operations) and event flaring (associated with events such </w:t>
      </w:r>
      <w:r w:rsidR="00656421" w:rsidRPr="004E1599">
        <w:t>as shutdown</w:t>
      </w:r>
      <w:r w:rsidRPr="004E1599">
        <w:t xml:space="preserve"> and start-up of equipment</w:t>
      </w:r>
      <w:r w:rsidR="00CC2475">
        <w:t xml:space="preserve"> due to process upsets</w:t>
      </w:r>
      <w:r w:rsidRPr="004E1599">
        <w:t>)</w:t>
      </w:r>
      <w:r w:rsidR="007B5F23">
        <w:t xml:space="preserve"> as well as flaring due to </w:t>
      </w:r>
      <w:r w:rsidR="004D7C61">
        <w:t xml:space="preserve">events </w:t>
      </w:r>
      <w:r w:rsidR="00234E46">
        <w:t>out with</w:t>
      </w:r>
      <w:r w:rsidR="004D7C61">
        <w:t xml:space="preserve"> the operators’ control</w:t>
      </w:r>
      <w:r w:rsidR="007B5F23">
        <w:t xml:space="preserve"> (e.g. storm-related power loss)</w:t>
      </w:r>
      <w:r w:rsidRPr="004E1599">
        <w:t xml:space="preserve">. </w:t>
      </w:r>
      <w:r w:rsidR="00234E46">
        <w:t xml:space="preserve"> </w:t>
      </w:r>
      <w:r w:rsidR="002B66B6">
        <w:t>Further information on</w:t>
      </w:r>
      <w:r w:rsidR="003230A3">
        <w:t xml:space="preserve"> the definitions can be found in </w:t>
      </w:r>
      <w:r w:rsidR="003230A3">
        <w:fldChar w:fldCharType="begin"/>
      </w:r>
      <w:r w:rsidR="003230A3">
        <w:instrText xml:space="preserve"> REF _Ref102731817 \r \h </w:instrText>
      </w:r>
      <w:r w:rsidR="003230A3">
        <w:fldChar w:fldCharType="separate"/>
      </w:r>
      <w:r w:rsidR="00973306">
        <w:t>APPENDIX 2</w:t>
      </w:r>
      <w:r w:rsidR="003230A3">
        <w:fldChar w:fldCharType="end"/>
      </w:r>
      <w:r>
        <w:t xml:space="preserve">. </w:t>
      </w:r>
      <w:r w:rsidR="007B5F23">
        <w:t xml:space="preserve">In 2019, a larger amount of event and external flaring occurred at both </w:t>
      </w:r>
      <w:proofErr w:type="gramStart"/>
      <w:r w:rsidR="007B5F23">
        <w:t>facilities, and</w:t>
      </w:r>
      <w:proofErr w:type="gramEnd"/>
      <w:r w:rsidR="007B5F23">
        <w:t xml:space="preserve"> was much reduced in the last two years. </w:t>
      </w:r>
      <w:r w:rsidR="00234E46">
        <w:t xml:space="preserve"> </w:t>
      </w:r>
      <w:r w:rsidR="007B5F23">
        <w:t>In 2021 flaring emissions were mostly attributable to planned events (</w:t>
      </w:r>
      <w:proofErr w:type="gramStart"/>
      <w:r w:rsidR="007B5F23">
        <w:t>e.g.</w:t>
      </w:r>
      <w:proofErr w:type="gramEnd"/>
      <w:r w:rsidR="007B5F23">
        <w:t xml:space="preserve"> due to maintenance).</w:t>
      </w:r>
    </w:p>
    <w:p w14:paraId="5B4DC086" w14:textId="01163B41" w:rsidR="00660701" w:rsidRDefault="00660701" w:rsidP="00234E46"/>
    <w:p w14:paraId="719A2084" w14:textId="208B3013" w:rsidR="001C602F" w:rsidRDefault="00660701" w:rsidP="00234E46">
      <w:pPr>
        <w:tabs>
          <w:tab w:val="left" w:pos="851"/>
        </w:tabs>
      </w:pPr>
      <w:r>
        <w:t xml:space="preserve">The relative difference in flaring quantities between the two facilities may be explained by the difference in requirements to shut down for maintenance. </w:t>
      </w:r>
      <w:r w:rsidR="00234E46">
        <w:t xml:space="preserve"> </w:t>
      </w:r>
      <w:r w:rsidR="001B1828">
        <w:t>ExxonMobil FEP</w:t>
      </w:r>
      <w:r>
        <w:t xml:space="preserve"> has only one </w:t>
      </w:r>
      <w:r w:rsidR="00AD5401">
        <w:t>process line</w:t>
      </w:r>
      <w:r w:rsidR="007A1280">
        <w:t xml:space="preserve"> and therefore</w:t>
      </w:r>
      <w:r>
        <w:t xml:space="preserve"> needs to shut down the facility for maintenance, resulting in the need to flare, w</w:t>
      </w:r>
      <w:r w:rsidR="001B1828">
        <w:t>hile Shell FNGL has</w:t>
      </w:r>
      <w:r w:rsidR="00AD5401">
        <w:t xml:space="preserve"> </w:t>
      </w:r>
      <w:r w:rsidR="00C244DD">
        <w:t xml:space="preserve">three </w:t>
      </w:r>
      <w:r w:rsidR="00AD5401">
        <w:t>lines</w:t>
      </w:r>
      <w:r>
        <w:t xml:space="preserve">, allowing them to perform maintenance without full facility </w:t>
      </w:r>
      <w:proofErr w:type="gramStart"/>
      <w:r>
        <w:t>shut-down</w:t>
      </w:r>
      <w:proofErr w:type="gramEnd"/>
      <w:r>
        <w:t>.</w:t>
      </w:r>
      <w:r w:rsidR="00AD5401">
        <w:t xml:space="preserve"> </w:t>
      </w:r>
      <w:r w:rsidR="00234E46">
        <w:t xml:space="preserve"> </w:t>
      </w:r>
      <w:r w:rsidR="00AD5401">
        <w:t xml:space="preserve">As shown in </w:t>
      </w:r>
      <w:r w:rsidR="00AD5401">
        <w:fldChar w:fldCharType="begin"/>
      </w:r>
      <w:r w:rsidR="00AD5401">
        <w:instrText xml:space="preserve"> REF _Ref59639944 \h </w:instrText>
      </w:r>
      <w:r w:rsidR="00AD5401">
        <w:fldChar w:fldCharType="separate"/>
      </w:r>
      <w:r w:rsidR="00AD5401">
        <w:t xml:space="preserve">Table </w:t>
      </w:r>
      <w:r w:rsidR="00AD5401">
        <w:rPr>
          <w:noProof/>
        </w:rPr>
        <w:t>4</w:t>
      </w:r>
      <w:r w:rsidR="00AD5401">
        <w:noBreakHyphen/>
      </w:r>
      <w:r w:rsidR="00AD5401">
        <w:rPr>
          <w:noProof/>
        </w:rPr>
        <w:t>1</w:t>
      </w:r>
      <w:r w:rsidR="00AD5401">
        <w:fldChar w:fldCharType="end"/>
      </w:r>
      <w:r w:rsidR="00AD5401">
        <w:t xml:space="preserve"> and </w:t>
      </w:r>
      <w:r w:rsidR="00AD5401">
        <w:fldChar w:fldCharType="begin"/>
      </w:r>
      <w:r w:rsidR="00AD5401">
        <w:instrText xml:space="preserve"> REF _Ref59639956 \h </w:instrText>
      </w:r>
      <w:r w:rsidR="00AD5401">
        <w:fldChar w:fldCharType="separate"/>
      </w:r>
      <w:r w:rsidR="00AD5401">
        <w:t xml:space="preserve">Table </w:t>
      </w:r>
      <w:r w:rsidR="00AD5401">
        <w:rPr>
          <w:noProof/>
        </w:rPr>
        <w:t>4</w:t>
      </w:r>
      <w:r w:rsidR="00AD5401">
        <w:noBreakHyphen/>
      </w:r>
      <w:r w:rsidR="00AD5401">
        <w:rPr>
          <w:noProof/>
        </w:rPr>
        <w:t>2</w:t>
      </w:r>
      <w:r w:rsidR="00AD5401">
        <w:fldChar w:fldCharType="end"/>
      </w:r>
      <w:r w:rsidR="00AD5401">
        <w:t>, larger quantities tend to be flared after plant restarts.</w:t>
      </w:r>
    </w:p>
    <w:p w14:paraId="00E70F76" w14:textId="77777777" w:rsidR="00234E46" w:rsidRDefault="00234E46" w:rsidP="00234E46">
      <w:pPr>
        <w:tabs>
          <w:tab w:val="left" w:pos="851"/>
        </w:tabs>
      </w:pPr>
    </w:p>
    <w:p w14:paraId="365B637C" w14:textId="45036672" w:rsidR="00CC70EA" w:rsidRDefault="00733C41" w:rsidP="00CC70EA">
      <w:pPr>
        <w:keepNext/>
        <w:tabs>
          <w:tab w:val="left" w:pos="851"/>
        </w:tabs>
        <w:ind w:left="851" w:hanging="851"/>
      </w:pPr>
      <w:r>
        <w:rPr>
          <w:noProof/>
        </w:rPr>
        <w:drawing>
          <wp:inline distT="0" distB="0" distL="0" distR="0" wp14:anchorId="58B3F404" wp14:editId="0AEEAC92">
            <wp:extent cx="5399919" cy="3359320"/>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410339" cy="3365802"/>
                    </a:xfrm>
                    <a:prstGeom prst="rect">
                      <a:avLst/>
                    </a:prstGeom>
                    <a:noFill/>
                  </pic:spPr>
                </pic:pic>
              </a:graphicData>
            </a:graphic>
          </wp:inline>
        </w:drawing>
      </w:r>
    </w:p>
    <w:p w14:paraId="06D8117E" w14:textId="58DDA693" w:rsidR="002B66B6" w:rsidRDefault="00CC70EA" w:rsidP="009B119D">
      <w:pPr>
        <w:pStyle w:val="Caption"/>
      </w:pPr>
      <w:r>
        <w:t xml:space="preserve">Figure </w:t>
      </w:r>
      <w:fldSimple w:instr=" STYLEREF 1 \s ">
        <w:r>
          <w:rPr>
            <w:noProof/>
          </w:rPr>
          <w:t>4</w:t>
        </w:r>
      </w:fldSimple>
      <w:r>
        <w:noBreakHyphen/>
      </w:r>
      <w:fldSimple w:instr=" SEQ Figure \* ARABIC \s 1 ">
        <w:r>
          <w:rPr>
            <w:noProof/>
          </w:rPr>
          <w:t>3</w:t>
        </w:r>
      </w:fldSimple>
      <w:r>
        <w:t>: Quantities flared by type of flaring at Shell FNGL</w:t>
      </w:r>
      <w:r w:rsidR="00CC2475">
        <w:t xml:space="preserve"> (see Appendix 2 for flaring definitions</w:t>
      </w:r>
      <w:r w:rsidR="0046221E">
        <w:t xml:space="preserve"> specific to Shell FNGL</w:t>
      </w:r>
      <w:r w:rsidR="00CC2475">
        <w:t>)</w:t>
      </w:r>
    </w:p>
    <w:p w14:paraId="64F7FE15" w14:textId="1D23742B" w:rsidR="00C64BA5" w:rsidRDefault="00D117BC" w:rsidP="009B119D">
      <w:pPr>
        <w:pStyle w:val="Caption"/>
      </w:pPr>
      <w:r>
        <w:rPr>
          <w:noProof/>
        </w:rPr>
        <w:lastRenderedPageBreak/>
        <w:drawing>
          <wp:inline distT="0" distB="0" distL="0" distR="0" wp14:anchorId="71CCB540" wp14:editId="1445FD5C">
            <wp:extent cx="5400040" cy="3475990"/>
            <wp:effectExtent l="0" t="0" r="10160" b="10160"/>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r w:rsidR="00CC70EA">
        <w:t xml:space="preserve">Figure </w:t>
      </w:r>
      <w:fldSimple w:instr=" STYLEREF 1 \s ">
        <w:r w:rsidR="00CC70EA">
          <w:rPr>
            <w:noProof/>
          </w:rPr>
          <w:t>4</w:t>
        </w:r>
      </w:fldSimple>
      <w:r w:rsidR="00CC70EA">
        <w:noBreakHyphen/>
      </w:r>
      <w:fldSimple w:instr=" SEQ Figure \* ARABIC \s 1 ">
        <w:r w:rsidR="00CC70EA">
          <w:rPr>
            <w:noProof/>
          </w:rPr>
          <w:t>4</w:t>
        </w:r>
      </w:fldSimple>
      <w:r w:rsidR="00CC70EA">
        <w:t>: Quantities flared by ty</w:t>
      </w:r>
      <w:r w:rsidR="0046221E">
        <w:t>pe of flaring at ExxonMobil FEP</w:t>
      </w:r>
      <w:r w:rsidR="00CC2475">
        <w:t xml:space="preserve"> (see Appendix 2 for flaring definitions</w:t>
      </w:r>
      <w:r w:rsidR="0046221E">
        <w:t xml:space="preserve"> specific to ExxonMobil FEP</w:t>
      </w:r>
      <w:r w:rsidR="00CC2475">
        <w:t>)</w:t>
      </w:r>
    </w:p>
    <w:p w14:paraId="418D0CAA" w14:textId="77777777" w:rsidR="00234E46" w:rsidRPr="00234E46" w:rsidRDefault="00234E46" w:rsidP="00234E46"/>
    <w:p w14:paraId="40DE520D" w14:textId="47907145" w:rsidR="001C602F" w:rsidRPr="006A3DFD" w:rsidRDefault="003A61BB" w:rsidP="001C602F">
      <w:pPr>
        <w:pStyle w:val="Heading2"/>
      </w:pPr>
      <w:bookmarkStart w:id="42" w:name="_Toc125472610"/>
      <w:r w:rsidRPr="006A3DFD">
        <w:t>What additional actions occurred in 20</w:t>
      </w:r>
      <w:r w:rsidR="00C64BA5" w:rsidRPr="006A3DFD">
        <w:t>21</w:t>
      </w:r>
      <w:r w:rsidRPr="006A3DFD">
        <w:t>?</w:t>
      </w:r>
      <w:bookmarkEnd w:id="42"/>
    </w:p>
    <w:p w14:paraId="3AA9DDE4" w14:textId="65072DEA" w:rsidR="00A376C0" w:rsidRDefault="00A376C0" w:rsidP="00A376C0">
      <w:r w:rsidRPr="006A3DFD">
        <w:t>Actions are underway at ExxonMobil and Shell to make improvements to their flaring systems</w:t>
      </w:r>
      <w:r w:rsidR="00A5791A" w:rsidRPr="006A3DFD">
        <w:t>. This includes</w:t>
      </w:r>
      <w:r w:rsidR="00CC2475" w:rsidRPr="006A3DFD">
        <w:t xml:space="preserve"> </w:t>
      </w:r>
      <w:r w:rsidR="0046221E" w:rsidRPr="006A3DFD">
        <w:t xml:space="preserve">installation of improved elevated flare tip and </w:t>
      </w:r>
      <w:r w:rsidRPr="006A3DFD">
        <w:t>progressing the development and construction of the enclosed ground flare at ExxonMobil</w:t>
      </w:r>
      <w:r w:rsidR="00A5791A" w:rsidRPr="006A3DFD">
        <w:t>. I</w:t>
      </w:r>
      <w:r w:rsidRPr="006A3DFD">
        <w:t>nstallation of an improved elevated flare tip at Shell and additional measures to prevent and, where that is not possible, minimise flaring.</w:t>
      </w:r>
      <w:r>
        <w:t xml:space="preserve"> </w:t>
      </w:r>
    </w:p>
    <w:p w14:paraId="4B102E2F" w14:textId="68EC5632" w:rsidR="00A376C0" w:rsidRDefault="00A376C0" w:rsidP="00A376C0"/>
    <w:p w14:paraId="4DB3B1E0" w14:textId="77777777" w:rsidR="002A7F67" w:rsidRDefault="002A7F67" w:rsidP="00A376C0"/>
    <w:p w14:paraId="47EC1891" w14:textId="4575B81E" w:rsidR="001C602F" w:rsidRDefault="004B3A59" w:rsidP="001C602F">
      <w:pPr>
        <w:pStyle w:val="Heading2"/>
      </w:pPr>
      <w:bookmarkStart w:id="43" w:name="_Toc125472611"/>
      <w:r>
        <w:t>What are the AQ EAG’s</w:t>
      </w:r>
      <w:r w:rsidR="001C602F">
        <w:t xml:space="preserve"> comments and </w:t>
      </w:r>
      <w:r w:rsidR="001C602F" w:rsidRPr="00994A38">
        <w:t>recomme</w:t>
      </w:r>
      <w:r w:rsidR="00DE5098">
        <w:t>ndations</w:t>
      </w:r>
      <w:r w:rsidR="001C602F" w:rsidRPr="00994A38">
        <w:t xml:space="preserve"> (where relev</w:t>
      </w:r>
      <w:r w:rsidR="009067DF">
        <w:t>a</w:t>
      </w:r>
      <w:r w:rsidR="001C602F" w:rsidRPr="00994A38">
        <w:t>nt)?</w:t>
      </w:r>
      <w:bookmarkEnd w:id="43"/>
    </w:p>
    <w:p w14:paraId="6E5FD3C8" w14:textId="74B5CD39" w:rsidR="00863487" w:rsidRDefault="00973306" w:rsidP="00863487">
      <w:pPr>
        <w:rPr>
          <w:szCs w:val="22"/>
        </w:rPr>
      </w:pPr>
      <w:r>
        <w:rPr>
          <w:szCs w:val="22"/>
        </w:rPr>
        <w:t xml:space="preserve">Flaring quantities </w:t>
      </w:r>
      <w:r w:rsidR="004B3A59">
        <w:rPr>
          <w:szCs w:val="22"/>
        </w:rPr>
        <w:t>appear to have a slight</w:t>
      </w:r>
      <w:r w:rsidR="00076C33">
        <w:rPr>
          <w:szCs w:val="22"/>
        </w:rPr>
        <w:t xml:space="preserve"> increasing trend from </w:t>
      </w:r>
      <w:r w:rsidR="00155A18">
        <w:rPr>
          <w:szCs w:val="22"/>
        </w:rPr>
        <w:t>2005 onwards at both FEP and FNGL</w:t>
      </w:r>
      <w:r w:rsidR="00863487">
        <w:rPr>
          <w:szCs w:val="22"/>
        </w:rPr>
        <w:t xml:space="preserve">, however, this did not result in any air quality standard exceedances (see Section </w:t>
      </w:r>
      <w:r w:rsidR="005B38F6">
        <w:rPr>
          <w:szCs w:val="22"/>
        </w:rPr>
        <w:fldChar w:fldCharType="begin"/>
      </w:r>
      <w:r w:rsidR="005B38F6">
        <w:rPr>
          <w:szCs w:val="22"/>
        </w:rPr>
        <w:instrText xml:space="preserve"> REF _Ref102756472 \r \h </w:instrText>
      </w:r>
      <w:r w:rsidR="005B38F6">
        <w:rPr>
          <w:szCs w:val="22"/>
        </w:rPr>
      </w:r>
      <w:r w:rsidR="005B38F6">
        <w:rPr>
          <w:szCs w:val="22"/>
        </w:rPr>
        <w:fldChar w:fldCharType="separate"/>
      </w:r>
      <w:r>
        <w:rPr>
          <w:szCs w:val="22"/>
        </w:rPr>
        <w:t>6</w:t>
      </w:r>
      <w:r w:rsidR="005B38F6">
        <w:rPr>
          <w:szCs w:val="22"/>
        </w:rPr>
        <w:fldChar w:fldCharType="end"/>
      </w:r>
      <w:r w:rsidR="00863487">
        <w:rPr>
          <w:szCs w:val="22"/>
        </w:rPr>
        <w:t xml:space="preserve">). </w:t>
      </w:r>
      <w:r w:rsidR="002A7F67">
        <w:rPr>
          <w:szCs w:val="22"/>
        </w:rPr>
        <w:t xml:space="preserve"> </w:t>
      </w:r>
      <w:r w:rsidR="00863487">
        <w:rPr>
          <w:szCs w:val="22"/>
        </w:rPr>
        <w:t xml:space="preserve">It is not clear whether the trend will </w:t>
      </w:r>
      <w:proofErr w:type="gramStart"/>
      <w:r w:rsidR="00863487">
        <w:rPr>
          <w:szCs w:val="22"/>
        </w:rPr>
        <w:t>continue into the future</w:t>
      </w:r>
      <w:proofErr w:type="gramEnd"/>
      <w:r w:rsidR="00CC2475">
        <w:rPr>
          <w:szCs w:val="22"/>
        </w:rPr>
        <w:t xml:space="preserve"> as the yearly fluctuation is variable</w:t>
      </w:r>
      <w:r w:rsidR="00863487">
        <w:rPr>
          <w:szCs w:val="22"/>
        </w:rPr>
        <w:t xml:space="preserve">. </w:t>
      </w:r>
    </w:p>
    <w:p w14:paraId="3A1AD4EC" w14:textId="31E3720B" w:rsidR="00863487" w:rsidRDefault="00863487" w:rsidP="00863487">
      <w:pPr>
        <w:rPr>
          <w:szCs w:val="22"/>
        </w:rPr>
      </w:pPr>
    </w:p>
    <w:p w14:paraId="248AD05B" w14:textId="77777777" w:rsidR="002C16BF" w:rsidRDefault="002C16BF" w:rsidP="002C16BF">
      <w:pPr>
        <w:rPr>
          <w:szCs w:val="22"/>
        </w:rPr>
      </w:pPr>
    </w:p>
    <w:p w14:paraId="21E216AB" w14:textId="3EC72CD2" w:rsidR="00CE5D65" w:rsidRPr="000B48C1" w:rsidRDefault="00422433" w:rsidP="00010667">
      <w:pPr>
        <w:pStyle w:val="Heading1"/>
        <w:pageBreakBefore/>
        <w:ind w:left="431" w:hanging="431"/>
      </w:pPr>
      <w:bookmarkStart w:id="44" w:name="_Toc125472612"/>
      <w:r>
        <w:lastRenderedPageBreak/>
        <w:t>Emissions</w:t>
      </w:r>
      <w:r w:rsidR="00010667">
        <w:t xml:space="preserve"> </w:t>
      </w:r>
      <w:r w:rsidR="00CE5D65">
        <w:t>Data</w:t>
      </w:r>
      <w:bookmarkEnd w:id="44"/>
      <w:r w:rsidR="00CE5D65">
        <w:t xml:space="preserve"> </w:t>
      </w:r>
    </w:p>
    <w:p w14:paraId="09978E74" w14:textId="501365D4" w:rsidR="00C7583A" w:rsidRDefault="00C7583A" w:rsidP="00C7583A">
      <w:pPr>
        <w:pStyle w:val="Heading2"/>
      </w:pPr>
      <w:bookmarkStart w:id="45" w:name="_Toc125472613"/>
      <w:r>
        <w:t>What are t</w:t>
      </w:r>
      <w:r w:rsidR="00BB78F6">
        <w:t>h</w:t>
      </w:r>
      <w:r w:rsidR="003230A3">
        <w:t>e emission data results for 2021</w:t>
      </w:r>
      <w:r>
        <w:t>?</w:t>
      </w:r>
      <w:bookmarkEnd w:id="45"/>
    </w:p>
    <w:p w14:paraId="4D186BF0" w14:textId="707E6ABA" w:rsidR="00D02694" w:rsidRDefault="00CE5D65" w:rsidP="00F73570">
      <w:r w:rsidRPr="003E69F5">
        <w:t>The emissions monitoring measure</w:t>
      </w:r>
      <w:r w:rsidR="00BB78F6">
        <w:t>ments for 202</w:t>
      </w:r>
      <w:r w:rsidR="00973306">
        <w:t>1</w:t>
      </w:r>
      <w:r w:rsidRPr="003E69F5">
        <w:t xml:space="preserve"> submitted to SEPA are summarised for each regulated Shell </w:t>
      </w:r>
      <w:r w:rsidR="008A02B5">
        <w:t xml:space="preserve">FNGL </w:t>
      </w:r>
      <w:r w:rsidRPr="003E69F5">
        <w:t>and ExxonMobi</w:t>
      </w:r>
      <w:r w:rsidR="006E309F">
        <w:t xml:space="preserve">l </w:t>
      </w:r>
      <w:r w:rsidR="008A02B5">
        <w:t xml:space="preserve">FEP </w:t>
      </w:r>
      <w:r w:rsidR="006E309F">
        <w:t xml:space="preserve">source at </w:t>
      </w:r>
      <w:proofErr w:type="spellStart"/>
      <w:r w:rsidR="006E309F">
        <w:t>Mossmorran</w:t>
      </w:r>
      <w:proofErr w:type="spellEnd"/>
      <w:r w:rsidR="006E309F">
        <w:t xml:space="preserve"> in</w:t>
      </w:r>
      <w:r w:rsidRPr="003E69F5">
        <w:t xml:space="preserve"> </w:t>
      </w:r>
      <w:r w:rsidR="006E309F">
        <w:fldChar w:fldCharType="begin"/>
      </w:r>
      <w:r w:rsidR="006E309F">
        <w:instrText xml:space="preserve"> REF _Ref59644158 \h </w:instrText>
      </w:r>
      <w:r w:rsidR="006E309F">
        <w:fldChar w:fldCharType="separate"/>
      </w:r>
      <w:r w:rsidR="00973306">
        <w:t xml:space="preserve">Table </w:t>
      </w:r>
      <w:r w:rsidR="00973306">
        <w:rPr>
          <w:noProof/>
        </w:rPr>
        <w:t>5</w:t>
      </w:r>
      <w:r w:rsidR="00973306">
        <w:noBreakHyphen/>
      </w:r>
      <w:r w:rsidR="00973306">
        <w:rPr>
          <w:noProof/>
        </w:rPr>
        <w:t>1</w:t>
      </w:r>
      <w:r w:rsidR="006E309F">
        <w:fldChar w:fldCharType="end"/>
      </w:r>
      <w:r w:rsidR="00610B64">
        <w:t xml:space="preserve"> (Shell</w:t>
      </w:r>
      <w:r w:rsidR="00364E24">
        <w:t xml:space="preserve"> FNGL</w:t>
      </w:r>
      <w:r w:rsidR="00610B64">
        <w:t>),</w:t>
      </w:r>
      <w:r w:rsidR="006E309F">
        <w:t xml:space="preserve"> </w:t>
      </w:r>
      <w:r w:rsidR="006E309F">
        <w:fldChar w:fldCharType="begin"/>
      </w:r>
      <w:r w:rsidR="006E309F">
        <w:instrText xml:space="preserve"> REF _Ref59644162 \h </w:instrText>
      </w:r>
      <w:r w:rsidR="006E309F">
        <w:fldChar w:fldCharType="separate"/>
      </w:r>
      <w:r w:rsidR="00973306">
        <w:t xml:space="preserve">Table </w:t>
      </w:r>
      <w:r w:rsidR="00973306">
        <w:rPr>
          <w:noProof/>
        </w:rPr>
        <w:t>5</w:t>
      </w:r>
      <w:r w:rsidR="00973306">
        <w:noBreakHyphen/>
      </w:r>
      <w:r w:rsidR="00973306">
        <w:rPr>
          <w:noProof/>
        </w:rPr>
        <w:t>2</w:t>
      </w:r>
      <w:r w:rsidR="006E309F">
        <w:fldChar w:fldCharType="end"/>
      </w:r>
      <w:r w:rsidR="00610B64">
        <w:t xml:space="preserve">, and </w:t>
      </w:r>
      <w:r w:rsidR="00973306">
        <w:fldChar w:fldCharType="begin"/>
      </w:r>
      <w:r w:rsidR="00973306">
        <w:instrText xml:space="preserve"> REF _Ref59644553 \h </w:instrText>
      </w:r>
      <w:r w:rsidR="00973306">
        <w:fldChar w:fldCharType="separate"/>
      </w:r>
      <w:r w:rsidR="00973306">
        <w:t xml:space="preserve">Table </w:t>
      </w:r>
      <w:r w:rsidR="00973306">
        <w:rPr>
          <w:noProof/>
        </w:rPr>
        <w:t>5</w:t>
      </w:r>
      <w:r w:rsidR="00973306">
        <w:noBreakHyphen/>
      </w:r>
      <w:r w:rsidR="00973306">
        <w:rPr>
          <w:noProof/>
        </w:rPr>
        <w:t>3</w:t>
      </w:r>
      <w:r w:rsidR="00973306">
        <w:fldChar w:fldCharType="end"/>
      </w:r>
      <w:r w:rsidR="00610B64">
        <w:t xml:space="preserve"> (ExxonMobil</w:t>
      </w:r>
      <w:r w:rsidR="00364E24">
        <w:t xml:space="preserve"> FEP</w:t>
      </w:r>
      <w:r w:rsidR="00610B64">
        <w:t>)</w:t>
      </w:r>
      <w:r w:rsidRPr="003E69F5">
        <w:t>.</w:t>
      </w:r>
      <w:r w:rsidR="002A7F67">
        <w:t xml:space="preserve"> </w:t>
      </w:r>
      <w:r w:rsidRPr="003E69F5">
        <w:t xml:space="preserve"> The </w:t>
      </w:r>
      <w:r w:rsidR="008A02B5">
        <w:t>emission limit values (</w:t>
      </w:r>
      <w:r w:rsidR="008A74A2">
        <w:t>ELVs</w:t>
      </w:r>
      <w:r w:rsidR="008A02B5">
        <w:t>)</w:t>
      </w:r>
      <w:r w:rsidRPr="003E69F5">
        <w:t xml:space="preserve"> set by SEPA for each emission sou</w:t>
      </w:r>
      <w:r w:rsidR="00F41EA6">
        <w:t>rce</w:t>
      </w:r>
      <w:r w:rsidR="00197BD2">
        <w:t xml:space="preserve"> (see</w:t>
      </w:r>
      <w:r w:rsidR="007C6AC8">
        <w:t xml:space="preserve"> Section</w:t>
      </w:r>
      <w:r w:rsidR="005B38F6">
        <w:t xml:space="preserve"> </w:t>
      </w:r>
      <w:r w:rsidR="005B38F6">
        <w:fldChar w:fldCharType="begin"/>
      </w:r>
      <w:r w:rsidR="005B38F6">
        <w:instrText xml:space="preserve"> REF _Ref102663890 \r \h </w:instrText>
      </w:r>
      <w:r w:rsidR="005B38F6">
        <w:fldChar w:fldCharType="separate"/>
      </w:r>
      <w:r w:rsidR="00973306">
        <w:t>3.5</w:t>
      </w:r>
      <w:r w:rsidR="005B38F6">
        <w:fldChar w:fldCharType="end"/>
      </w:r>
      <w:r w:rsidR="00197BD2">
        <w:t>)</w:t>
      </w:r>
      <w:r w:rsidR="00F41EA6">
        <w:t>, are also shown.</w:t>
      </w:r>
      <w:r w:rsidR="00F73570">
        <w:t xml:space="preserve"> </w:t>
      </w:r>
      <w:r w:rsidR="002A7F67">
        <w:t xml:space="preserve"> </w:t>
      </w:r>
      <w:r w:rsidR="00B80411" w:rsidRPr="00B80411">
        <w:t xml:space="preserve">Emissions from the sources at the </w:t>
      </w:r>
      <w:proofErr w:type="spellStart"/>
      <w:r w:rsidR="00B80411" w:rsidRPr="00B80411">
        <w:t>Mossmorran</w:t>
      </w:r>
      <w:proofErr w:type="spellEnd"/>
      <w:r w:rsidR="00B80411" w:rsidRPr="00B80411">
        <w:t xml:space="preserve"> Complex described in this section are diluted in the air as they disperse away from the facilities.  </w:t>
      </w:r>
      <w:r w:rsidR="00B80411">
        <w:t xml:space="preserve">The air quality impacts measured in the surrounding </w:t>
      </w:r>
      <w:r w:rsidR="005B38F6">
        <w:t>areas are described in Section 6</w:t>
      </w:r>
      <w:r w:rsidR="00B80411">
        <w:t>.</w:t>
      </w:r>
      <w:r w:rsidR="0046221E">
        <w:t xml:space="preserve"> </w:t>
      </w:r>
    </w:p>
    <w:p w14:paraId="708CB8DE" w14:textId="29C6CDDB" w:rsidR="00D02694" w:rsidRDefault="00D02694" w:rsidP="00F73570"/>
    <w:p w14:paraId="3F257CA5" w14:textId="1AFCF200" w:rsidR="00D02694" w:rsidRDefault="00D02694" w:rsidP="00D02694">
      <w:pPr>
        <w:tabs>
          <w:tab w:val="left" w:pos="851"/>
        </w:tabs>
      </w:pPr>
      <w:r>
        <w:t xml:space="preserve">The emissions reported in this section are combustion related. </w:t>
      </w:r>
      <w:r w:rsidR="002A7F67">
        <w:t xml:space="preserve"> </w:t>
      </w:r>
      <w:r>
        <w:t>Additional information on other types of emissions from Shell FNGL and ExxonMobil FEP can be found on the</w:t>
      </w:r>
      <w:r w:rsidR="00E5712F">
        <w:t xml:space="preserve"> Scottish Pollution Release Inventory</w:t>
      </w:r>
      <w:r>
        <w:t xml:space="preserve"> </w:t>
      </w:r>
      <w:r w:rsidR="00E5712F">
        <w:t>(</w:t>
      </w:r>
      <w:r>
        <w:t>SPRI</w:t>
      </w:r>
      <w:r w:rsidR="00E5712F">
        <w:t>)</w:t>
      </w:r>
      <w:r>
        <w:t xml:space="preserve"> website</w:t>
      </w:r>
      <w:r w:rsidR="00E5712F">
        <w:rPr>
          <w:rStyle w:val="FootnoteReference"/>
        </w:rPr>
        <w:footnoteReference w:id="7"/>
      </w:r>
      <w:r>
        <w:t>.</w:t>
      </w:r>
    </w:p>
    <w:p w14:paraId="1C2B9CA3" w14:textId="77777777" w:rsidR="00D02694" w:rsidRDefault="00D02694" w:rsidP="00D02694">
      <w:pPr>
        <w:tabs>
          <w:tab w:val="left" w:pos="851"/>
        </w:tabs>
      </w:pPr>
    </w:p>
    <w:p w14:paraId="5024D2C2" w14:textId="77777777" w:rsidR="00D02694" w:rsidRDefault="00D02694" w:rsidP="00D02694">
      <w:pPr>
        <w:tabs>
          <w:tab w:val="left" w:pos="851"/>
        </w:tabs>
      </w:pPr>
    </w:p>
    <w:p w14:paraId="2FB64980" w14:textId="77777777" w:rsidR="00D02694" w:rsidRPr="006E309F" w:rsidRDefault="00D02694" w:rsidP="00D02694">
      <w:pPr>
        <w:pStyle w:val="Heading2"/>
      </w:pPr>
      <w:bookmarkStart w:id="46" w:name="_Toc125472614"/>
      <w:r>
        <w:t xml:space="preserve">What are the AQ EAG’s comments and </w:t>
      </w:r>
      <w:r w:rsidRPr="00994A38">
        <w:t>recomme</w:t>
      </w:r>
      <w:r>
        <w:t>nd</w:t>
      </w:r>
      <w:r w:rsidRPr="00994A38">
        <w:t xml:space="preserve">ations </w:t>
      </w:r>
      <w:r>
        <w:t>(where releva</w:t>
      </w:r>
      <w:r w:rsidRPr="00994A38">
        <w:t>nt)?</w:t>
      </w:r>
      <w:bookmarkEnd w:id="46"/>
    </w:p>
    <w:p w14:paraId="7F2E71FD" w14:textId="1DF0AFA0" w:rsidR="00D02694" w:rsidRDefault="00D02694" w:rsidP="00D02694">
      <w:pPr>
        <w:rPr>
          <w:szCs w:val="22"/>
        </w:rPr>
      </w:pPr>
      <w:r w:rsidRPr="00B03806">
        <w:rPr>
          <w:szCs w:val="22"/>
        </w:rPr>
        <w:t>I</w:t>
      </w:r>
      <w:r>
        <w:rPr>
          <w:szCs w:val="22"/>
        </w:rPr>
        <w:t>n 2021</w:t>
      </w:r>
      <w:r w:rsidRPr="00B03806">
        <w:rPr>
          <w:szCs w:val="22"/>
        </w:rPr>
        <w:t xml:space="preserve"> th</w:t>
      </w:r>
      <w:r>
        <w:rPr>
          <w:szCs w:val="22"/>
        </w:rPr>
        <w:t xml:space="preserve">e emission monitoring results </w:t>
      </w:r>
      <w:r w:rsidRPr="00B03806">
        <w:rPr>
          <w:szCs w:val="22"/>
        </w:rPr>
        <w:t xml:space="preserve">were within the limits set by SEPA. </w:t>
      </w:r>
      <w:r>
        <w:rPr>
          <w:szCs w:val="22"/>
        </w:rPr>
        <w:t xml:space="preserve">In the next sections, local air quality monitored in areas surrounding the </w:t>
      </w:r>
      <w:proofErr w:type="spellStart"/>
      <w:r>
        <w:rPr>
          <w:szCs w:val="22"/>
        </w:rPr>
        <w:t>Mossmorran</w:t>
      </w:r>
      <w:proofErr w:type="spellEnd"/>
      <w:r>
        <w:rPr>
          <w:szCs w:val="22"/>
        </w:rPr>
        <w:t xml:space="preserve"> Complex and any related he</w:t>
      </w:r>
      <w:r w:rsidR="00684164">
        <w:rPr>
          <w:szCs w:val="22"/>
        </w:rPr>
        <w:t>alth impacts will be discussed.</w:t>
      </w:r>
      <w:r w:rsidR="002A7F67">
        <w:rPr>
          <w:szCs w:val="22"/>
        </w:rPr>
        <w:t xml:space="preserve"> </w:t>
      </w:r>
      <w:r>
        <w:rPr>
          <w:szCs w:val="22"/>
        </w:rPr>
        <w:t xml:space="preserve">The AQ EAG notes that the air quality results do not indicate that the emissions have led to levels of air pollutants nearby exceeding any </w:t>
      </w:r>
      <w:proofErr w:type="gramStart"/>
      <w:r>
        <w:rPr>
          <w:szCs w:val="22"/>
        </w:rPr>
        <w:t>health based</w:t>
      </w:r>
      <w:proofErr w:type="gramEnd"/>
      <w:r>
        <w:rPr>
          <w:szCs w:val="22"/>
        </w:rPr>
        <w:t xml:space="preserve"> objectives (see Section </w:t>
      </w:r>
      <w:r>
        <w:rPr>
          <w:szCs w:val="22"/>
        </w:rPr>
        <w:fldChar w:fldCharType="begin"/>
      </w:r>
      <w:r>
        <w:rPr>
          <w:szCs w:val="22"/>
        </w:rPr>
        <w:instrText xml:space="preserve"> REF _Ref102756472 \w \h </w:instrText>
      </w:r>
      <w:r>
        <w:rPr>
          <w:szCs w:val="22"/>
        </w:rPr>
      </w:r>
      <w:r>
        <w:rPr>
          <w:szCs w:val="22"/>
        </w:rPr>
        <w:fldChar w:fldCharType="separate"/>
      </w:r>
      <w:r>
        <w:rPr>
          <w:szCs w:val="22"/>
        </w:rPr>
        <w:t>6</w:t>
      </w:r>
      <w:r>
        <w:rPr>
          <w:szCs w:val="22"/>
        </w:rPr>
        <w:fldChar w:fldCharType="end"/>
      </w:r>
      <w:r>
        <w:rPr>
          <w:szCs w:val="22"/>
        </w:rPr>
        <w:t>).</w:t>
      </w:r>
    </w:p>
    <w:p w14:paraId="3ECC82BF" w14:textId="77777777" w:rsidR="002A7F67" w:rsidRDefault="002A7F67" w:rsidP="00D02694">
      <w:pPr>
        <w:rPr>
          <w:szCs w:val="22"/>
        </w:rPr>
      </w:pPr>
    </w:p>
    <w:p w14:paraId="4AD40B85" w14:textId="77777777" w:rsidR="00D02694" w:rsidRDefault="00D02694" w:rsidP="00F73570">
      <w:pPr>
        <w:sectPr w:rsidR="00D02694" w:rsidSect="00D1610D">
          <w:pgSz w:w="11906" w:h="16838" w:code="9"/>
          <w:pgMar w:top="1701" w:right="1701" w:bottom="1701" w:left="1701" w:header="709" w:footer="709" w:gutter="0"/>
          <w:cols w:space="708"/>
          <w:docGrid w:linePitch="360"/>
        </w:sectPr>
      </w:pPr>
    </w:p>
    <w:p w14:paraId="71528BB6" w14:textId="6C211B12" w:rsidR="00D02694" w:rsidRDefault="00D02694" w:rsidP="00F73570"/>
    <w:p w14:paraId="6BD46E38" w14:textId="2F794BB0" w:rsidR="002177A5" w:rsidRDefault="002177A5" w:rsidP="00CE5D65">
      <w:pPr>
        <w:tabs>
          <w:tab w:val="left" w:pos="851"/>
        </w:tabs>
      </w:pPr>
    </w:p>
    <w:p w14:paraId="14693517" w14:textId="6616F2D3" w:rsidR="003C4B26" w:rsidRDefault="003C4B26" w:rsidP="003C4B26">
      <w:pPr>
        <w:pStyle w:val="Caption"/>
        <w:keepNext/>
      </w:pPr>
      <w:bookmarkStart w:id="47" w:name="_Ref59644158"/>
      <w:r>
        <w:t xml:space="preserve">Table </w:t>
      </w:r>
      <w:r>
        <w:fldChar w:fldCharType="begin"/>
      </w:r>
      <w:r>
        <w:instrText>STYLEREF 1 \s</w:instrText>
      </w:r>
      <w:r>
        <w:fldChar w:fldCharType="separate"/>
      </w:r>
      <w:r w:rsidR="00973306">
        <w:rPr>
          <w:noProof/>
        </w:rPr>
        <w:t>5</w:t>
      </w:r>
      <w:r>
        <w:fldChar w:fldCharType="end"/>
      </w:r>
      <w:r w:rsidR="00D307D2">
        <w:noBreakHyphen/>
      </w:r>
      <w:r>
        <w:fldChar w:fldCharType="begin"/>
      </w:r>
      <w:r>
        <w:instrText>SEQ Table \* ARABIC \s 1</w:instrText>
      </w:r>
      <w:r>
        <w:fldChar w:fldCharType="separate"/>
      </w:r>
      <w:r w:rsidR="00973306">
        <w:rPr>
          <w:noProof/>
        </w:rPr>
        <w:t>1</w:t>
      </w:r>
      <w:r>
        <w:fldChar w:fldCharType="end"/>
      </w:r>
      <w:bookmarkEnd w:id="47"/>
      <w:r>
        <w:t xml:space="preserve">: Emissions from </w:t>
      </w:r>
      <w:r w:rsidR="002A34E8">
        <w:t>Furnaces</w:t>
      </w:r>
      <w:r w:rsidR="00BB78F6">
        <w:t xml:space="preserve"> at Shell FNGL plant during 202</w:t>
      </w:r>
      <w:r w:rsidR="00BF3658">
        <w:t>1</w:t>
      </w:r>
      <w:r>
        <w:t xml:space="preserve"> (</w:t>
      </w:r>
      <w:r w:rsidR="00812425">
        <w:t>mg m</w:t>
      </w:r>
      <w:r w:rsidR="00812425" w:rsidRPr="00A708D7">
        <w:rPr>
          <w:vertAlign w:val="superscript"/>
        </w:rPr>
        <w:t>-3</w:t>
      </w:r>
      <w:r w:rsidR="00DE44EB">
        <w:t xml:space="preserve"> </w:t>
      </w:r>
      <w:r>
        <w:t>at 3% O</w:t>
      </w:r>
      <w:r w:rsidRPr="003C4B26">
        <w:rPr>
          <w:vertAlign w:val="subscript"/>
        </w:rPr>
        <w:t>2</w:t>
      </w:r>
      <w:r>
        <w:t>, 273</w:t>
      </w:r>
      <w:r w:rsidR="00CB3213">
        <w:t xml:space="preserve"> </w:t>
      </w:r>
      <w:r>
        <w:t>K dry)</w:t>
      </w:r>
      <w:r w:rsidR="00170A8E">
        <w:t>. Readings are taken monthly and the mean, maximum and minimum are shown. Values below the detection limit of the measurement instrument are indicated as &lt; detection limit value.</w:t>
      </w: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0" w:type="dxa"/>
          <w:right w:w="0" w:type="dxa"/>
        </w:tblCellMar>
        <w:tblLook w:val="04A0" w:firstRow="1" w:lastRow="0" w:firstColumn="1" w:lastColumn="0" w:noHBand="0" w:noVBand="1"/>
      </w:tblPr>
      <w:tblGrid>
        <w:gridCol w:w="1155"/>
        <w:gridCol w:w="592"/>
        <w:gridCol w:w="755"/>
        <w:gridCol w:w="693"/>
        <w:gridCol w:w="642"/>
        <w:gridCol w:w="592"/>
        <w:gridCol w:w="803"/>
        <w:gridCol w:w="803"/>
        <w:gridCol w:w="689"/>
        <w:gridCol w:w="592"/>
        <w:gridCol w:w="755"/>
        <w:gridCol w:w="693"/>
        <w:gridCol w:w="729"/>
      </w:tblGrid>
      <w:tr w:rsidR="00BF3658" w:rsidRPr="001B6DA2" w14:paraId="0BBCA3AF" w14:textId="77777777" w:rsidTr="004322C0">
        <w:trPr>
          <w:trHeight w:val="104"/>
        </w:trPr>
        <w:tc>
          <w:tcPr>
            <w:tcW w:w="1155" w:type="dxa"/>
            <w:vMerge w:val="restart"/>
            <w:tcMar>
              <w:top w:w="0" w:type="dxa"/>
              <w:left w:w="108" w:type="dxa"/>
              <w:bottom w:w="0" w:type="dxa"/>
              <w:right w:w="108" w:type="dxa"/>
            </w:tcMar>
          </w:tcPr>
          <w:p w14:paraId="374F826D" w14:textId="77777777" w:rsidR="00BF3658" w:rsidRPr="00B40F6C" w:rsidRDefault="00BF3658" w:rsidP="004322C0">
            <w:pPr>
              <w:tabs>
                <w:tab w:val="left" w:pos="851"/>
              </w:tabs>
              <w:jc w:val="left"/>
              <w:rPr>
                <w:b/>
                <w:sz w:val="18"/>
                <w:szCs w:val="18"/>
              </w:rPr>
            </w:pPr>
            <w:bookmarkStart w:id="48" w:name="_Hlk50479547"/>
            <w:r w:rsidRPr="00B40F6C">
              <w:rPr>
                <w:b/>
                <w:sz w:val="18"/>
                <w:szCs w:val="18"/>
              </w:rPr>
              <w:t>Furnace</w:t>
            </w:r>
          </w:p>
        </w:tc>
        <w:tc>
          <w:tcPr>
            <w:tcW w:w="2682" w:type="dxa"/>
            <w:gridSpan w:val="4"/>
            <w:tcMar>
              <w:top w:w="0" w:type="dxa"/>
              <w:left w:w="108" w:type="dxa"/>
              <w:bottom w:w="0" w:type="dxa"/>
              <w:right w:w="108" w:type="dxa"/>
            </w:tcMar>
          </w:tcPr>
          <w:p w14:paraId="004B6180" w14:textId="77777777" w:rsidR="00BF3658" w:rsidRPr="00B40F6C" w:rsidRDefault="00BF3658" w:rsidP="004322C0">
            <w:pPr>
              <w:tabs>
                <w:tab w:val="left" w:pos="851"/>
              </w:tabs>
              <w:ind w:left="360"/>
              <w:jc w:val="center"/>
              <w:rPr>
                <w:sz w:val="18"/>
                <w:szCs w:val="18"/>
              </w:rPr>
            </w:pPr>
            <w:r w:rsidRPr="00B40F6C">
              <w:rPr>
                <w:b/>
                <w:sz w:val="18"/>
                <w:szCs w:val="18"/>
              </w:rPr>
              <w:t>CO Concentration (mg/m</w:t>
            </w:r>
            <w:r w:rsidRPr="00B40F6C">
              <w:rPr>
                <w:b/>
                <w:sz w:val="18"/>
                <w:szCs w:val="18"/>
                <w:vertAlign w:val="superscript"/>
              </w:rPr>
              <w:t>3</w:t>
            </w:r>
            <w:r w:rsidRPr="00B40F6C">
              <w:rPr>
                <w:b/>
                <w:sz w:val="18"/>
                <w:szCs w:val="18"/>
              </w:rPr>
              <w:t>)</w:t>
            </w:r>
          </w:p>
        </w:tc>
        <w:tc>
          <w:tcPr>
            <w:tcW w:w="2887" w:type="dxa"/>
            <w:gridSpan w:val="4"/>
            <w:tcMar>
              <w:top w:w="0" w:type="dxa"/>
              <w:left w:w="108" w:type="dxa"/>
              <w:bottom w:w="0" w:type="dxa"/>
              <w:right w:w="108" w:type="dxa"/>
            </w:tcMar>
          </w:tcPr>
          <w:p w14:paraId="66E80D11" w14:textId="77777777" w:rsidR="00BF3658" w:rsidRPr="00B40F6C" w:rsidRDefault="00BF3658" w:rsidP="004322C0">
            <w:pPr>
              <w:tabs>
                <w:tab w:val="left" w:pos="851"/>
              </w:tabs>
              <w:ind w:left="360"/>
              <w:jc w:val="center"/>
              <w:rPr>
                <w:b/>
                <w:sz w:val="18"/>
                <w:szCs w:val="18"/>
              </w:rPr>
            </w:pPr>
            <w:r w:rsidRPr="00B40F6C">
              <w:rPr>
                <w:b/>
                <w:sz w:val="18"/>
                <w:szCs w:val="18"/>
              </w:rPr>
              <w:t>NO</w:t>
            </w:r>
            <w:r w:rsidRPr="00B40F6C">
              <w:rPr>
                <w:b/>
                <w:sz w:val="18"/>
                <w:szCs w:val="18"/>
                <w:vertAlign w:val="subscript"/>
              </w:rPr>
              <w:t>x</w:t>
            </w:r>
            <w:r w:rsidRPr="00B40F6C">
              <w:rPr>
                <w:b/>
                <w:sz w:val="18"/>
                <w:szCs w:val="18"/>
              </w:rPr>
              <w:t xml:space="preserve"> Concentration (mg/m</w:t>
            </w:r>
            <w:r w:rsidRPr="00B40F6C">
              <w:rPr>
                <w:b/>
                <w:sz w:val="18"/>
                <w:szCs w:val="18"/>
                <w:vertAlign w:val="superscript"/>
              </w:rPr>
              <w:t>3</w:t>
            </w:r>
            <w:r w:rsidRPr="00B40F6C">
              <w:rPr>
                <w:b/>
                <w:sz w:val="18"/>
                <w:szCs w:val="18"/>
              </w:rPr>
              <w:t>)</w:t>
            </w:r>
          </w:p>
        </w:tc>
        <w:tc>
          <w:tcPr>
            <w:tcW w:w="2769" w:type="dxa"/>
            <w:gridSpan w:val="4"/>
            <w:tcMar>
              <w:top w:w="0" w:type="dxa"/>
              <w:left w:w="108" w:type="dxa"/>
              <w:bottom w:w="0" w:type="dxa"/>
              <w:right w:w="108" w:type="dxa"/>
            </w:tcMar>
          </w:tcPr>
          <w:p w14:paraId="6F4A2D66" w14:textId="77777777" w:rsidR="00BF3658" w:rsidRPr="00B40F6C" w:rsidRDefault="00BF3658" w:rsidP="004322C0">
            <w:pPr>
              <w:tabs>
                <w:tab w:val="left" w:pos="851"/>
              </w:tabs>
              <w:ind w:left="360"/>
              <w:jc w:val="center"/>
              <w:rPr>
                <w:b/>
                <w:sz w:val="18"/>
                <w:szCs w:val="18"/>
              </w:rPr>
            </w:pPr>
            <w:r w:rsidRPr="00B40F6C">
              <w:rPr>
                <w:b/>
                <w:sz w:val="18"/>
                <w:szCs w:val="18"/>
              </w:rPr>
              <w:t>SO</w:t>
            </w:r>
            <w:r w:rsidRPr="00B40F6C">
              <w:rPr>
                <w:b/>
                <w:sz w:val="18"/>
                <w:szCs w:val="18"/>
                <w:vertAlign w:val="subscript"/>
              </w:rPr>
              <w:t>2</w:t>
            </w:r>
            <w:r w:rsidRPr="00B40F6C">
              <w:rPr>
                <w:b/>
                <w:sz w:val="18"/>
                <w:szCs w:val="18"/>
              </w:rPr>
              <w:t xml:space="preserve"> Concentration (mg/m</w:t>
            </w:r>
            <w:r w:rsidRPr="00B40F6C">
              <w:rPr>
                <w:b/>
                <w:sz w:val="18"/>
                <w:szCs w:val="18"/>
                <w:vertAlign w:val="superscript"/>
              </w:rPr>
              <w:t>3</w:t>
            </w:r>
            <w:r w:rsidRPr="00B40F6C">
              <w:rPr>
                <w:b/>
                <w:sz w:val="18"/>
                <w:szCs w:val="18"/>
              </w:rPr>
              <w:t>)</w:t>
            </w:r>
          </w:p>
        </w:tc>
      </w:tr>
      <w:tr w:rsidR="00BF3658" w:rsidRPr="001B6DA2" w14:paraId="435FE6FD" w14:textId="77777777" w:rsidTr="004322C0">
        <w:trPr>
          <w:trHeight w:val="619"/>
        </w:trPr>
        <w:tc>
          <w:tcPr>
            <w:tcW w:w="0" w:type="auto"/>
            <w:vMerge/>
            <w:vAlign w:val="center"/>
          </w:tcPr>
          <w:p w14:paraId="5EE02D57" w14:textId="77777777" w:rsidR="00BF3658" w:rsidRPr="00B40F6C" w:rsidRDefault="00BF3658" w:rsidP="004322C0">
            <w:pPr>
              <w:tabs>
                <w:tab w:val="left" w:pos="851"/>
              </w:tabs>
              <w:rPr>
                <w:b/>
                <w:bCs/>
                <w:sz w:val="18"/>
                <w:szCs w:val="18"/>
              </w:rPr>
            </w:pPr>
          </w:p>
        </w:tc>
        <w:tc>
          <w:tcPr>
            <w:tcW w:w="592" w:type="dxa"/>
            <w:tcMar>
              <w:top w:w="0" w:type="dxa"/>
              <w:left w:w="108" w:type="dxa"/>
              <w:bottom w:w="0" w:type="dxa"/>
              <w:right w:w="108" w:type="dxa"/>
            </w:tcMar>
          </w:tcPr>
          <w:p w14:paraId="5938485B" w14:textId="77777777" w:rsidR="00BF3658" w:rsidRPr="00B40F6C" w:rsidRDefault="00BF3658" w:rsidP="004322C0">
            <w:pPr>
              <w:tabs>
                <w:tab w:val="left" w:pos="851"/>
              </w:tabs>
              <w:jc w:val="center"/>
              <w:rPr>
                <w:b/>
                <w:bCs/>
                <w:sz w:val="18"/>
                <w:szCs w:val="18"/>
              </w:rPr>
            </w:pPr>
            <w:r w:rsidRPr="00B40F6C">
              <w:rPr>
                <w:b/>
                <w:bCs/>
                <w:sz w:val="18"/>
                <w:szCs w:val="18"/>
              </w:rPr>
              <w:t>ELV</w:t>
            </w:r>
          </w:p>
        </w:tc>
        <w:tc>
          <w:tcPr>
            <w:tcW w:w="755" w:type="dxa"/>
            <w:tcMar>
              <w:top w:w="0" w:type="dxa"/>
              <w:left w:w="108" w:type="dxa"/>
              <w:bottom w:w="0" w:type="dxa"/>
              <w:right w:w="108" w:type="dxa"/>
            </w:tcMar>
          </w:tcPr>
          <w:p w14:paraId="5F3CBE86" w14:textId="77777777" w:rsidR="00BF3658" w:rsidRPr="00B40F6C" w:rsidRDefault="00BF3658" w:rsidP="004322C0">
            <w:pPr>
              <w:tabs>
                <w:tab w:val="left" w:pos="851"/>
              </w:tabs>
              <w:jc w:val="center"/>
              <w:rPr>
                <w:b/>
                <w:bCs/>
                <w:sz w:val="18"/>
                <w:szCs w:val="18"/>
              </w:rPr>
            </w:pPr>
            <w:r w:rsidRPr="00B40F6C">
              <w:rPr>
                <w:b/>
                <w:bCs/>
                <w:sz w:val="18"/>
                <w:szCs w:val="18"/>
              </w:rPr>
              <w:t>Mean</w:t>
            </w:r>
          </w:p>
        </w:tc>
        <w:tc>
          <w:tcPr>
            <w:tcW w:w="693" w:type="dxa"/>
            <w:tcMar>
              <w:top w:w="0" w:type="dxa"/>
              <w:left w:w="108" w:type="dxa"/>
              <w:bottom w:w="0" w:type="dxa"/>
              <w:right w:w="108" w:type="dxa"/>
            </w:tcMar>
          </w:tcPr>
          <w:p w14:paraId="3865F0FF" w14:textId="77777777" w:rsidR="00BF3658" w:rsidRPr="00B40F6C" w:rsidRDefault="00BF3658" w:rsidP="004322C0">
            <w:pPr>
              <w:tabs>
                <w:tab w:val="left" w:pos="851"/>
              </w:tabs>
              <w:jc w:val="center"/>
              <w:rPr>
                <w:b/>
                <w:bCs/>
                <w:sz w:val="18"/>
                <w:szCs w:val="18"/>
              </w:rPr>
            </w:pPr>
            <w:r w:rsidRPr="00B40F6C">
              <w:rPr>
                <w:b/>
                <w:bCs/>
                <w:sz w:val="18"/>
                <w:szCs w:val="18"/>
              </w:rPr>
              <w:t>Max.</w:t>
            </w:r>
          </w:p>
        </w:tc>
        <w:tc>
          <w:tcPr>
            <w:tcW w:w="642" w:type="dxa"/>
            <w:tcMar>
              <w:top w:w="0" w:type="dxa"/>
              <w:left w:w="108" w:type="dxa"/>
              <w:bottom w:w="0" w:type="dxa"/>
              <w:right w:w="108" w:type="dxa"/>
            </w:tcMar>
          </w:tcPr>
          <w:p w14:paraId="39DB4A11" w14:textId="77777777" w:rsidR="00BF3658" w:rsidRPr="00B40F6C" w:rsidRDefault="00BF3658" w:rsidP="004322C0">
            <w:pPr>
              <w:tabs>
                <w:tab w:val="left" w:pos="851"/>
              </w:tabs>
              <w:jc w:val="center"/>
              <w:rPr>
                <w:b/>
                <w:bCs/>
                <w:sz w:val="18"/>
                <w:szCs w:val="18"/>
              </w:rPr>
            </w:pPr>
            <w:r w:rsidRPr="00B40F6C">
              <w:rPr>
                <w:b/>
                <w:bCs/>
                <w:sz w:val="18"/>
                <w:szCs w:val="18"/>
              </w:rPr>
              <w:t>Min.</w:t>
            </w:r>
          </w:p>
        </w:tc>
        <w:tc>
          <w:tcPr>
            <w:tcW w:w="592" w:type="dxa"/>
            <w:tcMar>
              <w:top w:w="0" w:type="dxa"/>
              <w:left w:w="108" w:type="dxa"/>
              <w:bottom w:w="0" w:type="dxa"/>
              <w:right w:w="108" w:type="dxa"/>
            </w:tcMar>
          </w:tcPr>
          <w:p w14:paraId="2CB54971" w14:textId="77777777" w:rsidR="00BF3658" w:rsidRPr="00B40F6C" w:rsidRDefault="00BF3658" w:rsidP="004322C0">
            <w:pPr>
              <w:tabs>
                <w:tab w:val="left" w:pos="851"/>
              </w:tabs>
              <w:jc w:val="center"/>
              <w:rPr>
                <w:b/>
                <w:bCs/>
                <w:sz w:val="18"/>
                <w:szCs w:val="18"/>
              </w:rPr>
            </w:pPr>
            <w:r w:rsidRPr="00B40F6C">
              <w:rPr>
                <w:b/>
                <w:bCs/>
                <w:sz w:val="18"/>
                <w:szCs w:val="18"/>
              </w:rPr>
              <w:t>ELV</w:t>
            </w:r>
          </w:p>
        </w:tc>
        <w:tc>
          <w:tcPr>
            <w:tcW w:w="803" w:type="dxa"/>
            <w:tcMar>
              <w:top w:w="0" w:type="dxa"/>
              <w:left w:w="108" w:type="dxa"/>
              <w:bottom w:w="0" w:type="dxa"/>
              <w:right w:w="108" w:type="dxa"/>
            </w:tcMar>
          </w:tcPr>
          <w:p w14:paraId="41CF30AB" w14:textId="77777777" w:rsidR="00BF3658" w:rsidRPr="00B40F6C" w:rsidRDefault="00BF3658" w:rsidP="004322C0">
            <w:pPr>
              <w:tabs>
                <w:tab w:val="left" w:pos="851"/>
              </w:tabs>
              <w:jc w:val="center"/>
              <w:rPr>
                <w:b/>
                <w:bCs/>
                <w:sz w:val="18"/>
                <w:szCs w:val="18"/>
              </w:rPr>
            </w:pPr>
            <w:r w:rsidRPr="00B40F6C">
              <w:rPr>
                <w:b/>
                <w:bCs/>
                <w:sz w:val="18"/>
                <w:szCs w:val="18"/>
              </w:rPr>
              <w:t>Mean</w:t>
            </w:r>
          </w:p>
        </w:tc>
        <w:tc>
          <w:tcPr>
            <w:tcW w:w="803" w:type="dxa"/>
            <w:tcMar>
              <w:top w:w="0" w:type="dxa"/>
              <w:left w:w="108" w:type="dxa"/>
              <w:bottom w:w="0" w:type="dxa"/>
              <w:right w:w="108" w:type="dxa"/>
            </w:tcMar>
          </w:tcPr>
          <w:p w14:paraId="448AE7F0" w14:textId="77777777" w:rsidR="00BF3658" w:rsidRPr="00B40F6C" w:rsidRDefault="00BF3658" w:rsidP="004322C0">
            <w:pPr>
              <w:tabs>
                <w:tab w:val="left" w:pos="851"/>
              </w:tabs>
              <w:jc w:val="center"/>
              <w:rPr>
                <w:b/>
                <w:bCs/>
                <w:sz w:val="18"/>
                <w:szCs w:val="18"/>
              </w:rPr>
            </w:pPr>
            <w:r w:rsidRPr="00B40F6C">
              <w:rPr>
                <w:b/>
                <w:bCs/>
                <w:sz w:val="18"/>
                <w:szCs w:val="18"/>
              </w:rPr>
              <w:t>Max.</w:t>
            </w:r>
          </w:p>
        </w:tc>
        <w:tc>
          <w:tcPr>
            <w:tcW w:w="689" w:type="dxa"/>
            <w:tcMar>
              <w:top w:w="0" w:type="dxa"/>
              <w:left w:w="108" w:type="dxa"/>
              <w:bottom w:w="0" w:type="dxa"/>
              <w:right w:w="108" w:type="dxa"/>
            </w:tcMar>
          </w:tcPr>
          <w:p w14:paraId="1FF0B788" w14:textId="77777777" w:rsidR="00BF3658" w:rsidRPr="00B40F6C" w:rsidRDefault="00BF3658" w:rsidP="004322C0">
            <w:pPr>
              <w:tabs>
                <w:tab w:val="left" w:pos="851"/>
              </w:tabs>
              <w:jc w:val="center"/>
              <w:rPr>
                <w:b/>
                <w:bCs/>
                <w:sz w:val="18"/>
                <w:szCs w:val="18"/>
              </w:rPr>
            </w:pPr>
            <w:r w:rsidRPr="00B40F6C">
              <w:rPr>
                <w:b/>
                <w:bCs/>
                <w:sz w:val="18"/>
                <w:szCs w:val="18"/>
              </w:rPr>
              <w:t>Min.</w:t>
            </w:r>
          </w:p>
        </w:tc>
        <w:tc>
          <w:tcPr>
            <w:tcW w:w="592" w:type="dxa"/>
            <w:tcMar>
              <w:top w:w="0" w:type="dxa"/>
              <w:left w:w="108" w:type="dxa"/>
              <w:bottom w:w="0" w:type="dxa"/>
              <w:right w:w="108" w:type="dxa"/>
            </w:tcMar>
          </w:tcPr>
          <w:p w14:paraId="70BDB1F9" w14:textId="77777777" w:rsidR="00BF3658" w:rsidRPr="00B40F6C" w:rsidRDefault="00BF3658" w:rsidP="004322C0">
            <w:pPr>
              <w:tabs>
                <w:tab w:val="left" w:pos="851"/>
              </w:tabs>
              <w:jc w:val="center"/>
              <w:rPr>
                <w:b/>
                <w:bCs/>
                <w:sz w:val="18"/>
                <w:szCs w:val="18"/>
              </w:rPr>
            </w:pPr>
            <w:r w:rsidRPr="00B40F6C">
              <w:rPr>
                <w:b/>
                <w:bCs/>
                <w:sz w:val="18"/>
                <w:szCs w:val="18"/>
              </w:rPr>
              <w:t>ELV</w:t>
            </w:r>
          </w:p>
        </w:tc>
        <w:tc>
          <w:tcPr>
            <w:tcW w:w="755" w:type="dxa"/>
            <w:tcMar>
              <w:top w:w="0" w:type="dxa"/>
              <w:left w:w="108" w:type="dxa"/>
              <w:bottom w:w="0" w:type="dxa"/>
              <w:right w:w="108" w:type="dxa"/>
            </w:tcMar>
          </w:tcPr>
          <w:p w14:paraId="386187EE" w14:textId="77777777" w:rsidR="00BF3658" w:rsidRPr="00B40F6C" w:rsidRDefault="00BF3658" w:rsidP="004322C0">
            <w:pPr>
              <w:tabs>
                <w:tab w:val="left" w:pos="851"/>
              </w:tabs>
              <w:jc w:val="center"/>
              <w:rPr>
                <w:b/>
                <w:bCs/>
                <w:sz w:val="18"/>
                <w:szCs w:val="18"/>
              </w:rPr>
            </w:pPr>
            <w:r w:rsidRPr="00B40F6C">
              <w:rPr>
                <w:b/>
                <w:bCs/>
                <w:sz w:val="18"/>
                <w:szCs w:val="18"/>
              </w:rPr>
              <w:t>Mean</w:t>
            </w:r>
          </w:p>
        </w:tc>
        <w:tc>
          <w:tcPr>
            <w:tcW w:w="693" w:type="dxa"/>
            <w:tcMar>
              <w:top w:w="0" w:type="dxa"/>
              <w:left w:w="108" w:type="dxa"/>
              <w:bottom w:w="0" w:type="dxa"/>
              <w:right w:w="108" w:type="dxa"/>
            </w:tcMar>
          </w:tcPr>
          <w:p w14:paraId="10A893A6" w14:textId="77777777" w:rsidR="00BF3658" w:rsidRPr="00B40F6C" w:rsidRDefault="00BF3658" w:rsidP="004322C0">
            <w:pPr>
              <w:tabs>
                <w:tab w:val="left" w:pos="851"/>
              </w:tabs>
              <w:jc w:val="center"/>
              <w:rPr>
                <w:b/>
                <w:bCs/>
                <w:sz w:val="18"/>
                <w:szCs w:val="18"/>
              </w:rPr>
            </w:pPr>
            <w:r w:rsidRPr="00B40F6C">
              <w:rPr>
                <w:b/>
                <w:bCs/>
                <w:sz w:val="18"/>
                <w:szCs w:val="18"/>
              </w:rPr>
              <w:t>Max.</w:t>
            </w:r>
          </w:p>
        </w:tc>
        <w:tc>
          <w:tcPr>
            <w:tcW w:w="729" w:type="dxa"/>
            <w:tcMar>
              <w:top w:w="0" w:type="dxa"/>
              <w:left w:w="108" w:type="dxa"/>
              <w:bottom w:w="0" w:type="dxa"/>
              <w:right w:w="108" w:type="dxa"/>
            </w:tcMar>
          </w:tcPr>
          <w:p w14:paraId="2E350725" w14:textId="77777777" w:rsidR="00BF3658" w:rsidRPr="00B40F6C" w:rsidRDefault="00BF3658" w:rsidP="004322C0">
            <w:pPr>
              <w:tabs>
                <w:tab w:val="left" w:pos="851"/>
              </w:tabs>
              <w:jc w:val="center"/>
              <w:rPr>
                <w:b/>
                <w:bCs/>
                <w:sz w:val="18"/>
                <w:szCs w:val="18"/>
              </w:rPr>
            </w:pPr>
            <w:r w:rsidRPr="00B40F6C">
              <w:rPr>
                <w:b/>
                <w:bCs/>
                <w:sz w:val="18"/>
                <w:szCs w:val="18"/>
              </w:rPr>
              <w:t>Min.</w:t>
            </w:r>
          </w:p>
        </w:tc>
      </w:tr>
      <w:tr w:rsidR="00BF3658" w:rsidRPr="001B6DA2" w14:paraId="3D5AE949" w14:textId="77777777" w:rsidTr="004322C0">
        <w:tc>
          <w:tcPr>
            <w:tcW w:w="1155" w:type="dxa"/>
            <w:tcMar>
              <w:top w:w="0" w:type="dxa"/>
              <w:left w:w="108" w:type="dxa"/>
              <w:bottom w:w="0" w:type="dxa"/>
              <w:right w:w="108" w:type="dxa"/>
            </w:tcMar>
            <w:vAlign w:val="center"/>
          </w:tcPr>
          <w:p w14:paraId="512D5BDD" w14:textId="77777777" w:rsidR="00BF3658" w:rsidRPr="00B40F6C" w:rsidRDefault="00BF3658" w:rsidP="004322C0">
            <w:pPr>
              <w:tabs>
                <w:tab w:val="left" w:pos="851"/>
              </w:tabs>
              <w:rPr>
                <w:sz w:val="18"/>
                <w:szCs w:val="18"/>
              </w:rPr>
            </w:pPr>
            <w:r w:rsidRPr="00B40F6C">
              <w:rPr>
                <w:sz w:val="18"/>
                <w:szCs w:val="18"/>
              </w:rPr>
              <w:t>1</w:t>
            </w:r>
          </w:p>
        </w:tc>
        <w:tc>
          <w:tcPr>
            <w:tcW w:w="592" w:type="dxa"/>
            <w:tcMar>
              <w:top w:w="0" w:type="dxa"/>
              <w:left w:w="108" w:type="dxa"/>
              <w:bottom w:w="0" w:type="dxa"/>
              <w:right w:w="108" w:type="dxa"/>
            </w:tcMar>
          </w:tcPr>
          <w:p w14:paraId="542A12F6" w14:textId="77777777" w:rsidR="00BF3658" w:rsidRPr="00D6078D" w:rsidRDefault="00BF3658" w:rsidP="004322C0">
            <w:pPr>
              <w:tabs>
                <w:tab w:val="left" w:pos="851"/>
              </w:tabs>
              <w:rPr>
                <w:sz w:val="18"/>
                <w:szCs w:val="18"/>
              </w:rPr>
            </w:pPr>
            <w:r w:rsidRPr="00D6078D">
              <w:rPr>
                <w:sz w:val="18"/>
                <w:szCs w:val="18"/>
              </w:rPr>
              <w:t>100</w:t>
            </w:r>
          </w:p>
        </w:tc>
        <w:tc>
          <w:tcPr>
            <w:tcW w:w="755" w:type="dxa"/>
            <w:tcMar>
              <w:top w:w="0" w:type="dxa"/>
              <w:left w:w="108" w:type="dxa"/>
              <w:bottom w:w="0" w:type="dxa"/>
              <w:right w:w="108" w:type="dxa"/>
            </w:tcMar>
          </w:tcPr>
          <w:p w14:paraId="6D2653DC" w14:textId="77777777" w:rsidR="00BF3658" w:rsidRPr="00D6078D" w:rsidRDefault="00BF3658" w:rsidP="004322C0">
            <w:pPr>
              <w:tabs>
                <w:tab w:val="left" w:pos="851"/>
              </w:tabs>
              <w:rPr>
                <w:sz w:val="18"/>
                <w:szCs w:val="18"/>
              </w:rPr>
            </w:pPr>
            <w:r w:rsidRPr="00D6078D">
              <w:rPr>
                <w:sz w:val="18"/>
                <w:szCs w:val="18"/>
              </w:rPr>
              <w:t>&lt;6</w:t>
            </w:r>
          </w:p>
        </w:tc>
        <w:tc>
          <w:tcPr>
            <w:tcW w:w="693" w:type="dxa"/>
            <w:tcMar>
              <w:top w:w="0" w:type="dxa"/>
              <w:left w:w="108" w:type="dxa"/>
              <w:bottom w:w="0" w:type="dxa"/>
              <w:right w:w="108" w:type="dxa"/>
            </w:tcMar>
          </w:tcPr>
          <w:p w14:paraId="726C1FB9" w14:textId="77777777" w:rsidR="00BF3658" w:rsidRPr="00D6078D" w:rsidRDefault="00BF3658" w:rsidP="004322C0">
            <w:pPr>
              <w:tabs>
                <w:tab w:val="left" w:pos="851"/>
              </w:tabs>
              <w:rPr>
                <w:sz w:val="18"/>
                <w:szCs w:val="18"/>
              </w:rPr>
            </w:pPr>
            <w:r w:rsidRPr="00D6078D">
              <w:rPr>
                <w:sz w:val="18"/>
                <w:szCs w:val="18"/>
              </w:rPr>
              <w:t>&lt;6</w:t>
            </w:r>
          </w:p>
        </w:tc>
        <w:tc>
          <w:tcPr>
            <w:tcW w:w="642" w:type="dxa"/>
            <w:tcMar>
              <w:top w:w="0" w:type="dxa"/>
              <w:left w:w="108" w:type="dxa"/>
              <w:bottom w:w="0" w:type="dxa"/>
              <w:right w:w="108" w:type="dxa"/>
            </w:tcMar>
          </w:tcPr>
          <w:p w14:paraId="3909DF57" w14:textId="77777777" w:rsidR="00BF3658" w:rsidRPr="00D6078D" w:rsidRDefault="00BF3658" w:rsidP="004322C0">
            <w:pPr>
              <w:tabs>
                <w:tab w:val="left" w:pos="851"/>
              </w:tabs>
              <w:rPr>
                <w:sz w:val="18"/>
                <w:szCs w:val="18"/>
              </w:rPr>
            </w:pPr>
            <w:r w:rsidRPr="00D6078D">
              <w:rPr>
                <w:sz w:val="18"/>
                <w:szCs w:val="18"/>
              </w:rPr>
              <w:t>&lt;6</w:t>
            </w:r>
          </w:p>
        </w:tc>
        <w:tc>
          <w:tcPr>
            <w:tcW w:w="592" w:type="dxa"/>
            <w:tcMar>
              <w:top w:w="0" w:type="dxa"/>
              <w:left w:w="108" w:type="dxa"/>
              <w:bottom w:w="0" w:type="dxa"/>
              <w:right w:w="108" w:type="dxa"/>
            </w:tcMar>
          </w:tcPr>
          <w:p w14:paraId="4AC9CC12" w14:textId="77777777" w:rsidR="00BF3658" w:rsidRPr="00D6078D" w:rsidRDefault="00BF3658" w:rsidP="004322C0">
            <w:pPr>
              <w:tabs>
                <w:tab w:val="left" w:pos="851"/>
              </w:tabs>
              <w:rPr>
                <w:sz w:val="18"/>
                <w:szCs w:val="18"/>
              </w:rPr>
            </w:pPr>
            <w:r w:rsidRPr="00D6078D">
              <w:rPr>
                <w:sz w:val="18"/>
                <w:szCs w:val="18"/>
              </w:rPr>
              <w:t>150</w:t>
            </w:r>
          </w:p>
        </w:tc>
        <w:tc>
          <w:tcPr>
            <w:tcW w:w="803" w:type="dxa"/>
            <w:tcMar>
              <w:top w:w="0" w:type="dxa"/>
              <w:left w:w="108" w:type="dxa"/>
              <w:bottom w:w="0" w:type="dxa"/>
              <w:right w:w="108" w:type="dxa"/>
            </w:tcMar>
          </w:tcPr>
          <w:p w14:paraId="3AA6A29C" w14:textId="77777777" w:rsidR="00BF3658" w:rsidRPr="00D6078D" w:rsidRDefault="00BF3658" w:rsidP="004322C0">
            <w:pPr>
              <w:tabs>
                <w:tab w:val="left" w:pos="851"/>
              </w:tabs>
              <w:rPr>
                <w:sz w:val="18"/>
                <w:szCs w:val="18"/>
              </w:rPr>
            </w:pPr>
            <w:r>
              <w:rPr>
                <w:sz w:val="18"/>
                <w:szCs w:val="18"/>
              </w:rPr>
              <w:t>108</w:t>
            </w:r>
          </w:p>
        </w:tc>
        <w:tc>
          <w:tcPr>
            <w:tcW w:w="803" w:type="dxa"/>
            <w:tcMar>
              <w:top w:w="0" w:type="dxa"/>
              <w:left w:w="108" w:type="dxa"/>
              <w:bottom w:w="0" w:type="dxa"/>
              <w:right w:w="108" w:type="dxa"/>
            </w:tcMar>
          </w:tcPr>
          <w:p w14:paraId="25B90CDF" w14:textId="77777777" w:rsidR="00BF3658" w:rsidRPr="00D6078D" w:rsidRDefault="00BF3658" w:rsidP="004322C0">
            <w:pPr>
              <w:tabs>
                <w:tab w:val="left" w:pos="851"/>
              </w:tabs>
              <w:rPr>
                <w:sz w:val="18"/>
                <w:szCs w:val="18"/>
              </w:rPr>
            </w:pPr>
            <w:r w:rsidRPr="00D6078D">
              <w:rPr>
                <w:bCs/>
                <w:sz w:val="18"/>
                <w:szCs w:val="18"/>
              </w:rPr>
              <w:t>1</w:t>
            </w:r>
            <w:r>
              <w:rPr>
                <w:bCs/>
                <w:sz w:val="18"/>
                <w:szCs w:val="18"/>
              </w:rPr>
              <w:t>96.6*</w:t>
            </w:r>
          </w:p>
        </w:tc>
        <w:tc>
          <w:tcPr>
            <w:tcW w:w="689" w:type="dxa"/>
            <w:tcMar>
              <w:top w:w="0" w:type="dxa"/>
              <w:left w:w="108" w:type="dxa"/>
              <w:bottom w:w="0" w:type="dxa"/>
              <w:right w:w="108" w:type="dxa"/>
            </w:tcMar>
          </w:tcPr>
          <w:p w14:paraId="472F8474" w14:textId="77777777" w:rsidR="00BF3658" w:rsidRPr="00D6078D" w:rsidRDefault="00BF3658" w:rsidP="004322C0">
            <w:pPr>
              <w:tabs>
                <w:tab w:val="left" w:pos="851"/>
              </w:tabs>
              <w:rPr>
                <w:sz w:val="18"/>
                <w:szCs w:val="18"/>
              </w:rPr>
            </w:pPr>
            <w:r w:rsidRPr="00D6078D">
              <w:rPr>
                <w:bCs/>
                <w:sz w:val="18"/>
                <w:szCs w:val="18"/>
              </w:rPr>
              <w:t> </w:t>
            </w:r>
            <w:r>
              <w:rPr>
                <w:bCs/>
                <w:sz w:val="18"/>
                <w:szCs w:val="18"/>
              </w:rPr>
              <w:t>75</w:t>
            </w:r>
          </w:p>
        </w:tc>
        <w:tc>
          <w:tcPr>
            <w:tcW w:w="592" w:type="dxa"/>
            <w:tcMar>
              <w:top w:w="0" w:type="dxa"/>
              <w:left w:w="108" w:type="dxa"/>
              <w:bottom w:w="0" w:type="dxa"/>
              <w:right w:w="108" w:type="dxa"/>
            </w:tcMar>
          </w:tcPr>
          <w:p w14:paraId="04F92DE3" w14:textId="77777777" w:rsidR="00BF3658" w:rsidRPr="00D6078D" w:rsidRDefault="00BF3658" w:rsidP="004322C0">
            <w:pPr>
              <w:tabs>
                <w:tab w:val="left" w:pos="851"/>
              </w:tabs>
              <w:rPr>
                <w:sz w:val="18"/>
                <w:szCs w:val="18"/>
              </w:rPr>
            </w:pPr>
            <w:r w:rsidRPr="00D6078D">
              <w:rPr>
                <w:sz w:val="18"/>
                <w:szCs w:val="18"/>
              </w:rPr>
              <w:t>10</w:t>
            </w:r>
          </w:p>
        </w:tc>
        <w:tc>
          <w:tcPr>
            <w:tcW w:w="755" w:type="dxa"/>
            <w:tcMar>
              <w:top w:w="0" w:type="dxa"/>
              <w:left w:w="108" w:type="dxa"/>
              <w:bottom w:w="0" w:type="dxa"/>
              <w:right w:w="108" w:type="dxa"/>
            </w:tcMar>
          </w:tcPr>
          <w:p w14:paraId="66620579" w14:textId="77777777" w:rsidR="00BF3658" w:rsidRPr="00D6078D" w:rsidRDefault="00BF3658" w:rsidP="004322C0">
            <w:pPr>
              <w:tabs>
                <w:tab w:val="left" w:pos="851"/>
              </w:tabs>
              <w:rPr>
                <w:sz w:val="18"/>
                <w:szCs w:val="18"/>
              </w:rPr>
            </w:pPr>
            <w:r w:rsidRPr="00D6078D">
              <w:rPr>
                <w:sz w:val="18"/>
                <w:szCs w:val="18"/>
              </w:rPr>
              <w:t>&lt;10</w:t>
            </w:r>
          </w:p>
        </w:tc>
        <w:tc>
          <w:tcPr>
            <w:tcW w:w="693" w:type="dxa"/>
            <w:tcMar>
              <w:top w:w="0" w:type="dxa"/>
              <w:left w:w="108" w:type="dxa"/>
              <w:bottom w:w="0" w:type="dxa"/>
              <w:right w:w="108" w:type="dxa"/>
            </w:tcMar>
          </w:tcPr>
          <w:p w14:paraId="5978F302" w14:textId="77777777" w:rsidR="00BF3658" w:rsidRPr="00D6078D" w:rsidRDefault="00BF3658" w:rsidP="004322C0">
            <w:pPr>
              <w:tabs>
                <w:tab w:val="left" w:pos="851"/>
              </w:tabs>
              <w:rPr>
                <w:sz w:val="18"/>
                <w:szCs w:val="18"/>
              </w:rPr>
            </w:pPr>
            <w:r w:rsidRPr="00D6078D">
              <w:rPr>
                <w:sz w:val="18"/>
                <w:szCs w:val="18"/>
              </w:rPr>
              <w:t>&lt;10</w:t>
            </w:r>
          </w:p>
        </w:tc>
        <w:tc>
          <w:tcPr>
            <w:tcW w:w="729" w:type="dxa"/>
            <w:tcMar>
              <w:top w:w="0" w:type="dxa"/>
              <w:left w:w="108" w:type="dxa"/>
              <w:bottom w:w="0" w:type="dxa"/>
              <w:right w:w="108" w:type="dxa"/>
            </w:tcMar>
          </w:tcPr>
          <w:p w14:paraId="100F7DD4" w14:textId="77777777" w:rsidR="00BF3658" w:rsidRPr="00D6078D" w:rsidRDefault="00BF3658" w:rsidP="004322C0">
            <w:pPr>
              <w:tabs>
                <w:tab w:val="left" w:pos="851"/>
              </w:tabs>
              <w:rPr>
                <w:sz w:val="18"/>
                <w:szCs w:val="18"/>
              </w:rPr>
            </w:pPr>
            <w:r w:rsidRPr="00D6078D">
              <w:rPr>
                <w:sz w:val="18"/>
                <w:szCs w:val="18"/>
              </w:rPr>
              <w:t>&lt;10</w:t>
            </w:r>
          </w:p>
        </w:tc>
      </w:tr>
      <w:tr w:rsidR="00BF3658" w:rsidRPr="001B6DA2" w14:paraId="737FC4C8" w14:textId="77777777" w:rsidTr="004322C0">
        <w:tc>
          <w:tcPr>
            <w:tcW w:w="1155" w:type="dxa"/>
            <w:tcMar>
              <w:top w:w="0" w:type="dxa"/>
              <w:left w:w="108" w:type="dxa"/>
              <w:bottom w:w="0" w:type="dxa"/>
              <w:right w:w="108" w:type="dxa"/>
            </w:tcMar>
            <w:vAlign w:val="center"/>
          </w:tcPr>
          <w:p w14:paraId="63B462FE" w14:textId="77777777" w:rsidR="00BF3658" w:rsidRPr="00B40F6C" w:rsidRDefault="00BF3658" w:rsidP="004322C0">
            <w:pPr>
              <w:tabs>
                <w:tab w:val="left" w:pos="851"/>
              </w:tabs>
              <w:rPr>
                <w:sz w:val="18"/>
                <w:szCs w:val="18"/>
              </w:rPr>
            </w:pPr>
            <w:r w:rsidRPr="00B40F6C">
              <w:rPr>
                <w:sz w:val="18"/>
                <w:szCs w:val="18"/>
              </w:rPr>
              <w:t>2</w:t>
            </w:r>
          </w:p>
        </w:tc>
        <w:tc>
          <w:tcPr>
            <w:tcW w:w="592" w:type="dxa"/>
            <w:tcMar>
              <w:top w:w="0" w:type="dxa"/>
              <w:left w:w="108" w:type="dxa"/>
              <w:bottom w:w="0" w:type="dxa"/>
              <w:right w:w="108" w:type="dxa"/>
            </w:tcMar>
          </w:tcPr>
          <w:p w14:paraId="1A46A36F" w14:textId="77777777" w:rsidR="00BF3658" w:rsidRPr="00D6078D" w:rsidRDefault="00BF3658" w:rsidP="004322C0">
            <w:pPr>
              <w:tabs>
                <w:tab w:val="left" w:pos="851"/>
              </w:tabs>
              <w:rPr>
                <w:sz w:val="18"/>
                <w:szCs w:val="18"/>
              </w:rPr>
            </w:pPr>
            <w:r w:rsidRPr="00D6078D">
              <w:rPr>
                <w:sz w:val="18"/>
                <w:szCs w:val="18"/>
              </w:rPr>
              <w:t>100</w:t>
            </w:r>
          </w:p>
        </w:tc>
        <w:tc>
          <w:tcPr>
            <w:tcW w:w="755" w:type="dxa"/>
            <w:tcMar>
              <w:top w:w="0" w:type="dxa"/>
              <w:left w:w="108" w:type="dxa"/>
              <w:bottom w:w="0" w:type="dxa"/>
              <w:right w:w="108" w:type="dxa"/>
            </w:tcMar>
          </w:tcPr>
          <w:p w14:paraId="22F8A827" w14:textId="77777777" w:rsidR="00BF3658" w:rsidRPr="006B08A2" w:rsidRDefault="00BF3658" w:rsidP="004322C0">
            <w:pPr>
              <w:tabs>
                <w:tab w:val="left" w:pos="851"/>
              </w:tabs>
              <w:rPr>
                <w:sz w:val="18"/>
                <w:szCs w:val="18"/>
              </w:rPr>
            </w:pPr>
            <w:r w:rsidRPr="00D6078D">
              <w:rPr>
                <w:sz w:val="18"/>
                <w:szCs w:val="18"/>
              </w:rPr>
              <w:t>&lt;6</w:t>
            </w:r>
          </w:p>
        </w:tc>
        <w:tc>
          <w:tcPr>
            <w:tcW w:w="693" w:type="dxa"/>
            <w:tcMar>
              <w:top w:w="0" w:type="dxa"/>
              <w:left w:w="108" w:type="dxa"/>
              <w:bottom w:w="0" w:type="dxa"/>
              <w:right w:w="108" w:type="dxa"/>
            </w:tcMar>
          </w:tcPr>
          <w:p w14:paraId="385796F1" w14:textId="77777777" w:rsidR="00BF3658" w:rsidRPr="006B08A2" w:rsidRDefault="00BF3658" w:rsidP="004322C0">
            <w:pPr>
              <w:tabs>
                <w:tab w:val="left" w:pos="851"/>
              </w:tabs>
              <w:rPr>
                <w:sz w:val="18"/>
                <w:szCs w:val="18"/>
              </w:rPr>
            </w:pPr>
            <w:r w:rsidRPr="00D6078D">
              <w:rPr>
                <w:sz w:val="18"/>
                <w:szCs w:val="18"/>
              </w:rPr>
              <w:t>&lt;6</w:t>
            </w:r>
          </w:p>
        </w:tc>
        <w:tc>
          <w:tcPr>
            <w:tcW w:w="642" w:type="dxa"/>
            <w:tcMar>
              <w:top w:w="0" w:type="dxa"/>
              <w:left w:w="108" w:type="dxa"/>
              <w:bottom w:w="0" w:type="dxa"/>
              <w:right w:w="108" w:type="dxa"/>
            </w:tcMar>
          </w:tcPr>
          <w:p w14:paraId="13466CED" w14:textId="77777777" w:rsidR="00BF3658" w:rsidRPr="00D6078D" w:rsidRDefault="00BF3658" w:rsidP="004322C0">
            <w:pPr>
              <w:tabs>
                <w:tab w:val="left" w:pos="851"/>
              </w:tabs>
              <w:rPr>
                <w:sz w:val="18"/>
                <w:szCs w:val="18"/>
              </w:rPr>
            </w:pPr>
            <w:r w:rsidRPr="00D6078D">
              <w:rPr>
                <w:sz w:val="18"/>
                <w:szCs w:val="18"/>
              </w:rPr>
              <w:t>&lt;6</w:t>
            </w:r>
          </w:p>
        </w:tc>
        <w:tc>
          <w:tcPr>
            <w:tcW w:w="592" w:type="dxa"/>
            <w:tcMar>
              <w:top w:w="0" w:type="dxa"/>
              <w:left w:w="108" w:type="dxa"/>
              <w:bottom w:w="0" w:type="dxa"/>
              <w:right w:w="108" w:type="dxa"/>
            </w:tcMar>
          </w:tcPr>
          <w:p w14:paraId="0FCD7D9E" w14:textId="77777777" w:rsidR="00BF3658" w:rsidRPr="00D6078D" w:rsidRDefault="00BF3658" w:rsidP="004322C0">
            <w:pPr>
              <w:tabs>
                <w:tab w:val="left" w:pos="851"/>
              </w:tabs>
              <w:rPr>
                <w:sz w:val="18"/>
                <w:szCs w:val="18"/>
              </w:rPr>
            </w:pPr>
            <w:r w:rsidRPr="00D6078D">
              <w:rPr>
                <w:sz w:val="18"/>
                <w:szCs w:val="18"/>
              </w:rPr>
              <w:t>150</w:t>
            </w:r>
          </w:p>
        </w:tc>
        <w:tc>
          <w:tcPr>
            <w:tcW w:w="803" w:type="dxa"/>
            <w:tcMar>
              <w:top w:w="0" w:type="dxa"/>
              <w:left w:w="108" w:type="dxa"/>
              <w:bottom w:w="0" w:type="dxa"/>
              <w:right w:w="108" w:type="dxa"/>
            </w:tcMar>
          </w:tcPr>
          <w:p w14:paraId="5958CEBE" w14:textId="77777777" w:rsidR="00BF3658" w:rsidRPr="00D6078D" w:rsidRDefault="00BF3658" w:rsidP="004322C0">
            <w:pPr>
              <w:tabs>
                <w:tab w:val="left" w:pos="851"/>
              </w:tabs>
              <w:rPr>
                <w:sz w:val="18"/>
                <w:szCs w:val="18"/>
              </w:rPr>
            </w:pPr>
            <w:r w:rsidRPr="00D6078D">
              <w:rPr>
                <w:bCs/>
                <w:sz w:val="18"/>
                <w:szCs w:val="18"/>
              </w:rPr>
              <w:t> </w:t>
            </w:r>
            <w:r>
              <w:rPr>
                <w:bCs/>
                <w:sz w:val="18"/>
                <w:szCs w:val="18"/>
              </w:rPr>
              <w:t>67</w:t>
            </w:r>
          </w:p>
        </w:tc>
        <w:tc>
          <w:tcPr>
            <w:tcW w:w="803" w:type="dxa"/>
            <w:tcMar>
              <w:top w:w="0" w:type="dxa"/>
              <w:left w:w="108" w:type="dxa"/>
              <w:bottom w:w="0" w:type="dxa"/>
              <w:right w:w="108" w:type="dxa"/>
            </w:tcMar>
          </w:tcPr>
          <w:p w14:paraId="3F003FA4" w14:textId="77777777" w:rsidR="00BF3658" w:rsidRPr="00D6078D" w:rsidRDefault="00BF3658" w:rsidP="004322C0">
            <w:pPr>
              <w:tabs>
                <w:tab w:val="left" w:pos="851"/>
              </w:tabs>
              <w:rPr>
                <w:sz w:val="18"/>
                <w:szCs w:val="18"/>
              </w:rPr>
            </w:pPr>
            <w:r>
              <w:rPr>
                <w:sz w:val="18"/>
                <w:szCs w:val="18"/>
              </w:rPr>
              <w:t>76</w:t>
            </w:r>
          </w:p>
        </w:tc>
        <w:tc>
          <w:tcPr>
            <w:tcW w:w="689" w:type="dxa"/>
            <w:tcMar>
              <w:top w:w="0" w:type="dxa"/>
              <w:left w:w="108" w:type="dxa"/>
              <w:bottom w:w="0" w:type="dxa"/>
              <w:right w:w="108" w:type="dxa"/>
            </w:tcMar>
          </w:tcPr>
          <w:p w14:paraId="079650A5" w14:textId="77777777" w:rsidR="00BF3658" w:rsidRPr="00D6078D" w:rsidRDefault="00BF3658" w:rsidP="004322C0">
            <w:pPr>
              <w:tabs>
                <w:tab w:val="left" w:pos="851"/>
              </w:tabs>
              <w:rPr>
                <w:sz w:val="18"/>
                <w:szCs w:val="18"/>
              </w:rPr>
            </w:pPr>
            <w:r>
              <w:rPr>
                <w:sz w:val="18"/>
                <w:szCs w:val="18"/>
              </w:rPr>
              <w:t>60</w:t>
            </w:r>
          </w:p>
        </w:tc>
        <w:tc>
          <w:tcPr>
            <w:tcW w:w="592" w:type="dxa"/>
            <w:tcMar>
              <w:top w:w="0" w:type="dxa"/>
              <w:left w:w="108" w:type="dxa"/>
              <w:bottom w:w="0" w:type="dxa"/>
              <w:right w:w="108" w:type="dxa"/>
            </w:tcMar>
          </w:tcPr>
          <w:p w14:paraId="2CA08A28" w14:textId="77777777" w:rsidR="00BF3658" w:rsidRPr="00D6078D" w:rsidRDefault="00BF3658" w:rsidP="004322C0">
            <w:pPr>
              <w:tabs>
                <w:tab w:val="left" w:pos="851"/>
              </w:tabs>
              <w:rPr>
                <w:sz w:val="18"/>
                <w:szCs w:val="18"/>
              </w:rPr>
            </w:pPr>
            <w:r w:rsidRPr="00D6078D">
              <w:rPr>
                <w:sz w:val="18"/>
                <w:szCs w:val="18"/>
              </w:rPr>
              <w:t>10</w:t>
            </w:r>
          </w:p>
        </w:tc>
        <w:tc>
          <w:tcPr>
            <w:tcW w:w="755" w:type="dxa"/>
            <w:tcMar>
              <w:top w:w="0" w:type="dxa"/>
              <w:left w:w="108" w:type="dxa"/>
              <w:bottom w:w="0" w:type="dxa"/>
              <w:right w:w="108" w:type="dxa"/>
            </w:tcMar>
          </w:tcPr>
          <w:p w14:paraId="25E0ED8F" w14:textId="77777777" w:rsidR="00BF3658" w:rsidRPr="00D6078D" w:rsidRDefault="00BF3658" w:rsidP="004322C0">
            <w:pPr>
              <w:tabs>
                <w:tab w:val="left" w:pos="851"/>
              </w:tabs>
              <w:rPr>
                <w:sz w:val="18"/>
                <w:szCs w:val="18"/>
              </w:rPr>
            </w:pPr>
            <w:r w:rsidRPr="00D6078D">
              <w:rPr>
                <w:sz w:val="18"/>
                <w:szCs w:val="18"/>
              </w:rPr>
              <w:t>&lt;10</w:t>
            </w:r>
          </w:p>
        </w:tc>
        <w:tc>
          <w:tcPr>
            <w:tcW w:w="693" w:type="dxa"/>
            <w:tcMar>
              <w:top w:w="0" w:type="dxa"/>
              <w:left w:w="108" w:type="dxa"/>
              <w:bottom w:w="0" w:type="dxa"/>
              <w:right w:w="108" w:type="dxa"/>
            </w:tcMar>
          </w:tcPr>
          <w:p w14:paraId="4106564C" w14:textId="77777777" w:rsidR="00BF3658" w:rsidRPr="00D6078D" w:rsidRDefault="00BF3658" w:rsidP="004322C0">
            <w:pPr>
              <w:tabs>
                <w:tab w:val="left" w:pos="851"/>
              </w:tabs>
              <w:rPr>
                <w:sz w:val="18"/>
                <w:szCs w:val="18"/>
              </w:rPr>
            </w:pPr>
            <w:r w:rsidRPr="00D6078D">
              <w:rPr>
                <w:sz w:val="18"/>
                <w:szCs w:val="18"/>
              </w:rPr>
              <w:t>&lt;10</w:t>
            </w:r>
          </w:p>
        </w:tc>
        <w:tc>
          <w:tcPr>
            <w:tcW w:w="729" w:type="dxa"/>
            <w:tcMar>
              <w:top w:w="0" w:type="dxa"/>
              <w:left w:w="108" w:type="dxa"/>
              <w:bottom w:w="0" w:type="dxa"/>
              <w:right w:w="108" w:type="dxa"/>
            </w:tcMar>
          </w:tcPr>
          <w:p w14:paraId="2B298929" w14:textId="77777777" w:rsidR="00BF3658" w:rsidRPr="00D6078D" w:rsidRDefault="00BF3658" w:rsidP="004322C0">
            <w:pPr>
              <w:tabs>
                <w:tab w:val="left" w:pos="851"/>
              </w:tabs>
              <w:rPr>
                <w:sz w:val="18"/>
                <w:szCs w:val="18"/>
              </w:rPr>
            </w:pPr>
            <w:r w:rsidRPr="00D6078D">
              <w:rPr>
                <w:sz w:val="18"/>
                <w:szCs w:val="18"/>
              </w:rPr>
              <w:t>&lt;10</w:t>
            </w:r>
          </w:p>
        </w:tc>
      </w:tr>
      <w:tr w:rsidR="00BF3658" w:rsidRPr="001B6DA2" w14:paraId="1B6B79AD" w14:textId="77777777" w:rsidTr="004322C0">
        <w:trPr>
          <w:trHeight w:val="66"/>
        </w:trPr>
        <w:tc>
          <w:tcPr>
            <w:tcW w:w="1155" w:type="dxa"/>
            <w:tcMar>
              <w:top w:w="0" w:type="dxa"/>
              <w:left w:w="108" w:type="dxa"/>
              <w:bottom w:w="0" w:type="dxa"/>
              <w:right w:w="108" w:type="dxa"/>
            </w:tcMar>
            <w:vAlign w:val="center"/>
          </w:tcPr>
          <w:p w14:paraId="07AD1329" w14:textId="77777777" w:rsidR="00BF3658" w:rsidRPr="00B40F6C" w:rsidRDefault="00BF3658" w:rsidP="004322C0">
            <w:pPr>
              <w:tabs>
                <w:tab w:val="left" w:pos="851"/>
              </w:tabs>
              <w:rPr>
                <w:sz w:val="18"/>
                <w:szCs w:val="18"/>
              </w:rPr>
            </w:pPr>
            <w:r w:rsidRPr="00B40F6C">
              <w:rPr>
                <w:sz w:val="18"/>
                <w:szCs w:val="18"/>
              </w:rPr>
              <w:t>3</w:t>
            </w:r>
          </w:p>
        </w:tc>
        <w:tc>
          <w:tcPr>
            <w:tcW w:w="592" w:type="dxa"/>
            <w:tcMar>
              <w:top w:w="0" w:type="dxa"/>
              <w:left w:w="108" w:type="dxa"/>
              <w:bottom w:w="0" w:type="dxa"/>
              <w:right w:w="108" w:type="dxa"/>
            </w:tcMar>
          </w:tcPr>
          <w:p w14:paraId="15C4D1F5" w14:textId="77777777" w:rsidR="00BF3658" w:rsidRPr="00D6078D" w:rsidRDefault="00BF3658" w:rsidP="004322C0">
            <w:pPr>
              <w:tabs>
                <w:tab w:val="left" w:pos="851"/>
              </w:tabs>
              <w:rPr>
                <w:sz w:val="18"/>
                <w:szCs w:val="18"/>
              </w:rPr>
            </w:pPr>
            <w:r w:rsidRPr="00D6078D">
              <w:rPr>
                <w:sz w:val="18"/>
                <w:szCs w:val="18"/>
              </w:rPr>
              <w:t>100</w:t>
            </w:r>
          </w:p>
        </w:tc>
        <w:tc>
          <w:tcPr>
            <w:tcW w:w="755" w:type="dxa"/>
            <w:tcMar>
              <w:top w:w="0" w:type="dxa"/>
              <w:left w:w="108" w:type="dxa"/>
              <w:bottom w:w="0" w:type="dxa"/>
              <w:right w:w="108" w:type="dxa"/>
            </w:tcMar>
          </w:tcPr>
          <w:p w14:paraId="3AB7511D" w14:textId="77777777" w:rsidR="00BF3658" w:rsidRPr="00D6078D" w:rsidRDefault="00BF3658" w:rsidP="004322C0">
            <w:pPr>
              <w:tabs>
                <w:tab w:val="left" w:pos="851"/>
              </w:tabs>
              <w:jc w:val="center"/>
              <w:rPr>
                <w:sz w:val="18"/>
                <w:szCs w:val="18"/>
              </w:rPr>
            </w:pPr>
            <w:r>
              <w:rPr>
                <w:sz w:val="18"/>
                <w:szCs w:val="18"/>
              </w:rPr>
              <w:t>9</w:t>
            </w:r>
          </w:p>
        </w:tc>
        <w:tc>
          <w:tcPr>
            <w:tcW w:w="693" w:type="dxa"/>
            <w:tcMar>
              <w:top w:w="0" w:type="dxa"/>
              <w:left w:w="108" w:type="dxa"/>
              <w:bottom w:w="0" w:type="dxa"/>
              <w:right w:w="108" w:type="dxa"/>
            </w:tcMar>
          </w:tcPr>
          <w:p w14:paraId="25AF865A" w14:textId="77777777" w:rsidR="00BF3658" w:rsidRPr="00D6078D" w:rsidRDefault="00BF3658" w:rsidP="004322C0">
            <w:pPr>
              <w:tabs>
                <w:tab w:val="left" w:pos="851"/>
              </w:tabs>
              <w:rPr>
                <w:sz w:val="18"/>
                <w:szCs w:val="18"/>
              </w:rPr>
            </w:pPr>
            <w:r>
              <w:rPr>
                <w:sz w:val="18"/>
                <w:szCs w:val="18"/>
              </w:rPr>
              <w:t>42</w:t>
            </w:r>
          </w:p>
        </w:tc>
        <w:tc>
          <w:tcPr>
            <w:tcW w:w="642" w:type="dxa"/>
            <w:tcMar>
              <w:top w:w="0" w:type="dxa"/>
              <w:left w:w="108" w:type="dxa"/>
              <w:bottom w:w="0" w:type="dxa"/>
              <w:right w:w="108" w:type="dxa"/>
            </w:tcMar>
          </w:tcPr>
          <w:p w14:paraId="59C1E2BE" w14:textId="77777777" w:rsidR="00BF3658" w:rsidRPr="00D6078D" w:rsidRDefault="00BF3658" w:rsidP="004322C0">
            <w:pPr>
              <w:tabs>
                <w:tab w:val="left" w:pos="851"/>
              </w:tabs>
              <w:rPr>
                <w:sz w:val="18"/>
                <w:szCs w:val="18"/>
              </w:rPr>
            </w:pPr>
            <w:r w:rsidRPr="00D6078D">
              <w:rPr>
                <w:sz w:val="18"/>
                <w:szCs w:val="18"/>
              </w:rPr>
              <w:t>&lt;6</w:t>
            </w:r>
          </w:p>
        </w:tc>
        <w:tc>
          <w:tcPr>
            <w:tcW w:w="592" w:type="dxa"/>
            <w:tcMar>
              <w:top w:w="0" w:type="dxa"/>
              <w:left w:w="108" w:type="dxa"/>
              <w:bottom w:w="0" w:type="dxa"/>
              <w:right w:w="108" w:type="dxa"/>
            </w:tcMar>
          </w:tcPr>
          <w:p w14:paraId="7E2467C4" w14:textId="77777777" w:rsidR="00BF3658" w:rsidRPr="00D6078D" w:rsidRDefault="00BF3658" w:rsidP="004322C0">
            <w:pPr>
              <w:tabs>
                <w:tab w:val="left" w:pos="851"/>
              </w:tabs>
              <w:rPr>
                <w:sz w:val="18"/>
                <w:szCs w:val="18"/>
              </w:rPr>
            </w:pPr>
            <w:r w:rsidRPr="00D6078D">
              <w:rPr>
                <w:sz w:val="18"/>
                <w:szCs w:val="18"/>
              </w:rPr>
              <w:t>150</w:t>
            </w:r>
          </w:p>
        </w:tc>
        <w:tc>
          <w:tcPr>
            <w:tcW w:w="803" w:type="dxa"/>
            <w:tcMar>
              <w:top w:w="0" w:type="dxa"/>
              <w:left w:w="108" w:type="dxa"/>
              <w:bottom w:w="0" w:type="dxa"/>
              <w:right w:w="108" w:type="dxa"/>
            </w:tcMar>
          </w:tcPr>
          <w:p w14:paraId="55ADB4C0" w14:textId="77777777" w:rsidR="00BF3658" w:rsidRPr="00D6078D" w:rsidRDefault="00BF3658" w:rsidP="004322C0">
            <w:pPr>
              <w:tabs>
                <w:tab w:val="left" w:pos="851"/>
              </w:tabs>
              <w:rPr>
                <w:sz w:val="18"/>
                <w:szCs w:val="18"/>
              </w:rPr>
            </w:pPr>
            <w:r w:rsidRPr="00D6078D">
              <w:rPr>
                <w:bCs/>
                <w:sz w:val="18"/>
                <w:szCs w:val="18"/>
              </w:rPr>
              <w:t> 10</w:t>
            </w:r>
            <w:r>
              <w:rPr>
                <w:bCs/>
                <w:sz w:val="18"/>
                <w:szCs w:val="18"/>
              </w:rPr>
              <w:t>5</w:t>
            </w:r>
          </w:p>
        </w:tc>
        <w:tc>
          <w:tcPr>
            <w:tcW w:w="803" w:type="dxa"/>
            <w:tcMar>
              <w:top w:w="0" w:type="dxa"/>
              <w:left w:w="108" w:type="dxa"/>
              <w:bottom w:w="0" w:type="dxa"/>
              <w:right w:w="108" w:type="dxa"/>
            </w:tcMar>
          </w:tcPr>
          <w:p w14:paraId="03FC0EFB" w14:textId="77777777" w:rsidR="00BF3658" w:rsidRPr="00D6078D" w:rsidRDefault="00BF3658" w:rsidP="004322C0">
            <w:pPr>
              <w:tabs>
                <w:tab w:val="left" w:pos="851"/>
              </w:tabs>
              <w:rPr>
                <w:sz w:val="18"/>
                <w:szCs w:val="18"/>
              </w:rPr>
            </w:pPr>
            <w:r w:rsidRPr="00D6078D">
              <w:rPr>
                <w:sz w:val="18"/>
                <w:szCs w:val="18"/>
              </w:rPr>
              <w:t>13</w:t>
            </w:r>
            <w:r>
              <w:rPr>
                <w:sz w:val="18"/>
                <w:szCs w:val="18"/>
              </w:rPr>
              <w:t>7</w:t>
            </w:r>
          </w:p>
        </w:tc>
        <w:tc>
          <w:tcPr>
            <w:tcW w:w="689" w:type="dxa"/>
            <w:tcMar>
              <w:top w:w="0" w:type="dxa"/>
              <w:left w:w="108" w:type="dxa"/>
              <w:bottom w:w="0" w:type="dxa"/>
              <w:right w:w="108" w:type="dxa"/>
            </w:tcMar>
          </w:tcPr>
          <w:p w14:paraId="77D775DE" w14:textId="77777777" w:rsidR="00BF3658" w:rsidRPr="00D6078D" w:rsidRDefault="00BF3658" w:rsidP="004322C0">
            <w:pPr>
              <w:tabs>
                <w:tab w:val="left" w:pos="851"/>
              </w:tabs>
              <w:rPr>
                <w:sz w:val="18"/>
                <w:szCs w:val="18"/>
              </w:rPr>
            </w:pPr>
            <w:r w:rsidRPr="00D6078D">
              <w:rPr>
                <w:sz w:val="18"/>
                <w:szCs w:val="18"/>
              </w:rPr>
              <w:t>77</w:t>
            </w:r>
          </w:p>
        </w:tc>
        <w:tc>
          <w:tcPr>
            <w:tcW w:w="592" w:type="dxa"/>
            <w:tcMar>
              <w:top w:w="0" w:type="dxa"/>
              <w:left w:w="108" w:type="dxa"/>
              <w:bottom w:w="0" w:type="dxa"/>
              <w:right w:w="108" w:type="dxa"/>
            </w:tcMar>
          </w:tcPr>
          <w:p w14:paraId="1FD1B8D1" w14:textId="77777777" w:rsidR="00BF3658" w:rsidRPr="00D6078D" w:rsidRDefault="00BF3658" w:rsidP="004322C0">
            <w:pPr>
              <w:tabs>
                <w:tab w:val="left" w:pos="851"/>
              </w:tabs>
              <w:rPr>
                <w:sz w:val="18"/>
                <w:szCs w:val="18"/>
              </w:rPr>
            </w:pPr>
            <w:r w:rsidRPr="00D6078D">
              <w:rPr>
                <w:sz w:val="18"/>
                <w:szCs w:val="18"/>
              </w:rPr>
              <w:t>10</w:t>
            </w:r>
          </w:p>
        </w:tc>
        <w:tc>
          <w:tcPr>
            <w:tcW w:w="755" w:type="dxa"/>
            <w:tcMar>
              <w:top w:w="0" w:type="dxa"/>
              <w:left w:w="108" w:type="dxa"/>
              <w:bottom w:w="0" w:type="dxa"/>
              <w:right w:w="108" w:type="dxa"/>
            </w:tcMar>
          </w:tcPr>
          <w:p w14:paraId="4BABE472" w14:textId="77777777" w:rsidR="00BF3658" w:rsidRPr="00D6078D" w:rsidRDefault="00BF3658" w:rsidP="004322C0">
            <w:pPr>
              <w:tabs>
                <w:tab w:val="left" w:pos="851"/>
              </w:tabs>
              <w:rPr>
                <w:sz w:val="18"/>
                <w:szCs w:val="18"/>
              </w:rPr>
            </w:pPr>
            <w:r w:rsidRPr="00D6078D">
              <w:rPr>
                <w:sz w:val="18"/>
                <w:szCs w:val="18"/>
              </w:rPr>
              <w:t>&lt;10</w:t>
            </w:r>
          </w:p>
        </w:tc>
        <w:tc>
          <w:tcPr>
            <w:tcW w:w="693" w:type="dxa"/>
            <w:tcMar>
              <w:top w:w="0" w:type="dxa"/>
              <w:left w:w="108" w:type="dxa"/>
              <w:bottom w:w="0" w:type="dxa"/>
              <w:right w:w="108" w:type="dxa"/>
            </w:tcMar>
          </w:tcPr>
          <w:p w14:paraId="1C67BDF0" w14:textId="77777777" w:rsidR="00BF3658" w:rsidRPr="00D6078D" w:rsidRDefault="00BF3658" w:rsidP="004322C0">
            <w:pPr>
              <w:tabs>
                <w:tab w:val="left" w:pos="851"/>
              </w:tabs>
              <w:rPr>
                <w:sz w:val="18"/>
                <w:szCs w:val="18"/>
              </w:rPr>
            </w:pPr>
            <w:r w:rsidRPr="00D6078D">
              <w:rPr>
                <w:sz w:val="18"/>
                <w:szCs w:val="18"/>
              </w:rPr>
              <w:t>&lt;10</w:t>
            </w:r>
          </w:p>
        </w:tc>
        <w:tc>
          <w:tcPr>
            <w:tcW w:w="729" w:type="dxa"/>
            <w:tcMar>
              <w:top w:w="0" w:type="dxa"/>
              <w:left w:w="108" w:type="dxa"/>
              <w:bottom w:w="0" w:type="dxa"/>
              <w:right w:w="108" w:type="dxa"/>
            </w:tcMar>
          </w:tcPr>
          <w:p w14:paraId="52EE4F77" w14:textId="77777777" w:rsidR="00BF3658" w:rsidRPr="00D6078D" w:rsidRDefault="00BF3658" w:rsidP="004322C0">
            <w:pPr>
              <w:tabs>
                <w:tab w:val="left" w:pos="851"/>
              </w:tabs>
              <w:rPr>
                <w:sz w:val="18"/>
                <w:szCs w:val="18"/>
              </w:rPr>
            </w:pPr>
            <w:r w:rsidRPr="00D6078D">
              <w:rPr>
                <w:sz w:val="18"/>
                <w:szCs w:val="18"/>
              </w:rPr>
              <w:t>&lt;10</w:t>
            </w:r>
          </w:p>
        </w:tc>
      </w:tr>
      <w:bookmarkEnd w:id="48"/>
    </w:tbl>
    <w:p w14:paraId="0527957A" w14:textId="77777777" w:rsidR="00BF3658" w:rsidRDefault="00BF3658" w:rsidP="00BF3658">
      <w:pPr>
        <w:tabs>
          <w:tab w:val="left" w:pos="851"/>
        </w:tabs>
      </w:pPr>
    </w:p>
    <w:p w14:paraId="5A9E2290" w14:textId="771D117B" w:rsidR="00BF3658" w:rsidRPr="007B55BA" w:rsidRDefault="00BF3658" w:rsidP="00BF3658">
      <w:pPr>
        <w:tabs>
          <w:tab w:val="left" w:pos="851"/>
        </w:tabs>
        <w:rPr>
          <w:sz w:val="18"/>
          <w:szCs w:val="20"/>
        </w:rPr>
      </w:pPr>
      <w:r w:rsidRPr="007B55BA">
        <w:rPr>
          <w:sz w:val="18"/>
          <w:szCs w:val="20"/>
        </w:rPr>
        <w:t>*NOx limit exceedance</w:t>
      </w:r>
      <w:r>
        <w:rPr>
          <w:sz w:val="18"/>
          <w:szCs w:val="20"/>
        </w:rPr>
        <w:t>,</w:t>
      </w:r>
      <w:r w:rsidRPr="007B55BA">
        <w:rPr>
          <w:sz w:val="18"/>
          <w:szCs w:val="20"/>
        </w:rPr>
        <w:t xml:space="preserve"> reported to SEPA</w:t>
      </w:r>
      <w:r>
        <w:rPr>
          <w:sz w:val="18"/>
          <w:szCs w:val="20"/>
        </w:rPr>
        <w:t xml:space="preserve"> in June 2021,</w:t>
      </w:r>
      <w:r w:rsidRPr="005600E0">
        <w:rPr>
          <w:sz w:val="18"/>
          <w:szCs w:val="20"/>
        </w:rPr>
        <w:t xml:space="preserve"> was slightly higher</w:t>
      </w:r>
      <w:r w:rsidR="00684164">
        <w:rPr>
          <w:sz w:val="18"/>
          <w:szCs w:val="20"/>
        </w:rPr>
        <w:t xml:space="preserve"> than</w:t>
      </w:r>
      <w:r w:rsidRPr="005600E0">
        <w:rPr>
          <w:sz w:val="18"/>
          <w:szCs w:val="20"/>
        </w:rPr>
        <w:t xml:space="preserve"> the compliance limit and second sample taken confirmed lowered emission concentration</w:t>
      </w:r>
      <w:r>
        <w:rPr>
          <w:sz w:val="18"/>
          <w:szCs w:val="20"/>
        </w:rPr>
        <w:t xml:space="preserve"> within emission limit value</w:t>
      </w:r>
      <w:r w:rsidRPr="005600E0">
        <w:rPr>
          <w:sz w:val="18"/>
          <w:szCs w:val="20"/>
        </w:rPr>
        <w:t>.</w:t>
      </w:r>
    </w:p>
    <w:p w14:paraId="47BAB52C" w14:textId="35F3B915" w:rsidR="00CE5D65" w:rsidRDefault="00CE5D65" w:rsidP="00CE5D65">
      <w:pPr>
        <w:tabs>
          <w:tab w:val="left" w:pos="851"/>
        </w:tabs>
        <w:rPr>
          <w:b/>
        </w:rPr>
      </w:pPr>
    </w:p>
    <w:p w14:paraId="272DB3F9" w14:textId="06486AA4" w:rsidR="00BA3A02" w:rsidRDefault="00BA3A02" w:rsidP="00BA3A02">
      <w:pPr>
        <w:pStyle w:val="Caption"/>
        <w:keepNext/>
      </w:pPr>
      <w:bookmarkStart w:id="49" w:name="_Ref59644162"/>
      <w:r>
        <w:t xml:space="preserve">Table </w:t>
      </w:r>
      <w:r>
        <w:fldChar w:fldCharType="begin"/>
      </w:r>
      <w:r>
        <w:instrText>STYLEREF 1 \s</w:instrText>
      </w:r>
      <w:r>
        <w:fldChar w:fldCharType="separate"/>
      </w:r>
      <w:r w:rsidR="00973306">
        <w:rPr>
          <w:noProof/>
        </w:rPr>
        <w:t>5</w:t>
      </w:r>
      <w:r>
        <w:fldChar w:fldCharType="end"/>
      </w:r>
      <w:r w:rsidR="00D307D2">
        <w:noBreakHyphen/>
      </w:r>
      <w:r>
        <w:fldChar w:fldCharType="begin"/>
      </w:r>
      <w:r>
        <w:instrText>SEQ Table \* ARABIC \s 1</w:instrText>
      </w:r>
      <w:r>
        <w:fldChar w:fldCharType="separate"/>
      </w:r>
      <w:r w:rsidR="00973306">
        <w:rPr>
          <w:noProof/>
        </w:rPr>
        <w:t>2</w:t>
      </w:r>
      <w:r>
        <w:fldChar w:fldCharType="end"/>
      </w:r>
      <w:bookmarkEnd w:id="49"/>
      <w:r>
        <w:t xml:space="preserve">: </w:t>
      </w:r>
      <w:r w:rsidRPr="00927122">
        <w:t xml:space="preserve">Emissions </w:t>
      </w:r>
      <w:r w:rsidR="001237C0" w:rsidRPr="00927122">
        <w:t xml:space="preserve">from Furnaces 1-7 and Gas Turbine Exhaust Stack </w:t>
      </w:r>
      <w:r w:rsidR="001237C0">
        <w:t xml:space="preserve">at </w:t>
      </w:r>
      <w:r w:rsidRPr="00927122">
        <w:t>E</w:t>
      </w:r>
      <w:r w:rsidR="003230A3">
        <w:t xml:space="preserve">xxonMobil </w:t>
      </w:r>
      <w:r w:rsidR="00016453">
        <w:t>FEP</w:t>
      </w:r>
      <w:r w:rsidR="003230A3">
        <w:t xml:space="preserve"> during 2021</w:t>
      </w:r>
      <w:r w:rsidRPr="00927122">
        <w:t xml:space="preserve"> (</w:t>
      </w:r>
      <w:r w:rsidR="00812425">
        <w:t>mg m</w:t>
      </w:r>
      <w:r w:rsidR="00812425" w:rsidRPr="00A708D7">
        <w:rPr>
          <w:vertAlign w:val="superscript"/>
        </w:rPr>
        <w:t>-3</w:t>
      </w:r>
      <w:r w:rsidR="00F47FEB">
        <w:t xml:space="preserve"> </w:t>
      </w:r>
      <w:r w:rsidRPr="00927122">
        <w:t>at 3% O</w:t>
      </w:r>
      <w:r w:rsidRPr="00BA3A02">
        <w:rPr>
          <w:vertAlign w:val="subscript"/>
        </w:rPr>
        <w:t>2</w:t>
      </w:r>
      <w:r w:rsidRPr="00927122">
        <w:t>, 273</w:t>
      </w:r>
      <w:r w:rsidR="00CB3213">
        <w:t xml:space="preserve"> </w:t>
      </w:r>
      <w:r w:rsidRPr="00927122">
        <w:t>K Dry).</w:t>
      </w:r>
      <w:r w:rsidR="002869A3" w:rsidRPr="002869A3">
        <w:t xml:space="preserve"> </w:t>
      </w:r>
      <w:r w:rsidR="00492E1D">
        <w:t xml:space="preserve">The furnace exhaust readings are taken quarterly and the mean, maximum and minimum are shown. </w:t>
      </w:r>
      <w:r w:rsidR="002869A3">
        <w:t>The gas turbine exhaust readings are taken monthly and the mean, maximum and minimum are shown. Values below the detection limit of the measurement instrument are indicated as &lt; detection limit value.</w:t>
      </w:r>
      <w:r w:rsidRPr="00927122">
        <w:t xml:space="preserve"> </w:t>
      </w:r>
    </w:p>
    <w:tbl>
      <w:tblPr>
        <w:tblStyle w:val="TableGrid"/>
        <w:tblW w:w="13178" w:type="dxa"/>
        <w:tblLayout w:type="fixed"/>
        <w:tblLook w:val="04A0" w:firstRow="1" w:lastRow="0" w:firstColumn="1" w:lastColumn="0" w:noHBand="0" w:noVBand="1"/>
      </w:tblPr>
      <w:tblGrid>
        <w:gridCol w:w="2120"/>
        <w:gridCol w:w="1228"/>
        <w:gridCol w:w="1229"/>
        <w:gridCol w:w="1229"/>
        <w:gridCol w:w="1228"/>
        <w:gridCol w:w="1229"/>
        <w:gridCol w:w="1229"/>
        <w:gridCol w:w="1228"/>
        <w:gridCol w:w="1229"/>
        <w:gridCol w:w="1229"/>
      </w:tblGrid>
      <w:tr w:rsidR="00BF3658" w:rsidRPr="00BF3658" w14:paraId="60CBF2A9" w14:textId="77777777" w:rsidTr="002A7F67">
        <w:trPr>
          <w:trHeight w:val="300"/>
        </w:trPr>
        <w:tc>
          <w:tcPr>
            <w:tcW w:w="2120" w:type="dxa"/>
            <w:noWrap/>
            <w:hideMark/>
          </w:tcPr>
          <w:p w14:paraId="29F3057A" w14:textId="77777777" w:rsidR="00BF3658" w:rsidRPr="00BF3658" w:rsidRDefault="00BF3658" w:rsidP="00BF3658">
            <w:pPr>
              <w:tabs>
                <w:tab w:val="left" w:pos="851"/>
              </w:tabs>
            </w:pPr>
          </w:p>
        </w:tc>
        <w:tc>
          <w:tcPr>
            <w:tcW w:w="3686" w:type="dxa"/>
            <w:gridSpan w:val="3"/>
            <w:noWrap/>
            <w:hideMark/>
          </w:tcPr>
          <w:p w14:paraId="6B25F2EF" w14:textId="4FEFB926" w:rsidR="00BF3658" w:rsidRPr="00BF3658" w:rsidRDefault="00BF3658" w:rsidP="00BF3658">
            <w:pPr>
              <w:tabs>
                <w:tab w:val="left" w:pos="851"/>
              </w:tabs>
              <w:rPr>
                <w:b/>
                <w:bCs/>
              </w:rPr>
            </w:pPr>
            <w:r w:rsidRPr="00BF3658">
              <w:rPr>
                <w:b/>
                <w:bCs/>
              </w:rPr>
              <w:t>CO</w:t>
            </w:r>
            <w:r w:rsidR="00364E24">
              <w:rPr>
                <w:b/>
                <w:bCs/>
              </w:rPr>
              <w:t>*</w:t>
            </w:r>
            <w:r w:rsidRPr="00BF3658">
              <w:rPr>
                <w:b/>
                <w:bCs/>
              </w:rPr>
              <w:t xml:space="preserve"> Concentration (mg/m</w:t>
            </w:r>
            <w:r w:rsidRPr="009B119D">
              <w:rPr>
                <w:b/>
                <w:bCs/>
                <w:vertAlign w:val="superscript"/>
              </w:rPr>
              <w:t>3</w:t>
            </w:r>
            <w:r w:rsidRPr="00BF3658">
              <w:rPr>
                <w:b/>
                <w:bCs/>
              </w:rPr>
              <w:t>)</w:t>
            </w:r>
          </w:p>
        </w:tc>
        <w:tc>
          <w:tcPr>
            <w:tcW w:w="3686" w:type="dxa"/>
            <w:gridSpan w:val="3"/>
            <w:noWrap/>
            <w:hideMark/>
          </w:tcPr>
          <w:p w14:paraId="29E59DF5" w14:textId="08C1597F" w:rsidR="00BF3658" w:rsidRPr="00BF3658" w:rsidRDefault="00BF3658" w:rsidP="00BF3658">
            <w:pPr>
              <w:tabs>
                <w:tab w:val="left" w:pos="851"/>
              </w:tabs>
              <w:rPr>
                <w:b/>
                <w:bCs/>
              </w:rPr>
            </w:pPr>
            <w:r w:rsidRPr="00BF3658">
              <w:rPr>
                <w:b/>
                <w:bCs/>
              </w:rPr>
              <w:t>NO</w:t>
            </w:r>
            <w:r w:rsidRPr="009B119D">
              <w:rPr>
                <w:b/>
                <w:bCs/>
                <w:vertAlign w:val="subscript"/>
              </w:rPr>
              <w:t>x</w:t>
            </w:r>
            <w:r w:rsidRPr="00BF3658">
              <w:rPr>
                <w:b/>
                <w:bCs/>
              </w:rPr>
              <w:t xml:space="preserve"> Concentration as NO</w:t>
            </w:r>
            <w:r w:rsidRPr="009B119D">
              <w:rPr>
                <w:b/>
                <w:bCs/>
                <w:vertAlign w:val="subscript"/>
              </w:rPr>
              <w:t>2</w:t>
            </w:r>
            <w:r w:rsidR="00364E24">
              <w:rPr>
                <w:b/>
                <w:bCs/>
              </w:rPr>
              <w:t>**</w:t>
            </w:r>
            <w:r w:rsidRPr="00BF3658">
              <w:rPr>
                <w:b/>
                <w:bCs/>
              </w:rPr>
              <w:t xml:space="preserve"> (mg/m</w:t>
            </w:r>
            <w:r w:rsidRPr="009B119D">
              <w:rPr>
                <w:b/>
                <w:bCs/>
                <w:vertAlign w:val="superscript"/>
              </w:rPr>
              <w:t>3</w:t>
            </w:r>
            <w:r w:rsidRPr="00BF3658">
              <w:rPr>
                <w:b/>
                <w:bCs/>
              </w:rPr>
              <w:t>)</w:t>
            </w:r>
          </w:p>
        </w:tc>
        <w:tc>
          <w:tcPr>
            <w:tcW w:w="3686" w:type="dxa"/>
            <w:gridSpan w:val="3"/>
            <w:noWrap/>
            <w:hideMark/>
          </w:tcPr>
          <w:p w14:paraId="68E97F77" w14:textId="4E9F3711" w:rsidR="00BF3658" w:rsidRPr="00BF3658" w:rsidRDefault="00BF3658" w:rsidP="00BF3658">
            <w:pPr>
              <w:tabs>
                <w:tab w:val="left" w:pos="851"/>
              </w:tabs>
              <w:rPr>
                <w:b/>
                <w:bCs/>
              </w:rPr>
            </w:pPr>
            <w:r w:rsidRPr="00BF3658">
              <w:rPr>
                <w:b/>
                <w:bCs/>
              </w:rPr>
              <w:t>SO</w:t>
            </w:r>
            <w:r w:rsidRPr="009B119D">
              <w:rPr>
                <w:b/>
                <w:bCs/>
                <w:vertAlign w:val="subscript"/>
              </w:rPr>
              <w:t>2</w:t>
            </w:r>
            <w:r w:rsidR="00364E24">
              <w:rPr>
                <w:b/>
                <w:bCs/>
              </w:rPr>
              <w:t>*</w:t>
            </w:r>
            <w:r w:rsidRPr="00BF3658">
              <w:rPr>
                <w:b/>
                <w:bCs/>
              </w:rPr>
              <w:t xml:space="preserve"> Concentration (mg/m</w:t>
            </w:r>
            <w:r w:rsidRPr="009B119D">
              <w:rPr>
                <w:b/>
                <w:bCs/>
                <w:vertAlign w:val="superscript"/>
              </w:rPr>
              <w:t>3</w:t>
            </w:r>
            <w:r w:rsidRPr="00BF3658">
              <w:rPr>
                <w:b/>
                <w:bCs/>
              </w:rPr>
              <w:t>)</w:t>
            </w:r>
          </w:p>
        </w:tc>
      </w:tr>
      <w:tr w:rsidR="002A7F67" w:rsidRPr="00BF3658" w14:paraId="22832ADD" w14:textId="77777777" w:rsidTr="002A7F67">
        <w:trPr>
          <w:trHeight w:val="205"/>
        </w:trPr>
        <w:tc>
          <w:tcPr>
            <w:tcW w:w="2120" w:type="dxa"/>
            <w:noWrap/>
            <w:hideMark/>
          </w:tcPr>
          <w:p w14:paraId="0B2935F5" w14:textId="77777777" w:rsidR="00BF3658" w:rsidRPr="00BF3658" w:rsidRDefault="00BF3658" w:rsidP="00BF3658">
            <w:pPr>
              <w:tabs>
                <w:tab w:val="left" w:pos="851"/>
              </w:tabs>
            </w:pPr>
            <w:r w:rsidRPr="00BF3658">
              <w:t xml:space="preserve"> </w:t>
            </w:r>
          </w:p>
        </w:tc>
        <w:tc>
          <w:tcPr>
            <w:tcW w:w="1228" w:type="dxa"/>
            <w:hideMark/>
          </w:tcPr>
          <w:p w14:paraId="0DC8AE29" w14:textId="77777777" w:rsidR="00BF3658" w:rsidRPr="00BF3658" w:rsidRDefault="00BF3658" w:rsidP="00BF3658">
            <w:pPr>
              <w:tabs>
                <w:tab w:val="left" w:pos="851"/>
              </w:tabs>
            </w:pPr>
            <w:r w:rsidRPr="00BF3658">
              <w:t>Average</w:t>
            </w:r>
          </w:p>
        </w:tc>
        <w:tc>
          <w:tcPr>
            <w:tcW w:w="1229" w:type="dxa"/>
            <w:hideMark/>
          </w:tcPr>
          <w:p w14:paraId="66CE02E7" w14:textId="77777777" w:rsidR="00BF3658" w:rsidRPr="00BF3658" w:rsidRDefault="00BF3658" w:rsidP="00BF3658">
            <w:pPr>
              <w:tabs>
                <w:tab w:val="left" w:pos="851"/>
              </w:tabs>
            </w:pPr>
            <w:r w:rsidRPr="00BF3658">
              <w:t>Max</w:t>
            </w:r>
          </w:p>
        </w:tc>
        <w:tc>
          <w:tcPr>
            <w:tcW w:w="1229" w:type="dxa"/>
            <w:hideMark/>
          </w:tcPr>
          <w:p w14:paraId="085257F9" w14:textId="77777777" w:rsidR="00BF3658" w:rsidRPr="00BF3658" w:rsidRDefault="00BF3658" w:rsidP="00BF3658">
            <w:pPr>
              <w:tabs>
                <w:tab w:val="left" w:pos="851"/>
              </w:tabs>
            </w:pPr>
            <w:r w:rsidRPr="00BF3658">
              <w:t>Min</w:t>
            </w:r>
          </w:p>
        </w:tc>
        <w:tc>
          <w:tcPr>
            <w:tcW w:w="1228" w:type="dxa"/>
            <w:hideMark/>
          </w:tcPr>
          <w:p w14:paraId="271ECC6F" w14:textId="77777777" w:rsidR="00BF3658" w:rsidRPr="00BF3658" w:rsidRDefault="00BF3658" w:rsidP="00BF3658">
            <w:pPr>
              <w:tabs>
                <w:tab w:val="left" w:pos="851"/>
              </w:tabs>
            </w:pPr>
            <w:r w:rsidRPr="00BF3658">
              <w:t>Average</w:t>
            </w:r>
          </w:p>
        </w:tc>
        <w:tc>
          <w:tcPr>
            <w:tcW w:w="1229" w:type="dxa"/>
            <w:hideMark/>
          </w:tcPr>
          <w:p w14:paraId="63958BCC" w14:textId="77777777" w:rsidR="00BF3658" w:rsidRPr="00BF3658" w:rsidRDefault="00BF3658" w:rsidP="00BF3658">
            <w:pPr>
              <w:tabs>
                <w:tab w:val="left" w:pos="851"/>
              </w:tabs>
            </w:pPr>
            <w:r w:rsidRPr="00BF3658">
              <w:t>Max</w:t>
            </w:r>
          </w:p>
        </w:tc>
        <w:tc>
          <w:tcPr>
            <w:tcW w:w="1229" w:type="dxa"/>
            <w:hideMark/>
          </w:tcPr>
          <w:p w14:paraId="7B210A44" w14:textId="77777777" w:rsidR="00BF3658" w:rsidRPr="00BF3658" w:rsidRDefault="00BF3658" w:rsidP="00BF3658">
            <w:pPr>
              <w:tabs>
                <w:tab w:val="left" w:pos="851"/>
              </w:tabs>
            </w:pPr>
            <w:r w:rsidRPr="00BF3658">
              <w:t>Min</w:t>
            </w:r>
          </w:p>
        </w:tc>
        <w:tc>
          <w:tcPr>
            <w:tcW w:w="1228" w:type="dxa"/>
            <w:hideMark/>
          </w:tcPr>
          <w:p w14:paraId="696852F6" w14:textId="77777777" w:rsidR="00BF3658" w:rsidRPr="00BF3658" w:rsidRDefault="00BF3658" w:rsidP="00BF3658">
            <w:pPr>
              <w:tabs>
                <w:tab w:val="left" w:pos="851"/>
              </w:tabs>
            </w:pPr>
            <w:r w:rsidRPr="00BF3658">
              <w:t>Average</w:t>
            </w:r>
          </w:p>
        </w:tc>
        <w:tc>
          <w:tcPr>
            <w:tcW w:w="1229" w:type="dxa"/>
            <w:hideMark/>
          </w:tcPr>
          <w:p w14:paraId="62439F1A" w14:textId="77777777" w:rsidR="00BF3658" w:rsidRPr="00BF3658" w:rsidRDefault="00BF3658" w:rsidP="00BF3658">
            <w:pPr>
              <w:tabs>
                <w:tab w:val="left" w:pos="851"/>
              </w:tabs>
            </w:pPr>
            <w:r w:rsidRPr="00BF3658">
              <w:t>Max</w:t>
            </w:r>
          </w:p>
        </w:tc>
        <w:tc>
          <w:tcPr>
            <w:tcW w:w="1229" w:type="dxa"/>
            <w:hideMark/>
          </w:tcPr>
          <w:p w14:paraId="573B8C53" w14:textId="77777777" w:rsidR="00BF3658" w:rsidRPr="00BF3658" w:rsidRDefault="00BF3658" w:rsidP="00BF3658">
            <w:pPr>
              <w:tabs>
                <w:tab w:val="left" w:pos="851"/>
              </w:tabs>
            </w:pPr>
            <w:r w:rsidRPr="00BF3658">
              <w:t>Min</w:t>
            </w:r>
          </w:p>
        </w:tc>
      </w:tr>
      <w:tr w:rsidR="002A7F67" w:rsidRPr="00BF3658" w14:paraId="5A05F896" w14:textId="77777777" w:rsidTr="002A7F67">
        <w:trPr>
          <w:trHeight w:val="288"/>
        </w:trPr>
        <w:tc>
          <w:tcPr>
            <w:tcW w:w="2120" w:type="dxa"/>
            <w:noWrap/>
            <w:vAlign w:val="center"/>
            <w:hideMark/>
          </w:tcPr>
          <w:p w14:paraId="1D102A8B" w14:textId="77777777" w:rsidR="00BF3658" w:rsidRPr="00BF3658" w:rsidRDefault="00BF3658" w:rsidP="002A7F67">
            <w:pPr>
              <w:tabs>
                <w:tab w:val="left" w:pos="851"/>
              </w:tabs>
              <w:jc w:val="left"/>
              <w:rPr>
                <w:b/>
                <w:bCs/>
              </w:rPr>
            </w:pPr>
            <w:r w:rsidRPr="00BF3658">
              <w:rPr>
                <w:b/>
                <w:bCs/>
              </w:rPr>
              <w:t>Furnace 1</w:t>
            </w:r>
          </w:p>
        </w:tc>
        <w:tc>
          <w:tcPr>
            <w:tcW w:w="1228" w:type="dxa"/>
            <w:noWrap/>
            <w:vAlign w:val="center"/>
            <w:hideMark/>
          </w:tcPr>
          <w:p w14:paraId="0725C6BF" w14:textId="77777777" w:rsidR="00BF3658" w:rsidRPr="00BF3658" w:rsidRDefault="00BF3658" w:rsidP="002A7F67">
            <w:pPr>
              <w:tabs>
                <w:tab w:val="left" w:pos="851"/>
              </w:tabs>
              <w:jc w:val="left"/>
            </w:pPr>
            <w:r w:rsidRPr="00BF3658">
              <w:t xml:space="preserve">3.2 </w:t>
            </w:r>
          </w:p>
        </w:tc>
        <w:tc>
          <w:tcPr>
            <w:tcW w:w="1229" w:type="dxa"/>
            <w:noWrap/>
            <w:vAlign w:val="center"/>
            <w:hideMark/>
          </w:tcPr>
          <w:p w14:paraId="4F46340D" w14:textId="77777777" w:rsidR="00BF3658" w:rsidRPr="00BF3658" w:rsidRDefault="00BF3658" w:rsidP="002A7F67">
            <w:pPr>
              <w:tabs>
                <w:tab w:val="left" w:pos="851"/>
              </w:tabs>
              <w:jc w:val="left"/>
            </w:pPr>
            <w:r w:rsidRPr="00BF3658">
              <w:t xml:space="preserve">12.8 </w:t>
            </w:r>
          </w:p>
        </w:tc>
        <w:tc>
          <w:tcPr>
            <w:tcW w:w="1229" w:type="dxa"/>
            <w:noWrap/>
            <w:vAlign w:val="center"/>
            <w:hideMark/>
          </w:tcPr>
          <w:p w14:paraId="5347A612" w14:textId="232FCD1A" w:rsidR="00BF3658" w:rsidRPr="00BF3658" w:rsidRDefault="00D02694" w:rsidP="002A7F67">
            <w:pPr>
              <w:tabs>
                <w:tab w:val="left" w:pos="851"/>
              </w:tabs>
              <w:jc w:val="left"/>
            </w:pPr>
            <w:r w:rsidRPr="008E46FF">
              <w:t>&lt;3</w:t>
            </w:r>
            <w:r w:rsidR="00BF3658" w:rsidRPr="00BF3658">
              <w:t xml:space="preserve"> </w:t>
            </w:r>
          </w:p>
        </w:tc>
        <w:tc>
          <w:tcPr>
            <w:tcW w:w="1228" w:type="dxa"/>
            <w:noWrap/>
            <w:vAlign w:val="center"/>
            <w:hideMark/>
          </w:tcPr>
          <w:p w14:paraId="6366953E" w14:textId="77777777" w:rsidR="00BF3658" w:rsidRPr="00BF3658" w:rsidRDefault="00BF3658" w:rsidP="002A7F67">
            <w:pPr>
              <w:tabs>
                <w:tab w:val="left" w:pos="851"/>
              </w:tabs>
              <w:jc w:val="left"/>
            </w:pPr>
            <w:r w:rsidRPr="00BF3658">
              <w:t xml:space="preserve">266.5 </w:t>
            </w:r>
          </w:p>
        </w:tc>
        <w:tc>
          <w:tcPr>
            <w:tcW w:w="1229" w:type="dxa"/>
            <w:noWrap/>
            <w:vAlign w:val="center"/>
            <w:hideMark/>
          </w:tcPr>
          <w:p w14:paraId="71785219" w14:textId="77777777" w:rsidR="00BF3658" w:rsidRPr="00BF3658" w:rsidRDefault="00BF3658" w:rsidP="002A7F67">
            <w:pPr>
              <w:tabs>
                <w:tab w:val="left" w:pos="851"/>
              </w:tabs>
              <w:jc w:val="left"/>
            </w:pPr>
            <w:r w:rsidRPr="00BF3658">
              <w:t xml:space="preserve">300.0 </w:t>
            </w:r>
          </w:p>
        </w:tc>
        <w:tc>
          <w:tcPr>
            <w:tcW w:w="1229" w:type="dxa"/>
            <w:noWrap/>
            <w:vAlign w:val="center"/>
            <w:hideMark/>
          </w:tcPr>
          <w:p w14:paraId="2FF27C79" w14:textId="77777777" w:rsidR="00BF3658" w:rsidRPr="00BF3658" w:rsidRDefault="00BF3658" w:rsidP="002A7F67">
            <w:pPr>
              <w:tabs>
                <w:tab w:val="left" w:pos="851"/>
              </w:tabs>
              <w:jc w:val="left"/>
            </w:pPr>
            <w:r w:rsidRPr="00BF3658">
              <w:t xml:space="preserve">240.4 </w:t>
            </w:r>
          </w:p>
        </w:tc>
        <w:tc>
          <w:tcPr>
            <w:tcW w:w="1228" w:type="dxa"/>
            <w:noWrap/>
            <w:vAlign w:val="center"/>
            <w:hideMark/>
          </w:tcPr>
          <w:p w14:paraId="3C0B80E3" w14:textId="7BDC28C5" w:rsidR="00BF3658" w:rsidRPr="00BF3658" w:rsidRDefault="00D02694" w:rsidP="002A7F67">
            <w:pPr>
              <w:tabs>
                <w:tab w:val="left" w:pos="851"/>
              </w:tabs>
              <w:jc w:val="left"/>
            </w:pPr>
            <w:r>
              <w:t>&lt;14</w:t>
            </w:r>
          </w:p>
        </w:tc>
        <w:tc>
          <w:tcPr>
            <w:tcW w:w="1229" w:type="dxa"/>
            <w:noWrap/>
            <w:vAlign w:val="center"/>
            <w:hideMark/>
          </w:tcPr>
          <w:p w14:paraId="205C5F5B" w14:textId="481514F6" w:rsidR="00BF3658" w:rsidRPr="00BF3658" w:rsidRDefault="00D02694" w:rsidP="002A7F67">
            <w:pPr>
              <w:tabs>
                <w:tab w:val="left" w:pos="851"/>
              </w:tabs>
              <w:jc w:val="left"/>
            </w:pPr>
            <w:r>
              <w:t>&lt;14</w:t>
            </w:r>
          </w:p>
        </w:tc>
        <w:tc>
          <w:tcPr>
            <w:tcW w:w="1229" w:type="dxa"/>
            <w:noWrap/>
            <w:vAlign w:val="center"/>
            <w:hideMark/>
          </w:tcPr>
          <w:p w14:paraId="12C2E633" w14:textId="6BD203E5" w:rsidR="00BF3658" w:rsidRPr="00BF3658" w:rsidRDefault="00D02694" w:rsidP="002A7F67">
            <w:pPr>
              <w:tabs>
                <w:tab w:val="left" w:pos="851"/>
              </w:tabs>
              <w:jc w:val="left"/>
            </w:pPr>
            <w:r>
              <w:t>&lt;14</w:t>
            </w:r>
          </w:p>
        </w:tc>
      </w:tr>
      <w:tr w:rsidR="002A7F67" w:rsidRPr="00BF3658" w14:paraId="00D23086" w14:textId="77777777" w:rsidTr="002A7F67">
        <w:trPr>
          <w:trHeight w:val="288"/>
        </w:trPr>
        <w:tc>
          <w:tcPr>
            <w:tcW w:w="2120" w:type="dxa"/>
            <w:noWrap/>
            <w:vAlign w:val="center"/>
            <w:hideMark/>
          </w:tcPr>
          <w:p w14:paraId="321E65F7" w14:textId="77777777" w:rsidR="00BF3658" w:rsidRPr="00BF3658" w:rsidRDefault="00BF3658" w:rsidP="002A7F67">
            <w:pPr>
              <w:tabs>
                <w:tab w:val="left" w:pos="851"/>
              </w:tabs>
              <w:jc w:val="left"/>
              <w:rPr>
                <w:b/>
                <w:bCs/>
              </w:rPr>
            </w:pPr>
            <w:r w:rsidRPr="00BF3658">
              <w:rPr>
                <w:b/>
                <w:bCs/>
              </w:rPr>
              <w:t>Furnace 2</w:t>
            </w:r>
          </w:p>
        </w:tc>
        <w:tc>
          <w:tcPr>
            <w:tcW w:w="1228" w:type="dxa"/>
            <w:noWrap/>
            <w:vAlign w:val="center"/>
            <w:hideMark/>
          </w:tcPr>
          <w:p w14:paraId="04BC33E9" w14:textId="77777777" w:rsidR="00BF3658" w:rsidRPr="00BF3658" w:rsidRDefault="00BF3658" w:rsidP="002A7F67">
            <w:pPr>
              <w:tabs>
                <w:tab w:val="left" w:pos="851"/>
              </w:tabs>
              <w:jc w:val="left"/>
            </w:pPr>
            <w:r w:rsidRPr="00BF3658">
              <w:t xml:space="preserve">22.1 </w:t>
            </w:r>
          </w:p>
        </w:tc>
        <w:tc>
          <w:tcPr>
            <w:tcW w:w="1229" w:type="dxa"/>
            <w:noWrap/>
            <w:vAlign w:val="center"/>
            <w:hideMark/>
          </w:tcPr>
          <w:p w14:paraId="43202006" w14:textId="77777777" w:rsidR="00BF3658" w:rsidRPr="00BF3658" w:rsidRDefault="00BF3658" w:rsidP="002A7F67">
            <w:pPr>
              <w:tabs>
                <w:tab w:val="left" w:pos="851"/>
              </w:tabs>
              <w:jc w:val="left"/>
            </w:pPr>
            <w:r w:rsidRPr="00BF3658">
              <w:t xml:space="preserve">38.5 </w:t>
            </w:r>
          </w:p>
        </w:tc>
        <w:tc>
          <w:tcPr>
            <w:tcW w:w="1229" w:type="dxa"/>
            <w:noWrap/>
            <w:vAlign w:val="center"/>
            <w:hideMark/>
          </w:tcPr>
          <w:p w14:paraId="427970BA" w14:textId="77777777" w:rsidR="00BF3658" w:rsidRPr="00BF3658" w:rsidRDefault="00BF3658" w:rsidP="002A7F67">
            <w:pPr>
              <w:tabs>
                <w:tab w:val="left" w:pos="851"/>
              </w:tabs>
              <w:jc w:val="left"/>
            </w:pPr>
            <w:r w:rsidRPr="00BF3658">
              <w:t xml:space="preserve">9.7 </w:t>
            </w:r>
          </w:p>
        </w:tc>
        <w:tc>
          <w:tcPr>
            <w:tcW w:w="1228" w:type="dxa"/>
            <w:noWrap/>
            <w:vAlign w:val="center"/>
            <w:hideMark/>
          </w:tcPr>
          <w:p w14:paraId="6F15DF6A" w14:textId="77777777" w:rsidR="00BF3658" w:rsidRPr="00BF3658" w:rsidRDefault="00BF3658" w:rsidP="002A7F67">
            <w:pPr>
              <w:tabs>
                <w:tab w:val="left" w:pos="851"/>
              </w:tabs>
              <w:jc w:val="left"/>
            </w:pPr>
            <w:r w:rsidRPr="00BF3658">
              <w:t xml:space="preserve">209.0 </w:t>
            </w:r>
          </w:p>
        </w:tc>
        <w:tc>
          <w:tcPr>
            <w:tcW w:w="1229" w:type="dxa"/>
            <w:noWrap/>
            <w:vAlign w:val="center"/>
            <w:hideMark/>
          </w:tcPr>
          <w:p w14:paraId="3528E0EA" w14:textId="77777777" w:rsidR="00BF3658" w:rsidRPr="00BF3658" w:rsidRDefault="00BF3658" w:rsidP="002A7F67">
            <w:pPr>
              <w:tabs>
                <w:tab w:val="left" w:pos="851"/>
              </w:tabs>
              <w:jc w:val="left"/>
            </w:pPr>
            <w:r w:rsidRPr="00BF3658">
              <w:t xml:space="preserve">246.5 </w:t>
            </w:r>
          </w:p>
        </w:tc>
        <w:tc>
          <w:tcPr>
            <w:tcW w:w="1229" w:type="dxa"/>
            <w:noWrap/>
            <w:vAlign w:val="center"/>
            <w:hideMark/>
          </w:tcPr>
          <w:p w14:paraId="7C495123" w14:textId="77777777" w:rsidR="00BF3658" w:rsidRPr="00BF3658" w:rsidRDefault="00BF3658" w:rsidP="002A7F67">
            <w:pPr>
              <w:tabs>
                <w:tab w:val="left" w:pos="851"/>
              </w:tabs>
              <w:jc w:val="left"/>
            </w:pPr>
            <w:r w:rsidRPr="00BF3658">
              <w:t xml:space="preserve">163.0 </w:t>
            </w:r>
          </w:p>
        </w:tc>
        <w:tc>
          <w:tcPr>
            <w:tcW w:w="1228" w:type="dxa"/>
            <w:noWrap/>
            <w:vAlign w:val="center"/>
            <w:hideMark/>
          </w:tcPr>
          <w:p w14:paraId="4BA44538" w14:textId="77777777" w:rsidR="00BF3658" w:rsidRPr="00BF3658" w:rsidRDefault="00BF3658" w:rsidP="002A7F67">
            <w:pPr>
              <w:tabs>
                <w:tab w:val="left" w:pos="851"/>
              </w:tabs>
              <w:jc w:val="left"/>
            </w:pPr>
            <w:r w:rsidRPr="00BF3658">
              <w:t>19.1</w:t>
            </w:r>
          </w:p>
        </w:tc>
        <w:tc>
          <w:tcPr>
            <w:tcW w:w="1229" w:type="dxa"/>
            <w:noWrap/>
            <w:vAlign w:val="center"/>
            <w:hideMark/>
          </w:tcPr>
          <w:p w14:paraId="78004A9C" w14:textId="77777777" w:rsidR="00BF3658" w:rsidRPr="00BF3658" w:rsidRDefault="00BF3658" w:rsidP="002A7F67">
            <w:pPr>
              <w:tabs>
                <w:tab w:val="left" w:pos="851"/>
              </w:tabs>
              <w:jc w:val="left"/>
            </w:pPr>
            <w:r w:rsidRPr="00BF3658">
              <w:t>34.0</w:t>
            </w:r>
          </w:p>
        </w:tc>
        <w:tc>
          <w:tcPr>
            <w:tcW w:w="1229" w:type="dxa"/>
            <w:noWrap/>
            <w:vAlign w:val="center"/>
            <w:hideMark/>
          </w:tcPr>
          <w:p w14:paraId="3E3B37A3" w14:textId="72EC62EC" w:rsidR="00BF3658" w:rsidRPr="00BF3658" w:rsidRDefault="00D02694" w:rsidP="002A7F67">
            <w:pPr>
              <w:tabs>
                <w:tab w:val="left" w:pos="851"/>
              </w:tabs>
              <w:jc w:val="left"/>
            </w:pPr>
            <w:r>
              <w:t>&lt;14</w:t>
            </w:r>
          </w:p>
        </w:tc>
      </w:tr>
      <w:tr w:rsidR="002A7F67" w:rsidRPr="00BF3658" w14:paraId="7CB173E8" w14:textId="77777777" w:rsidTr="002A7F67">
        <w:trPr>
          <w:trHeight w:val="288"/>
        </w:trPr>
        <w:tc>
          <w:tcPr>
            <w:tcW w:w="2120" w:type="dxa"/>
            <w:noWrap/>
            <w:vAlign w:val="center"/>
            <w:hideMark/>
          </w:tcPr>
          <w:p w14:paraId="1A9C4306" w14:textId="77777777" w:rsidR="00BF3658" w:rsidRPr="00BF3658" w:rsidRDefault="00BF3658" w:rsidP="002A7F67">
            <w:pPr>
              <w:tabs>
                <w:tab w:val="left" w:pos="851"/>
              </w:tabs>
              <w:jc w:val="left"/>
              <w:rPr>
                <w:b/>
                <w:bCs/>
              </w:rPr>
            </w:pPr>
            <w:r w:rsidRPr="00BF3658">
              <w:rPr>
                <w:b/>
                <w:bCs/>
              </w:rPr>
              <w:t>Furnace 3</w:t>
            </w:r>
          </w:p>
        </w:tc>
        <w:tc>
          <w:tcPr>
            <w:tcW w:w="1228" w:type="dxa"/>
            <w:noWrap/>
            <w:vAlign w:val="center"/>
            <w:hideMark/>
          </w:tcPr>
          <w:p w14:paraId="33AC31EE" w14:textId="77777777" w:rsidR="00BF3658" w:rsidRPr="00BF3658" w:rsidRDefault="00BF3658" w:rsidP="002A7F67">
            <w:pPr>
              <w:tabs>
                <w:tab w:val="left" w:pos="851"/>
              </w:tabs>
              <w:jc w:val="left"/>
            </w:pPr>
            <w:r w:rsidRPr="00BF3658">
              <w:t xml:space="preserve">3.2 </w:t>
            </w:r>
          </w:p>
        </w:tc>
        <w:tc>
          <w:tcPr>
            <w:tcW w:w="1229" w:type="dxa"/>
            <w:noWrap/>
            <w:vAlign w:val="center"/>
            <w:hideMark/>
          </w:tcPr>
          <w:p w14:paraId="70043DF7" w14:textId="77777777" w:rsidR="00BF3658" w:rsidRPr="00BF3658" w:rsidRDefault="00BF3658" w:rsidP="002A7F67">
            <w:pPr>
              <w:tabs>
                <w:tab w:val="left" w:pos="851"/>
              </w:tabs>
              <w:jc w:val="left"/>
            </w:pPr>
            <w:r w:rsidRPr="00BF3658">
              <w:t xml:space="preserve">12.7 </w:t>
            </w:r>
          </w:p>
        </w:tc>
        <w:tc>
          <w:tcPr>
            <w:tcW w:w="1229" w:type="dxa"/>
            <w:noWrap/>
            <w:vAlign w:val="center"/>
            <w:hideMark/>
          </w:tcPr>
          <w:p w14:paraId="6DCA2A02" w14:textId="719BE5F4" w:rsidR="00BF3658" w:rsidRPr="00BF3658" w:rsidRDefault="00D02694" w:rsidP="002A7F67">
            <w:pPr>
              <w:tabs>
                <w:tab w:val="left" w:pos="851"/>
              </w:tabs>
              <w:jc w:val="left"/>
            </w:pPr>
            <w:r>
              <w:t>&lt;3</w:t>
            </w:r>
            <w:r w:rsidR="00BF3658" w:rsidRPr="00BF3658">
              <w:t xml:space="preserve"> </w:t>
            </w:r>
          </w:p>
        </w:tc>
        <w:tc>
          <w:tcPr>
            <w:tcW w:w="1228" w:type="dxa"/>
            <w:noWrap/>
            <w:vAlign w:val="center"/>
            <w:hideMark/>
          </w:tcPr>
          <w:p w14:paraId="315525DE" w14:textId="77777777" w:rsidR="00BF3658" w:rsidRPr="00BF3658" w:rsidRDefault="00BF3658" w:rsidP="002A7F67">
            <w:pPr>
              <w:tabs>
                <w:tab w:val="left" w:pos="851"/>
              </w:tabs>
              <w:jc w:val="left"/>
            </w:pPr>
            <w:r w:rsidRPr="00BF3658">
              <w:t xml:space="preserve">289.8 </w:t>
            </w:r>
          </w:p>
        </w:tc>
        <w:tc>
          <w:tcPr>
            <w:tcW w:w="1229" w:type="dxa"/>
            <w:noWrap/>
            <w:vAlign w:val="center"/>
            <w:hideMark/>
          </w:tcPr>
          <w:p w14:paraId="2A9A7C4F" w14:textId="77777777" w:rsidR="00BF3658" w:rsidRPr="00BF3658" w:rsidRDefault="00BF3658" w:rsidP="002A7F67">
            <w:pPr>
              <w:tabs>
                <w:tab w:val="left" w:pos="851"/>
              </w:tabs>
              <w:jc w:val="left"/>
            </w:pPr>
            <w:r w:rsidRPr="00BF3658">
              <w:t xml:space="preserve">348.9 </w:t>
            </w:r>
          </w:p>
        </w:tc>
        <w:tc>
          <w:tcPr>
            <w:tcW w:w="1229" w:type="dxa"/>
            <w:noWrap/>
            <w:vAlign w:val="center"/>
            <w:hideMark/>
          </w:tcPr>
          <w:p w14:paraId="039FA132" w14:textId="77777777" w:rsidR="00BF3658" w:rsidRPr="00BF3658" w:rsidRDefault="00BF3658" w:rsidP="002A7F67">
            <w:pPr>
              <w:tabs>
                <w:tab w:val="left" w:pos="851"/>
              </w:tabs>
              <w:jc w:val="left"/>
            </w:pPr>
            <w:r w:rsidRPr="00BF3658">
              <w:t xml:space="preserve">251.4 </w:t>
            </w:r>
          </w:p>
        </w:tc>
        <w:tc>
          <w:tcPr>
            <w:tcW w:w="1228" w:type="dxa"/>
            <w:noWrap/>
            <w:vAlign w:val="center"/>
            <w:hideMark/>
          </w:tcPr>
          <w:p w14:paraId="3F027D22" w14:textId="77777777" w:rsidR="00BF3658" w:rsidRPr="00BF3658" w:rsidRDefault="00BF3658" w:rsidP="002A7F67">
            <w:pPr>
              <w:tabs>
                <w:tab w:val="left" w:pos="851"/>
              </w:tabs>
              <w:jc w:val="left"/>
            </w:pPr>
            <w:r w:rsidRPr="00BF3658">
              <w:t>3.5</w:t>
            </w:r>
          </w:p>
        </w:tc>
        <w:tc>
          <w:tcPr>
            <w:tcW w:w="1229" w:type="dxa"/>
            <w:noWrap/>
            <w:vAlign w:val="center"/>
            <w:hideMark/>
          </w:tcPr>
          <w:p w14:paraId="5D876049" w14:textId="04D1A2FA" w:rsidR="00BF3658" w:rsidRPr="00BF3658" w:rsidRDefault="00D02694" w:rsidP="002A7F67">
            <w:pPr>
              <w:tabs>
                <w:tab w:val="left" w:pos="851"/>
              </w:tabs>
              <w:jc w:val="left"/>
            </w:pPr>
            <w:r>
              <w:t>&lt;14</w:t>
            </w:r>
          </w:p>
        </w:tc>
        <w:tc>
          <w:tcPr>
            <w:tcW w:w="1229" w:type="dxa"/>
            <w:noWrap/>
            <w:vAlign w:val="center"/>
            <w:hideMark/>
          </w:tcPr>
          <w:p w14:paraId="2D85AFAE" w14:textId="7966027F" w:rsidR="00BF3658" w:rsidRPr="00BF3658" w:rsidRDefault="00D02694" w:rsidP="002A7F67">
            <w:pPr>
              <w:tabs>
                <w:tab w:val="left" w:pos="851"/>
              </w:tabs>
              <w:jc w:val="left"/>
            </w:pPr>
            <w:r>
              <w:t>&lt;14</w:t>
            </w:r>
          </w:p>
        </w:tc>
      </w:tr>
      <w:tr w:rsidR="002A7F67" w:rsidRPr="00BF3658" w14:paraId="33CC7C93" w14:textId="77777777" w:rsidTr="002A7F67">
        <w:trPr>
          <w:trHeight w:val="288"/>
        </w:trPr>
        <w:tc>
          <w:tcPr>
            <w:tcW w:w="2120" w:type="dxa"/>
            <w:noWrap/>
            <w:vAlign w:val="center"/>
            <w:hideMark/>
          </w:tcPr>
          <w:p w14:paraId="3EB89958" w14:textId="77777777" w:rsidR="00BF3658" w:rsidRPr="00BF3658" w:rsidRDefault="00BF3658" w:rsidP="002A7F67">
            <w:pPr>
              <w:tabs>
                <w:tab w:val="left" w:pos="851"/>
              </w:tabs>
              <w:jc w:val="left"/>
              <w:rPr>
                <w:b/>
                <w:bCs/>
              </w:rPr>
            </w:pPr>
            <w:r w:rsidRPr="00BF3658">
              <w:rPr>
                <w:b/>
                <w:bCs/>
              </w:rPr>
              <w:t>Furnace 4</w:t>
            </w:r>
          </w:p>
        </w:tc>
        <w:tc>
          <w:tcPr>
            <w:tcW w:w="1228" w:type="dxa"/>
            <w:noWrap/>
            <w:vAlign w:val="center"/>
            <w:hideMark/>
          </w:tcPr>
          <w:p w14:paraId="021B2303" w14:textId="77777777" w:rsidR="00BF3658" w:rsidRPr="00BF3658" w:rsidRDefault="00BF3658" w:rsidP="002A7F67">
            <w:pPr>
              <w:tabs>
                <w:tab w:val="left" w:pos="851"/>
              </w:tabs>
              <w:jc w:val="left"/>
            </w:pPr>
            <w:r w:rsidRPr="00BF3658">
              <w:t xml:space="preserve">3.3 </w:t>
            </w:r>
          </w:p>
        </w:tc>
        <w:tc>
          <w:tcPr>
            <w:tcW w:w="1229" w:type="dxa"/>
            <w:noWrap/>
            <w:vAlign w:val="center"/>
            <w:hideMark/>
          </w:tcPr>
          <w:p w14:paraId="661ACA88" w14:textId="77777777" w:rsidR="00BF3658" w:rsidRPr="00BF3658" w:rsidRDefault="00BF3658" w:rsidP="002A7F67">
            <w:pPr>
              <w:tabs>
                <w:tab w:val="left" w:pos="851"/>
              </w:tabs>
              <w:jc w:val="left"/>
            </w:pPr>
            <w:r w:rsidRPr="00BF3658">
              <w:t xml:space="preserve">12.8 </w:t>
            </w:r>
          </w:p>
        </w:tc>
        <w:tc>
          <w:tcPr>
            <w:tcW w:w="1229" w:type="dxa"/>
            <w:noWrap/>
            <w:vAlign w:val="center"/>
            <w:hideMark/>
          </w:tcPr>
          <w:p w14:paraId="2CD8B633" w14:textId="597AAC62" w:rsidR="00BF3658" w:rsidRPr="00BF3658" w:rsidRDefault="00D02694" w:rsidP="002A7F67">
            <w:pPr>
              <w:tabs>
                <w:tab w:val="left" w:pos="851"/>
              </w:tabs>
              <w:jc w:val="left"/>
            </w:pPr>
            <w:r>
              <w:t>&lt;3</w:t>
            </w:r>
            <w:r w:rsidR="00BF3658" w:rsidRPr="00BF3658">
              <w:t xml:space="preserve"> </w:t>
            </w:r>
          </w:p>
        </w:tc>
        <w:tc>
          <w:tcPr>
            <w:tcW w:w="1228" w:type="dxa"/>
            <w:noWrap/>
            <w:vAlign w:val="center"/>
            <w:hideMark/>
          </w:tcPr>
          <w:p w14:paraId="7A0ABC39" w14:textId="77777777" w:rsidR="00BF3658" w:rsidRPr="00BF3658" w:rsidRDefault="00BF3658" w:rsidP="002A7F67">
            <w:pPr>
              <w:tabs>
                <w:tab w:val="left" w:pos="851"/>
              </w:tabs>
              <w:jc w:val="left"/>
            </w:pPr>
            <w:r w:rsidRPr="00BF3658">
              <w:t xml:space="preserve">249.9 </w:t>
            </w:r>
          </w:p>
        </w:tc>
        <w:tc>
          <w:tcPr>
            <w:tcW w:w="1229" w:type="dxa"/>
            <w:noWrap/>
            <w:vAlign w:val="center"/>
            <w:hideMark/>
          </w:tcPr>
          <w:p w14:paraId="08E3D5CA" w14:textId="77777777" w:rsidR="00BF3658" w:rsidRPr="00BF3658" w:rsidRDefault="00BF3658" w:rsidP="002A7F67">
            <w:pPr>
              <w:tabs>
                <w:tab w:val="left" w:pos="851"/>
              </w:tabs>
              <w:jc w:val="left"/>
            </w:pPr>
            <w:r w:rsidRPr="00BF3658">
              <w:t xml:space="preserve">260.4 </w:t>
            </w:r>
          </w:p>
        </w:tc>
        <w:tc>
          <w:tcPr>
            <w:tcW w:w="1229" w:type="dxa"/>
            <w:noWrap/>
            <w:vAlign w:val="center"/>
            <w:hideMark/>
          </w:tcPr>
          <w:p w14:paraId="278D5C42" w14:textId="77777777" w:rsidR="00BF3658" w:rsidRPr="00BF3658" w:rsidRDefault="00BF3658" w:rsidP="002A7F67">
            <w:pPr>
              <w:tabs>
                <w:tab w:val="left" w:pos="851"/>
              </w:tabs>
              <w:jc w:val="left"/>
            </w:pPr>
            <w:r w:rsidRPr="00BF3658">
              <w:t xml:space="preserve">227.5 </w:t>
            </w:r>
          </w:p>
        </w:tc>
        <w:tc>
          <w:tcPr>
            <w:tcW w:w="1228" w:type="dxa"/>
            <w:noWrap/>
            <w:vAlign w:val="center"/>
            <w:hideMark/>
          </w:tcPr>
          <w:p w14:paraId="5F18C31C" w14:textId="52341B52" w:rsidR="00BF3658" w:rsidRPr="00BF3658" w:rsidRDefault="00D02694" w:rsidP="002A7F67">
            <w:pPr>
              <w:tabs>
                <w:tab w:val="left" w:pos="851"/>
              </w:tabs>
              <w:jc w:val="left"/>
            </w:pPr>
            <w:r>
              <w:t>&lt;14</w:t>
            </w:r>
          </w:p>
        </w:tc>
        <w:tc>
          <w:tcPr>
            <w:tcW w:w="1229" w:type="dxa"/>
            <w:noWrap/>
            <w:vAlign w:val="center"/>
            <w:hideMark/>
          </w:tcPr>
          <w:p w14:paraId="5401E376" w14:textId="3408EBF6" w:rsidR="00D02694" w:rsidRPr="00BF3658" w:rsidRDefault="00D02694" w:rsidP="002A7F67">
            <w:pPr>
              <w:tabs>
                <w:tab w:val="left" w:pos="851"/>
              </w:tabs>
              <w:jc w:val="left"/>
            </w:pPr>
            <w:r>
              <w:t>&lt;14</w:t>
            </w:r>
          </w:p>
        </w:tc>
        <w:tc>
          <w:tcPr>
            <w:tcW w:w="1229" w:type="dxa"/>
            <w:noWrap/>
            <w:vAlign w:val="center"/>
            <w:hideMark/>
          </w:tcPr>
          <w:p w14:paraId="677FFAFC" w14:textId="555107AB" w:rsidR="00BF3658" w:rsidRPr="00BF3658" w:rsidRDefault="00D02694" w:rsidP="002A7F67">
            <w:pPr>
              <w:tabs>
                <w:tab w:val="left" w:pos="851"/>
              </w:tabs>
              <w:jc w:val="left"/>
            </w:pPr>
            <w:r>
              <w:t>&lt;14</w:t>
            </w:r>
          </w:p>
        </w:tc>
      </w:tr>
      <w:tr w:rsidR="002A7F67" w:rsidRPr="00BF3658" w14:paraId="2887E15A" w14:textId="77777777" w:rsidTr="002A7F67">
        <w:trPr>
          <w:trHeight w:val="288"/>
        </w:trPr>
        <w:tc>
          <w:tcPr>
            <w:tcW w:w="2120" w:type="dxa"/>
            <w:noWrap/>
            <w:vAlign w:val="center"/>
            <w:hideMark/>
          </w:tcPr>
          <w:p w14:paraId="46D3E3E0" w14:textId="77777777" w:rsidR="00BF3658" w:rsidRPr="00BF3658" w:rsidRDefault="00BF3658" w:rsidP="002A7F67">
            <w:pPr>
              <w:tabs>
                <w:tab w:val="left" w:pos="851"/>
              </w:tabs>
              <w:jc w:val="left"/>
              <w:rPr>
                <w:b/>
                <w:bCs/>
              </w:rPr>
            </w:pPr>
            <w:r w:rsidRPr="00BF3658">
              <w:rPr>
                <w:b/>
                <w:bCs/>
              </w:rPr>
              <w:t>Furnace 5</w:t>
            </w:r>
          </w:p>
        </w:tc>
        <w:tc>
          <w:tcPr>
            <w:tcW w:w="1228" w:type="dxa"/>
            <w:noWrap/>
            <w:vAlign w:val="center"/>
            <w:hideMark/>
          </w:tcPr>
          <w:p w14:paraId="4740E438" w14:textId="77777777" w:rsidR="00BF3658" w:rsidRPr="00BF3658" w:rsidRDefault="00BF3658" w:rsidP="002A7F67">
            <w:pPr>
              <w:tabs>
                <w:tab w:val="left" w:pos="851"/>
              </w:tabs>
              <w:jc w:val="left"/>
            </w:pPr>
            <w:r w:rsidRPr="00BF3658">
              <w:t xml:space="preserve">6.7 </w:t>
            </w:r>
          </w:p>
        </w:tc>
        <w:tc>
          <w:tcPr>
            <w:tcW w:w="1229" w:type="dxa"/>
            <w:noWrap/>
            <w:vAlign w:val="center"/>
            <w:hideMark/>
          </w:tcPr>
          <w:p w14:paraId="1F802478" w14:textId="77777777" w:rsidR="00BF3658" w:rsidRPr="00BF3658" w:rsidRDefault="00BF3658" w:rsidP="002A7F67">
            <w:pPr>
              <w:tabs>
                <w:tab w:val="left" w:pos="851"/>
              </w:tabs>
              <w:jc w:val="left"/>
            </w:pPr>
            <w:r w:rsidRPr="00BF3658">
              <w:t xml:space="preserve">6.7 </w:t>
            </w:r>
          </w:p>
        </w:tc>
        <w:tc>
          <w:tcPr>
            <w:tcW w:w="1229" w:type="dxa"/>
            <w:noWrap/>
            <w:vAlign w:val="center"/>
            <w:hideMark/>
          </w:tcPr>
          <w:p w14:paraId="1203C732" w14:textId="77777777" w:rsidR="00BF3658" w:rsidRPr="00BF3658" w:rsidRDefault="00BF3658" w:rsidP="002A7F67">
            <w:pPr>
              <w:tabs>
                <w:tab w:val="left" w:pos="851"/>
              </w:tabs>
              <w:jc w:val="left"/>
            </w:pPr>
            <w:r w:rsidRPr="00BF3658">
              <w:t xml:space="preserve">6.7 </w:t>
            </w:r>
          </w:p>
        </w:tc>
        <w:tc>
          <w:tcPr>
            <w:tcW w:w="1228" w:type="dxa"/>
            <w:noWrap/>
            <w:vAlign w:val="center"/>
            <w:hideMark/>
          </w:tcPr>
          <w:p w14:paraId="575BBFFE" w14:textId="77777777" w:rsidR="00BF3658" w:rsidRPr="00BF3658" w:rsidRDefault="00BF3658" w:rsidP="002A7F67">
            <w:pPr>
              <w:tabs>
                <w:tab w:val="left" w:pos="851"/>
              </w:tabs>
              <w:jc w:val="left"/>
            </w:pPr>
            <w:r w:rsidRPr="00BF3658">
              <w:t xml:space="preserve">241.5 </w:t>
            </w:r>
          </w:p>
        </w:tc>
        <w:tc>
          <w:tcPr>
            <w:tcW w:w="1229" w:type="dxa"/>
            <w:noWrap/>
            <w:vAlign w:val="center"/>
            <w:hideMark/>
          </w:tcPr>
          <w:p w14:paraId="75E1561A" w14:textId="77777777" w:rsidR="00BF3658" w:rsidRPr="00BF3658" w:rsidRDefault="00BF3658" w:rsidP="002A7F67">
            <w:pPr>
              <w:tabs>
                <w:tab w:val="left" w:pos="851"/>
              </w:tabs>
              <w:jc w:val="left"/>
            </w:pPr>
            <w:r w:rsidRPr="00BF3658">
              <w:t xml:space="preserve">241.5 </w:t>
            </w:r>
          </w:p>
        </w:tc>
        <w:tc>
          <w:tcPr>
            <w:tcW w:w="1229" w:type="dxa"/>
            <w:noWrap/>
            <w:vAlign w:val="center"/>
            <w:hideMark/>
          </w:tcPr>
          <w:p w14:paraId="60B113B0" w14:textId="77777777" w:rsidR="00BF3658" w:rsidRPr="00BF3658" w:rsidRDefault="00BF3658" w:rsidP="002A7F67">
            <w:pPr>
              <w:tabs>
                <w:tab w:val="left" w:pos="851"/>
              </w:tabs>
              <w:jc w:val="left"/>
            </w:pPr>
            <w:r w:rsidRPr="00BF3658">
              <w:t xml:space="preserve">241.5 </w:t>
            </w:r>
          </w:p>
        </w:tc>
        <w:tc>
          <w:tcPr>
            <w:tcW w:w="1228" w:type="dxa"/>
            <w:noWrap/>
            <w:vAlign w:val="center"/>
            <w:hideMark/>
          </w:tcPr>
          <w:p w14:paraId="1E84BD3E" w14:textId="20A01A04" w:rsidR="00BF3658" w:rsidRPr="00BF3658" w:rsidRDefault="00D02694" w:rsidP="002A7F67">
            <w:pPr>
              <w:tabs>
                <w:tab w:val="left" w:pos="851"/>
              </w:tabs>
              <w:jc w:val="left"/>
            </w:pPr>
            <w:r>
              <w:t>&lt;14</w:t>
            </w:r>
          </w:p>
        </w:tc>
        <w:tc>
          <w:tcPr>
            <w:tcW w:w="1229" w:type="dxa"/>
            <w:noWrap/>
            <w:vAlign w:val="center"/>
            <w:hideMark/>
          </w:tcPr>
          <w:p w14:paraId="655CB66F" w14:textId="3912DEB3" w:rsidR="00BF3658" w:rsidRPr="00BF3658" w:rsidRDefault="00D02694" w:rsidP="002A7F67">
            <w:pPr>
              <w:tabs>
                <w:tab w:val="left" w:pos="851"/>
              </w:tabs>
              <w:jc w:val="left"/>
            </w:pPr>
            <w:r>
              <w:t>&lt;14</w:t>
            </w:r>
          </w:p>
        </w:tc>
        <w:tc>
          <w:tcPr>
            <w:tcW w:w="1229" w:type="dxa"/>
            <w:noWrap/>
            <w:vAlign w:val="center"/>
            <w:hideMark/>
          </w:tcPr>
          <w:p w14:paraId="30CFA208" w14:textId="23F64B4D" w:rsidR="00BF3658" w:rsidRPr="00BF3658" w:rsidRDefault="00D02694" w:rsidP="002A7F67">
            <w:pPr>
              <w:tabs>
                <w:tab w:val="left" w:pos="851"/>
              </w:tabs>
              <w:jc w:val="left"/>
            </w:pPr>
            <w:r>
              <w:t>&lt;14</w:t>
            </w:r>
          </w:p>
        </w:tc>
      </w:tr>
      <w:tr w:rsidR="002A7F67" w:rsidRPr="00BF3658" w14:paraId="1662F342" w14:textId="77777777" w:rsidTr="002A7F67">
        <w:trPr>
          <w:trHeight w:val="288"/>
        </w:trPr>
        <w:tc>
          <w:tcPr>
            <w:tcW w:w="2120" w:type="dxa"/>
            <w:noWrap/>
            <w:vAlign w:val="center"/>
            <w:hideMark/>
          </w:tcPr>
          <w:p w14:paraId="7FDD085E" w14:textId="77777777" w:rsidR="00BF3658" w:rsidRPr="00BF3658" w:rsidRDefault="00BF3658" w:rsidP="002A7F67">
            <w:pPr>
              <w:tabs>
                <w:tab w:val="left" w:pos="851"/>
              </w:tabs>
              <w:jc w:val="left"/>
              <w:rPr>
                <w:b/>
                <w:bCs/>
              </w:rPr>
            </w:pPr>
            <w:r w:rsidRPr="00BF3658">
              <w:rPr>
                <w:b/>
                <w:bCs/>
              </w:rPr>
              <w:t>Furnace 6</w:t>
            </w:r>
          </w:p>
        </w:tc>
        <w:tc>
          <w:tcPr>
            <w:tcW w:w="1228" w:type="dxa"/>
            <w:noWrap/>
            <w:vAlign w:val="center"/>
            <w:hideMark/>
          </w:tcPr>
          <w:p w14:paraId="031066CF" w14:textId="77777777" w:rsidR="00BF3658" w:rsidRPr="00BF3658" w:rsidRDefault="00BF3658" w:rsidP="002A7F67">
            <w:pPr>
              <w:tabs>
                <w:tab w:val="left" w:pos="851"/>
              </w:tabs>
              <w:jc w:val="left"/>
            </w:pPr>
            <w:r w:rsidRPr="00BF3658">
              <w:t xml:space="preserve">4.0 </w:t>
            </w:r>
          </w:p>
        </w:tc>
        <w:tc>
          <w:tcPr>
            <w:tcW w:w="1229" w:type="dxa"/>
            <w:noWrap/>
            <w:vAlign w:val="center"/>
            <w:hideMark/>
          </w:tcPr>
          <w:p w14:paraId="2744D6F0" w14:textId="77777777" w:rsidR="00BF3658" w:rsidRPr="00BF3658" w:rsidRDefault="00BF3658" w:rsidP="002A7F67">
            <w:pPr>
              <w:tabs>
                <w:tab w:val="left" w:pos="851"/>
              </w:tabs>
              <w:jc w:val="left"/>
            </w:pPr>
            <w:r w:rsidRPr="00BF3658">
              <w:t xml:space="preserve">12.8 </w:t>
            </w:r>
          </w:p>
        </w:tc>
        <w:tc>
          <w:tcPr>
            <w:tcW w:w="1229" w:type="dxa"/>
            <w:noWrap/>
            <w:vAlign w:val="center"/>
            <w:hideMark/>
          </w:tcPr>
          <w:p w14:paraId="16F67076" w14:textId="3AB38D62" w:rsidR="00BF3658" w:rsidRPr="00BF3658" w:rsidRDefault="00D02694" w:rsidP="002A7F67">
            <w:pPr>
              <w:tabs>
                <w:tab w:val="left" w:pos="851"/>
              </w:tabs>
              <w:jc w:val="left"/>
            </w:pPr>
            <w:r>
              <w:t>&lt;3</w:t>
            </w:r>
            <w:r w:rsidR="00BF3658" w:rsidRPr="00BF3658">
              <w:t xml:space="preserve"> </w:t>
            </w:r>
          </w:p>
        </w:tc>
        <w:tc>
          <w:tcPr>
            <w:tcW w:w="1228" w:type="dxa"/>
            <w:noWrap/>
            <w:vAlign w:val="center"/>
            <w:hideMark/>
          </w:tcPr>
          <w:p w14:paraId="0175B948" w14:textId="77777777" w:rsidR="00BF3658" w:rsidRPr="00BF3658" w:rsidRDefault="00BF3658" w:rsidP="002A7F67">
            <w:pPr>
              <w:tabs>
                <w:tab w:val="left" w:pos="851"/>
              </w:tabs>
              <w:jc w:val="left"/>
            </w:pPr>
            <w:r w:rsidRPr="00BF3658">
              <w:t xml:space="preserve">207.3 </w:t>
            </w:r>
          </w:p>
        </w:tc>
        <w:tc>
          <w:tcPr>
            <w:tcW w:w="1229" w:type="dxa"/>
            <w:noWrap/>
            <w:vAlign w:val="center"/>
            <w:hideMark/>
          </w:tcPr>
          <w:p w14:paraId="1C51A872" w14:textId="77777777" w:rsidR="00BF3658" w:rsidRPr="00BF3658" w:rsidRDefault="00BF3658" w:rsidP="002A7F67">
            <w:pPr>
              <w:tabs>
                <w:tab w:val="left" w:pos="851"/>
              </w:tabs>
              <w:jc w:val="left"/>
            </w:pPr>
            <w:r w:rsidRPr="00BF3658">
              <w:t xml:space="preserve">216.6 </w:t>
            </w:r>
          </w:p>
        </w:tc>
        <w:tc>
          <w:tcPr>
            <w:tcW w:w="1229" w:type="dxa"/>
            <w:noWrap/>
            <w:vAlign w:val="center"/>
            <w:hideMark/>
          </w:tcPr>
          <w:p w14:paraId="03B7D41E" w14:textId="77777777" w:rsidR="00BF3658" w:rsidRPr="00BF3658" w:rsidRDefault="00BF3658" w:rsidP="002A7F67">
            <w:pPr>
              <w:tabs>
                <w:tab w:val="left" w:pos="851"/>
              </w:tabs>
              <w:jc w:val="left"/>
            </w:pPr>
            <w:r w:rsidRPr="00BF3658">
              <w:t xml:space="preserve">202.5 </w:t>
            </w:r>
          </w:p>
        </w:tc>
        <w:tc>
          <w:tcPr>
            <w:tcW w:w="1228" w:type="dxa"/>
            <w:noWrap/>
            <w:vAlign w:val="center"/>
            <w:hideMark/>
          </w:tcPr>
          <w:p w14:paraId="4C08E956" w14:textId="77777777" w:rsidR="00BF3658" w:rsidRPr="00BF3658" w:rsidRDefault="00BF3658" w:rsidP="002A7F67">
            <w:pPr>
              <w:tabs>
                <w:tab w:val="left" w:pos="851"/>
              </w:tabs>
              <w:jc w:val="left"/>
            </w:pPr>
            <w:r w:rsidRPr="00BF3658">
              <w:t>0.4</w:t>
            </w:r>
          </w:p>
        </w:tc>
        <w:tc>
          <w:tcPr>
            <w:tcW w:w="1229" w:type="dxa"/>
            <w:noWrap/>
            <w:vAlign w:val="center"/>
            <w:hideMark/>
          </w:tcPr>
          <w:p w14:paraId="0CEC66F4" w14:textId="1543BC39" w:rsidR="00BF3658" w:rsidRPr="00BF3658" w:rsidRDefault="00D02694" w:rsidP="002A7F67">
            <w:pPr>
              <w:tabs>
                <w:tab w:val="left" w:pos="851"/>
              </w:tabs>
              <w:jc w:val="left"/>
            </w:pPr>
            <w:r>
              <w:t>&lt;14</w:t>
            </w:r>
          </w:p>
        </w:tc>
        <w:tc>
          <w:tcPr>
            <w:tcW w:w="1229" w:type="dxa"/>
            <w:noWrap/>
            <w:vAlign w:val="center"/>
            <w:hideMark/>
          </w:tcPr>
          <w:p w14:paraId="643668E5" w14:textId="6298A574" w:rsidR="00BF3658" w:rsidRPr="00BF3658" w:rsidRDefault="00D02694" w:rsidP="002A7F67">
            <w:pPr>
              <w:tabs>
                <w:tab w:val="left" w:pos="851"/>
              </w:tabs>
              <w:jc w:val="left"/>
            </w:pPr>
            <w:r>
              <w:t>&lt;14</w:t>
            </w:r>
          </w:p>
        </w:tc>
      </w:tr>
      <w:tr w:rsidR="002A7F67" w:rsidRPr="00BF3658" w14:paraId="1AD17A42" w14:textId="77777777" w:rsidTr="002A7F67">
        <w:trPr>
          <w:trHeight w:val="300"/>
        </w:trPr>
        <w:tc>
          <w:tcPr>
            <w:tcW w:w="2120" w:type="dxa"/>
            <w:noWrap/>
            <w:vAlign w:val="center"/>
            <w:hideMark/>
          </w:tcPr>
          <w:p w14:paraId="6D1AEB30" w14:textId="77777777" w:rsidR="00BF3658" w:rsidRPr="00BF3658" w:rsidRDefault="00BF3658" w:rsidP="002A7F67">
            <w:pPr>
              <w:tabs>
                <w:tab w:val="left" w:pos="851"/>
              </w:tabs>
              <w:jc w:val="left"/>
              <w:rPr>
                <w:b/>
                <w:bCs/>
              </w:rPr>
            </w:pPr>
            <w:r w:rsidRPr="00BF3658">
              <w:rPr>
                <w:b/>
                <w:bCs/>
              </w:rPr>
              <w:t>Furnace 7</w:t>
            </w:r>
          </w:p>
        </w:tc>
        <w:tc>
          <w:tcPr>
            <w:tcW w:w="1228" w:type="dxa"/>
            <w:noWrap/>
            <w:vAlign w:val="center"/>
            <w:hideMark/>
          </w:tcPr>
          <w:p w14:paraId="4D772B5D" w14:textId="15104FAD" w:rsidR="00BF3658" w:rsidRPr="00BF3658" w:rsidRDefault="00D02694" w:rsidP="002A7F67">
            <w:pPr>
              <w:tabs>
                <w:tab w:val="left" w:pos="851"/>
              </w:tabs>
              <w:jc w:val="left"/>
            </w:pPr>
            <w:r>
              <w:t>&lt;3</w:t>
            </w:r>
          </w:p>
        </w:tc>
        <w:tc>
          <w:tcPr>
            <w:tcW w:w="1229" w:type="dxa"/>
            <w:noWrap/>
            <w:vAlign w:val="center"/>
            <w:hideMark/>
          </w:tcPr>
          <w:p w14:paraId="6FC77655" w14:textId="2DCD4EFB" w:rsidR="00D02694" w:rsidRPr="00BF3658" w:rsidRDefault="00D02694" w:rsidP="002A7F67">
            <w:pPr>
              <w:tabs>
                <w:tab w:val="left" w:pos="851"/>
              </w:tabs>
              <w:jc w:val="left"/>
            </w:pPr>
            <w:r>
              <w:t>&lt;3</w:t>
            </w:r>
          </w:p>
        </w:tc>
        <w:tc>
          <w:tcPr>
            <w:tcW w:w="1229" w:type="dxa"/>
            <w:noWrap/>
            <w:vAlign w:val="center"/>
            <w:hideMark/>
          </w:tcPr>
          <w:p w14:paraId="52139C21" w14:textId="385BB053" w:rsidR="00BF3658" w:rsidRPr="00BF3658" w:rsidRDefault="00D02694" w:rsidP="002A7F67">
            <w:pPr>
              <w:tabs>
                <w:tab w:val="left" w:pos="851"/>
              </w:tabs>
              <w:jc w:val="left"/>
            </w:pPr>
            <w:r>
              <w:t>&lt;3</w:t>
            </w:r>
            <w:r w:rsidR="00BF3658" w:rsidRPr="00BF3658">
              <w:t xml:space="preserve"> </w:t>
            </w:r>
          </w:p>
        </w:tc>
        <w:tc>
          <w:tcPr>
            <w:tcW w:w="1228" w:type="dxa"/>
            <w:noWrap/>
            <w:vAlign w:val="center"/>
            <w:hideMark/>
          </w:tcPr>
          <w:p w14:paraId="663F7BB3" w14:textId="77777777" w:rsidR="00BF3658" w:rsidRPr="00BF3658" w:rsidRDefault="00BF3658" w:rsidP="002A7F67">
            <w:pPr>
              <w:tabs>
                <w:tab w:val="left" w:pos="851"/>
              </w:tabs>
              <w:jc w:val="left"/>
            </w:pPr>
            <w:r w:rsidRPr="00BF3658">
              <w:t xml:space="preserve">265.7 </w:t>
            </w:r>
          </w:p>
        </w:tc>
        <w:tc>
          <w:tcPr>
            <w:tcW w:w="1229" w:type="dxa"/>
            <w:noWrap/>
            <w:vAlign w:val="center"/>
            <w:hideMark/>
          </w:tcPr>
          <w:p w14:paraId="2C7977BE" w14:textId="77777777" w:rsidR="00BF3658" w:rsidRPr="00BF3658" w:rsidRDefault="00BF3658" w:rsidP="002A7F67">
            <w:pPr>
              <w:tabs>
                <w:tab w:val="left" w:pos="851"/>
              </w:tabs>
              <w:jc w:val="left"/>
            </w:pPr>
            <w:r w:rsidRPr="00BF3658">
              <w:t xml:space="preserve">271.8 </w:t>
            </w:r>
          </w:p>
        </w:tc>
        <w:tc>
          <w:tcPr>
            <w:tcW w:w="1229" w:type="dxa"/>
            <w:noWrap/>
            <w:vAlign w:val="center"/>
            <w:hideMark/>
          </w:tcPr>
          <w:p w14:paraId="4AF37536" w14:textId="77777777" w:rsidR="00BF3658" w:rsidRPr="00BF3658" w:rsidRDefault="00BF3658" w:rsidP="002A7F67">
            <w:pPr>
              <w:tabs>
                <w:tab w:val="left" w:pos="851"/>
              </w:tabs>
              <w:jc w:val="left"/>
            </w:pPr>
            <w:r w:rsidRPr="00BF3658">
              <w:t xml:space="preserve">247.3 </w:t>
            </w:r>
          </w:p>
        </w:tc>
        <w:tc>
          <w:tcPr>
            <w:tcW w:w="1228" w:type="dxa"/>
            <w:noWrap/>
            <w:vAlign w:val="center"/>
            <w:hideMark/>
          </w:tcPr>
          <w:p w14:paraId="6F30025D" w14:textId="77777777" w:rsidR="00BF3658" w:rsidRPr="00BF3658" w:rsidRDefault="00BF3658" w:rsidP="002A7F67">
            <w:pPr>
              <w:tabs>
                <w:tab w:val="left" w:pos="851"/>
              </w:tabs>
              <w:jc w:val="left"/>
            </w:pPr>
            <w:r w:rsidRPr="00BF3658">
              <w:t>1.1</w:t>
            </w:r>
          </w:p>
        </w:tc>
        <w:tc>
          <w:tcPr>
            <w:tcW w:w="1229" w:type="dxa"/>
            <w:noWrap/>
            <w:vAlign w:val="center"/>
            <w:hideMark/>
          </w:tcPr>
          <w:p w14:paraId="1FD79635" w14:textId="77777777" w:rsidR="00BF3658" w:rsidRPr="00BF3658" w:rsidRDefault="00BF3658" w:rsidP="002A7F67">
            <w:pPr>
              <w:tabs>
                <w:tab w:val="left" w:pos="851"/>
              </w:tabs>
              <w:jc w:val="left"/>
            </w:pPr>
            <w:r w:rsidRPr="00BF3658">
              <w:t>4.5</w:t>
            </w:r>
          </w:p>
        </w:tc>
        <w:tc>
          <w:tcPr>
            <w:tcW w:w="1229" w:type="dxa"/>
            <w:noWrap/>
            <w:vAlign w:val="center"/>
            <w:hideMark/>
          </w:tcPr>
          <w:p w14:paraId="2CAA42CD" w14:textId="30884262" w:rsidR="00BF3658" w:rsidRPr="00BF3658" w:rsidRDefault="00D02694" w:rsidP="002A7F67">
            <w:pPr>
              <w:tabs>
                <w:tab w:val="left" w:pos="851"/>
              </w:tabs>
              <w:jc w:val="left"/>
            </w:pPr>
            <w:r>
              <w:t>&lt;14</w:t>
            </w:r>
          </w:p>
        </w:tc>
      </w:tr>
      <w:tr w:rsidR="002A7F67" w:rsidRPr="00BF3658" w14:paraId="1BE206AC" w14:textId="77777777" w:rsidTr="002A7F67">
        <w:trPr>
          <w:trHeight w:val="300"/>
        </w:trPr>
        <w:tc>
          <w:tcPr>
            <w:tcW w:w="2120" w:type="dxa"/>
            <w:noWrap/>
            <w:vAlign w:val="center"/>
            <w:hideMark/>
          </w:tcPr>
          <w:p w14:paraId="714BE9E6" w14:textId="77777777" w:rsidR="00364E24" w:rsidRPr="00BF3658" w:rsidRDefault="00364E24" w:rsidP="002A7F67">
            <w:pPr>
              <w:tabs>
                <w:tab w:val="left" w:pos="851"/>
              </w:tabs>
              <w:jc w:val="left"/>
              <w:rPr>
                <w:b/>
                <w:bCs/>
              </w:rPr>
            </w:pPr>
            <w:r w:rsidRPr="00BF3658">
              <w:rPr>
                <w:b/>
                <w:bCs/>
              </w:rPr>
              <w:t>Gas Turbine Stack</w:t>
            </w:r>
          </w:p>
        </w:tc>
        <w:tc>
          <w:tcPr>
            <w:tcW w:w="1228" w:type="dxa"/>
            <w:noWrap/>
            <w:vAlign w:val="center"/>
            <w:hideMark/>
          </w:tcPr>
          <w:p w14:paraId="5CFBF84B" w14:textId="76678875" w:rsidR="00364E24" w:rsidRPr="00BF3658" w:rsidRDefault="00364E24" w:rsidP="002A7F67">
            <w:pPr>
              <w:tabs>
                <w:tab w:val="left" w:pos="851"/>
              </w:tabs>
              <w:jc w:val="left"/>
            </w:pPr>
            <w:r>
              <w:rPr>
                <w:rFonts w:ascii="Calibri" w:hAnsi="Calibri" w:cs="Calibri"/>
                <w:color w:val="000000"/>
                <w:sz w:val="22"/>
                <w:szCs w:val="22"/>
              </w:rPr>
              <w:t xml:space="preserve">1.3 </w:t>
            </w:r>
          </w:p>
        </w:tc>
        <w:tc>
          <w:tcPr>
            <w:tcW w:w="1229" w:type="dxa"/>
            <w:noWrap/>
            <w:vAlign w:val="center"/>
            <w:hideMark/>
          </w:tcPr>
          <w:p w14:paraId="49714C15" w14:textId="7CEAEF0E" w:rsidR="00364E24" w:rsidRPr="00BF3658" w:rsidRDefault="00364E24" w:rsidP="002A7F67">
            <w:pPr>
              <w:tabs>
                <w:tab w:val="left" w:pos="851"/>
              </w:tabs>
              <w:jc w:val="left"/>
            </w:pPr>
            <w:r>
              <w:rPr>
                <w:rFonts w:ascii="Calibri" w:hAnsi="Calibri" w:cs="Calibri"/>
                <w:color w:val="000000"/>
                <w:sz w:val="22"/>
                <w:szCs w:val="22"/>
              </w:rPr>
              <w:t xml:space="preserve">2.7 </w:t>
            </w:r>
          </w:p>
        </w:tc>
        <w:tc>
          <w:tcPr>
            <w:tcW w:w="1229" w:type="dxa"/>
            <w:noWrap/>
            <w:vAlign w:val="center"/>
            <w:hideMark/>
          </w:tcPr>
          <w:p w14:paraId="1A809E9E" w14:textId="15E266B0" w:rsidR="00364E24" w:rsidRPr="00BF3658" w:rsidRDefault="00E5712F" w:rsidP="002A7F67">
            <w:pPr>
              <w:tabs>
                <w:tab w:val="left" w:pos="851"/>
              </w:tabs>
              <w:jc w:val="left"/>
            </w:pPr>
            <w:r>
              <w:rPr>
                <w:rFonts w:ascii="Calibri" w:hAnsi="Calibri" w:cs="Calibri"/>
                <w:color w:val="000000"/>
                <w:sz w:val="22"/>
                <w:szCs w:val="22"/>
              </w:rPr>
              <w:t>&lt;3</w:t>
            </w:r>
          </w:p>
        </w:tc>
        <w:tc>
          <w:tcPr>
            <w:tcW w:w="1228" w:type="dxa"/>
            <w:noWrap/>
            <w:vAlign w:val="center"/>
            <w:hideMark/>
          </w:tcPr>
          <w:p w14:paraId="05AB9581" w14:textId="0401F258" w:rsidR="00364E24" w:rsidRPr="00BF3658" w:rsidRDefault="00364E24" w:rsidP="002A7F67">
            <w:pPr>
              <w:tabs>
                <w:tab w:val="left" w:pos="851"/>
              </w:tabs>
              <w:jc w:val="left"/>
            </w:pPr>
            <w:r>
              <w:rPr>
                <w:rFonts w:ascii="Calibri" w:hAnsi="Calibri" w:cs="Calibri"/>
                <w:color w:val="000000"/>
                <w:sz w:val="22"/>
                <w:szCs w:val="22"/>
              </w:rPr>
              <w:t xml:space="preserve">370.7 </w:t>
            </w:r>
          </w:p>
        </w:tc>
        <w:tc>
          <w:tcPr>
            <w:tcW w:w="1229" w:type="dxa"/>
            <w:noWrap/>
            <w:vAlign w:val="center"/>
            <w:hideMark/>
          </w:tcPr>
          <w:p w14:paraId="22932D76" w14:textId="6BDBDD71" w:rsidR="00364E24" w:rsidRPr="00BF3658" w:rsidRDefault="00364E24" w:rsidP="002A7F67">
            <w:pPr>
              <w:tabs>
                <w:tab w:val="left" w:pos="851"/>
              </w:tabs>
              <w:jc w:val="left"/>
            </w:pPr>
            <w:r>
              <w:rPr>
                <w:rFonts w:ascii="Calibri" w:hAnsi="Calibri" w:cs="Calibri"/>
                <w:color w:val="000000"/>
                <w:sz w:val="22"/>
                <w:szCs w:val="22"/>
              </w:rPr>
              <w:t xml:space="preserve">427.4 </w:t>
            </w:r>
          </w:p>
        </w:tc>
        <w:tc>
          <w:tcPr>
            <w:tcW w:w="1229" w:type="dxa"/>
            <w:noWrap/>
            <w:vAlign w:val="center"/>
            <w:hideMark/>
          </w:tcPr>
          <w:p w14:paraId="0343D92B" w14:textId="6CCB2033" w:rsidR="00364E24" w:rsidRPr="00BF3658" w:rsidRDefault="00364E24" w:rsidP="002A7F67">
            <w:pPr>
              <w:tabs>
                <w:tab w:val="left" w:pos="851"/>
              </w:tabs>
              <w:jc w:val="left"/>
            </w:pPr>
            <w:r>
              <w:rPr>
                <w:rFonts w:ascii="Calibri" w:hAnsi="Calibri" w:cs="Calibri"/>
                <w:color w:val="000000"/>
                <w:sz w:val="22"/>
                <w:szCs w:val="22"/>
              </w:rPr>
              <w:t xml:space="preserve">263.2 </w:t>
            </w:r>
          </w:p>
        </w:tc>
        <w:tc>
          <w:tcPr>
            <w:tcW w:w="1228" w:type="dxa"/>
            <w:noWrap/>
            <w:vAlign w:val="center"/>
            <w:hideMark/>
          </w:tcPr>
          <w:p w14:paraId="57733D74" w14:textId="479F30F3" w:rsidR="00364E24" w:rsidRPr="00BF3658" w:rsidRDefault="00364E24" w:rsidP="002A7F67">
            <w:pPr>
              <w:tabs>
                <w:tab w:val="left" w:pos="851"/>
              </w:tabs>
              <w:jc w:val="left"/>
            </w:pPr>
            <w:r>
              <w:rPr>
                <w:rFonts w:ascii="Calibri" w:hAnsi="Calibri" w:cs="Calibri"/>
                <w:color w:val="000000"/>
                <w:sz w:val="22"/>
                <w:szCs w:val="22"/>
              </w:rPr>
              <w:t>4.7</w:t>
            </w:r>
          </w:p>
        </w:tc>
        <w:tc>
          <w:tcPr>
            <w:tcW w:w="1229" w:type="dxa"/>
            <w:noWrap/>
            <w:vAlign w:val="center"/>
            <w:hideMark/>
          </w:tcPr>
          <w:p w14:paraId="7B096C05" w14:textId="4125ADD3" w:rsidR="00364E24" w:rsidRPr="00BF3658" w:rsidRDefault="00364E24" w:rsidP="002A7F67">
            <w:pPr>
              <w:tabs>
                <w:tab w:val="left" w:pos="851"/>
              </w:tabs>
              <w:jc w:val="left"/>
            </w:pPr>
            <w:r>
              <w:rPr>
                <w:rFonts w:ascii="Calibri" w:hAnsi="Calibri" w:cs="Calibri"/>
                <w:color w:val="000000"/>
                <w:sz w:val="22"/>
                <w:szCs w:val="22"/>
              </w:rPr>
              <w:t>13.2</w:t>
            </w:r>
          </w:p>
        </w:tc>
        <w:tc>
          <w:tcPr>
            <w:tcW w:w="1229" w:type="dxa"/>
            <w:noWrap/>
            <w:vAlign w:val="center"/>
            <w:hideMark/>
          </w:tcPr>
          <w:p w14:paraId="3381F6B3" w14:textId="1BB05F9E" w:rsidR="00364E24" w:rsidRPr="00BF3658" w:rsidRDefault="00364E24" w:rsidP="002A7F67">
            <w:pPr>
              <w:tabs>
                <w:tab w:val="left" w:pos="851"/>
              </w:tabs>
              <w:jc w:val="left"/>
            </w:pPr>
            <w:r>
              <w:rPr>
                <w:rFonts w:ascii="Calibri" w:hAnsi="Calibri" w:cs="Calibri"/>
                <w:color w:val="000000"/>
                <w:sz w:val="22"/>
                <w:szCs w:val="22"/>
              </w:rPr>
              <w:t>0.0</w:t>
            </w:r>
          </w:p>
        </w:tc>
      </w:tr>
    </w:tbl>
    <w:p w14:paraId="06222300" w14:textId="77777777" w:rsidR="00BF3658" w:rsidRDefault="00BF3658" w:rsidP="00BF3658">
      <w:pPr>
        <w:tabs>
          <w:tab w:val="left" w:pos="851"/>
        </w:tabs>
      </w:pPr>
      <w:r>
        <w:t>*No limit: no emission limit applied by SEPA</w:t>
      </w:r>
    </w:p>
    <w:p w14:paraId="66A57AA9" w14:textId="77777777" w:rsidR="00BF3658" w:rsidRDefault="00BF3658" w:rsidP="00BF3658">
      <w:pPr>
        <w:tabs>
          <w:tab w:val="left" w:pos="851"/>
        </w:tabs>
      </w:pPr>
      <w:r>
        <w:t>**Authorised PPP Emissions Limit is 350 mg m</w:t>
      </w:r>
      <w:r w:rsidRPr="003D5CEF">
        <w:rPr>
          <w:vertAlign w:val="superscript"/>
        </w:rPr>
        <w:t>-3</w:t>
      </w:r>
      <w:r>
        <w:t xml:space="preserve"> for the furnaces and 550 mg m</w:t>
      </w:r>
      <w:r>
        <w:rPr>
          <w:vertAlign w:val="superscript"/>
        </w:rPr>
        <w:t>-</w:t>
      </w:r>
      <w:r w:rsidRPr="003D5CEF">
        <w:rPr>
          <w:vertAlign w:val="superscript"/>
        </w:rPr>
        <w:t xml:space="preserve">3 </w:t>
      </w:r>
      <w:r>
        <w:t>for the gas turbine stack</w:t>
      </w:r>
    </w:p>
    <w:p w14:paraId="27467699" w14:textId="77777777" w:rsidR="00BF3658" w:rsidRDefault="00BF3658" w:rsidP="00CE5D65">
      <w:pPr>
        <w:tabs>
          <w:tab w:val="left" w:pos="851"/>
        </w:tabs>
      </w:pPr>
    </w:p>
    <w:p w14:paraId="34229C13" w14:textId="36607E82" w:rsidR="006E309F" w:rsidRDefault="006E309F" w:rsidP="006E309F">
      <w:pPr>
        <w:pStyle w:val="Caption"/>
        <w:keepNext/>
      </w:pPr>
      <w:bookmarkStart w:id="50" w:name="_Ref59644553"/>
      <w:r>
        <w:lastRenderedPageBreak/>
        <w:t xml:space="preserve">Table </w:t>
      </w:r>
      <w:r>
        <w:fldChar w:fldCharType="begin"/>
      </w:r>
      <w:r>
        <w:instrText>STYLEREF 1 \s</w:instrText>
      </w:r>
      <w:r>
        <w:fldChar w:fldCharType="separate"/>
      </w:r>
      <w:r w:rsidR="00973306">
        <w:rPr>
          <w:noProof/>
        </w:rPr>
        <w:t>5</w:t>
      </w:r>
      <w:r>
        <w:fldChar w:fldCharType="end"/>
      </w:r>
      <w:r w:rsidR="00D307D2">
        <w:noBreakHyphen/>
      </w:r>
      <w:r>
        <w:fldChar w:fldCharType="begin"/>
      </w:r>
      <w:r>
        <w:instrText>SEQ Table \* ARABIC \s 1</w:instrText>
      </w:r>
      <w:r>
        <w:fldChar w:fldCharType="separate"/>
      </w:r>
      <w:r w:rsidR="00973306">
        <w:rPr>
          <w:noProof/>
        </w:rPr>
        <w:t>3</w:t>
      </w:r>
      <w:r>
        <w:fldChar w:fldCharType="end"/>
      </w:r>
      <w:bookmarkEnd w:id="50"/>
      <w:r>
        <w:t xml:space="preserve">: </w:t>
      </w:r>
      <w:r w:rsidRPr="0024082F">
        <w:t xml:space="preserve">Emissions from ExxonMobil </w:t>
      </w:r>
      <w:r w:rsidR="00DD1CD0">
        <w:t>Boilers</w:t>
      </w:r>
      <w:r w:rsidR="001B261F">
        <w:t xml:space="preserve"> at </w:t>
      </w:r>
      <w:proofErr w:type="spellStart"/>
      <w:r w:rsidR="001B261F">
        <w:t>Mossmorran</w:t>
      </w:r>
      <w:proofErr w:type="spellEnd"/>
      <w:r w:rsidR="001B261F">
        <w:t xml:space="preserve"> during 2021</w:t>
      </w:r>
      <w:r w:rsidR="00304BEB">
        <w:t xml:space="preserve">. </w:t>
      </w:r>
      <w:r w:rsidRPr="0024082F">
        <w:t>Measured NO</w:t>
      </w:r>
      <w:r w:rsidRPr="006E309F">
        <w:rPr>
          <w:vertAlign w:val="subscript"/>
        </w:rPr>
        <w:t>x</w:t>
      </w:r>
      <w:r w:rsidRPr="0024082F">
        <w:t xml:space="preserve">, </w:t>
      </w:r>
      <w:proofErr w:type="spellStart"/>
      <w:proofErr w:type="gramStart"/>
      <w:r w:rsidRPr="0024082F">
        <w:t>SO</w:t>
      </w:r>
      <w:r w:rsidRPr="006E309F">
        <w:rPr>
          <w:vertAlign w:val="subscript"/>
        </w:rPr>
        <w:t>x</w:t>
      </w:r>
      <w:proofErr w:type="spellEnd"/>
      <w:proofErr w:type="gramEnd"/>
      <w:r w:rsidRPr="0024082F">
        <w:t xml:space="preserve"> and CO Values (</w:t>
      </w:r>
      <w:r w:rsidR="00812425">
        <w:t>mg m</w:t>
      </w:r>
      <w:r w:rsidR="00812425" w:rsidRPr="00304BEB">
        <w:rPr>
          <w:vertAlign w:val="superscript"/>
        </w:rPr>
        <w:t>-3</w:t>
      </w:r>
      <w:r w:rsidRPr="0024082F">
        <w:t>@ 3% O</w:t>
      </w:r>
      <w:r w:rsidRPr="006E309F">
        <w:rPr>
          <w:vertAlign w:val="subscript"/>
        </w:rPr>
        <w:t>2</w:t>
      </w:r>
      <w:r w:rsidRPr="0024082F">
        <w:t>, 273K Dry) from Boiler stacks A, B a</w:t>
      </w:r>
      <w:r w:rsidR="00094EFA">
        <w:t xml:space="preserve">nd C. </w:t>
      </w:r>
      <w:r w:rsidR="00A64A9B">
        <w:t>Readings are taken every six months and averaged.</w:t>
      </w:r>
    </w:p>
    <w:tbl>
      <w:tblPr>
        <w:tblStyle w:val="TableGrid"/>
        <w:tblW w:w="14175" w:type="dxa"/>
        <w:tblLook w:val="04A0" w:firstRow="1" w:lastRow="0" w:firstColumn="1" w:lastColumn="0" w:noHBand="0" w:noVBand="1"/>
      </w:tblPr>
      <w:tblGrid>
        <w:gridCol w:w="933"/>
        <w:gridCol w:w="1321"/>
        <w:gridCol w:w="855"/>
        <w:gridCol w:w="1321"/>
        <w:gridCol w:w="1155"/>
        <w:gridCol w:w="855"/>
        <w:gridCol w:w="1321"/>
        <w:gridCol w:w="1155"/>
        <w:gridCol w:w="990"/>
        <w:gridCol w:w="1321"/>
        <w:gridCol w:w="1183"/>
        <w:gridCol w:w="1765"/>
      </w:tblGrid>
      <w:tr w:rsidR="004B2E39" w:rsidRPr="00CB3213" w14:paraId="4DF7119E" w14:textId="77777777" w:rsidTr="001B261F">
        <w:trPr>
          <w:trHeight w:val="382"/>
        </w:trPr>
        <w:tc>
          <w:tcPr>
            <w:tcW w:w="933" w:type="dxa"/>
            <w:vMerge w:val="restart"/>
            <w:noWrap/>
            <w:hideMark/>
          </w:tcPr>
          <w:p w14:paraId="1C55068F" w14:textId="77777777" w:rsidR="004B2E39" w:rsidRPr="00CB3213" w:rsidRDefault="004B2E39" w:rsidP="008E245B">
            <w:pPr>
              <w:tabs>
                <w:tab w:val="left" w:pos="851"/>
              </w:tabs>
              <w:rPr>
                <w:b/>
                <w:sz w:val="18"/>
              </w:rPr>
            </w:pPr>
            <w:r w:rsidRPr="00CB3213">
              <w:rPr>
                <w:b/>
                <w:sz w:val="18"/>
              </w:rPr>
              <w:t>Boiler</w:t>
            </w:r>
          </w:p>
        </w:tc>
        <w:tc>
          <w:tcPr>
            <w:tcW w:w="2176" w:type="dxa"/>
            <w:gridSpan w:val="2"/>
            <w:noWrap/>
            <w:hideMark/>
          </w:tcPr>
          <w:p w14:paraId="04E96981" w14:textId="77777777" w:rsidR="004B2E39" w:rsidRDefault="004B2E39" w:rsidP="008E245B">
            <w:pPr>
              <w:tabs>
                <w:tab w:val="left" w:pos="851"/>
              </w:tabs>
              <w:jc w:val="center"/>
              <w:rPr>
                <w:b/>
                <w:bCs/>
                <w:sz w:val="18"/>
              </w:rPr>
            </w:pPr>
            <w:r w:rsidRPr="00CB3213">
              <w:rPr>
                <w:b/>
                <w:bCs/>
                <w:sz w:val="18"/>
              </w:rPr>
              <w:t>CO Concentration</w:t>
            </w:r>
          </w:p>
          <w:p w14:paraId="09812D45" w14:textId="77777777" w:rsidR="004B2E39" w:rsidRPr="00CB3213" w:rsidRDefault="004B2E39" w:rsidP="008E245B">
            <w:pPr>
              <w:tabs>
                <w:tab w:val="left" w:pos="851"/>
              </w:tabs>
              <w:jc w:val="center"/>
              <w:rPr>
                <w:b/>
                <w:bCs/>
                <w:sz w:val="18"/>
              </w:rPr>
            </w:pPr>
            <w:r w:rsidRPr="00CB3213">
              <w:rPr>
                <w:b/>
                <w:sz w:val="18"/>
              </w:rPr>
              <w:t>(</w:t>
            </w:r>
            <w:proofErr w:type="gramStart"/>
            <w:r w:rsidRPr="00CB3213">
              <w:rPr>
                <w:b/>
                <w:sz w:val="18"/>
              </w:rPr>
              <w:t>mg</w:t>
            </w:r>
            <w:proofErr w:type="gramEnd"/>
            <w:r w:rsidRPr="00CB3213">
              <w:rPr>
                <w:b/>
                <w:sz w:val="18"/>
              </w:rPr>
              <w:t xml:space="preserve"> m</w:t>
            </w:r>
            <w:r w:rsidRPr="00CB3213">
              <w:rPr>
                <w:b/>
                <w:sz w:val="18"/>
                <w:vertAlign w:val="superscript"/>
              </w:rPr>
              <w:t>-3</w:t>
            </w:r>
            <w:r w:rsidRPr="00CB3213">
              <w:rPr>
                <w:b/>
                <w:sz w:val="18"/>
              </w:rPr>
              <w:t>)</w:t>
            </w:r>
          </w:p>
        </w:tc>
        <w:tc>
          <w:tcPr>
            <w:tcW w:w="3331" w:type="dxa"/>
            <w:gridSpan w:val="3"/>
            <w:noWrap/>
            <w:hideMark/>
          </w:tcPr>
          <w:p w14:paraId="3BB25468" w14:textId="77777777" w:rsidR="004B2E39" w:rsidRDefault="004B2E39" w:rsidP="008E245B">
            <w:pPr>
              <w:tabs>
                <w:tab w:val="left" w:pos="851"/>
              </w:tabs>
              <w:jc w:val="center"/>
              <w:rPr>
                <w:b/>
                <w:bCs/>
                <w:sz w:val="18"/>
              </w:rPr>
            </w:pPr>
            <w:r w:rsidRPr="00CB3213">
              <w:rPr>
                <w:b/>
                <w:bCs/>
                <w:sz w:val="18"/>
              </w:rPr>
              <w:t>NO</w:t>
            </w:r>
            <w:r w:rsidRPr="00304BEB">
              <w:rPr>
                <w:b/>
                <w:bCs/>
                <w:sz w:val="18"/>
                <w:vertAlign w:val="subscript"/>
              </w:rPr>
              <w:t>x</w:t>
            </w:r>
            <w:r w:rsidRPr="00CB3213">
              <w:rPr>
                <w:b/>
                <w:bCs/>
                <w:sz w:val="18"/>
              </w:rPr>
              <w:t xml:space="preserve"> Concentration as NO</w:t>
            </w:r>
            <w:r w:rsidRPr="00A708D7">
              <w:rPr>
                <w:b/>
                <w:bCs/>
                <w:sz w:val="18"/>
                <w:vertAlign w:val="subscript"/>
              </w:rPr>
              <w:t>2</w:t>
            </w:r>
            <w:r w:rsidRPr="00CB3213">
              <w:rPr>
                <w:b/>
                <w:bCs/>
                <w:sz w:val="18"/>
              </w:rPr>
              <w:t xml:space="preserve"> </w:t>
            </w:r>
          </w:p>
          <w:p w14:paraId="435CF74B" w14:textId="77777777" w:rsidR="004B2E39" w:rsidRPr="00CB3213" w:rsidRDefault="004B2E39" w:rsidP="008E245B">
            <w:pPr>
              <w:tabs>
                <w:tab w:val="left" w:pos="851"/>
              </w:tabs>
              <w:jc w:val="center"/>
              <w:rPr>
                <w:b/>
                <w:bCs/>
                <w:sz w:val="18"/>
              </w:rPr>
            </w:pPr>
            <w:r w:rsidRPr="00CB3213">
              <w:rPr>
                <w:b/>
                <w:sz w:val="18"/>
              </w:rPr>
              <w:t>(</w:t>
            </w:r>
            <w:proofErr w:type="gramStart"/>
            <w:r w:rsidRPr="00CB3213">
              <w:rPr>
                <w:b/>
                <w:sz w:val="18"/>
              </w:rPr>
              <w:t>mg</w:t>
            </w:r>
            <w:proofErr w:type="gramEnd"/>
            <w:r w:rsidRPr="00CB3213">
              <w:rPr>
                <w:b/>
                <w:sz w:val="18"/>
              </w:rPr>
              <w:t xml:space="preserve"> m</w:t>
            </w:r>
            <w:r w:rsidRPr="00CB3213">
              <w:rPr>
                <w:b/>
                <w:sz w:val="18"/>
                <w:vertAlign w:val="superscript"/>
              </w:rPr>
              <w:t>-3</w:t>
            </w:r>
            <w:r w:rsidRPr="00CB3213">
              <w:rPr>
                <w:b/>
                <w:sz w:val="18"/>
              </w:rPr>
              <w:t>)</w:t>
            </w:r>
          </w:p>
        </w:tc>
        <w:tc>
          <w:tcPr>
            <w:tcW w:w="3466" w:type="dxa"/>
            <w:gridSpan w:val="3"/>
            <w:noWrap/>
            <w:hideMark/>
          </w:tcPr>
          <w:p w14:paraId="6087C618" w14:textId="77777777" w:rsidR="004B2E39" w:rsidRPr="00CB3213" w:rsidRDefault="004B2E39" w:rsidP="008E245B">
            <w:pPr>
              <w:tabs>
                <w:tab w:val="left" w:pos="851"/>
              </w:tabs>
              <w:jc w:val="center"/>
              <w:rPr>
                <w:b/>
                <w:bCs/>
                <w:sz w:val="18"/>
              </w:rPr>
            </w:pPr>
            <w:proofErr w:type="spellStart"/>
            <w:r w:rsidRPr="00CB3213">
              <w:rPr>
                <w:b/>
                <w:bCs/>
                <w:sz w:val="18"/>
              </w:rPr>
              <w:t>SO</w:t>
            </w:r>
            <w:r w:rsidRPr="00A708D7">
              <w:rPr>
                <w:b/>
                <w:bCs/>
                <w:sz w:val="18"/>
                <w:vertAlign w:val="subscript"/>
              </w:rPr>
              <w:t>x</w:t>
            </w:r>
            <w:proofErr w:type="spellEnd"/>
            <w:r w:rsidRPr="00CB3213">
              <w:rPr>
                <w:b/>
                <w:bCs/>
                <w:sz w:val="18"/>
              </w:rPr>
              <w:t xml:space="preserve"> Concentration </w:t>
            </w:r>
          </w:p>
          <w:p w14:paraId="53C77C5B" w14:textId="77777777" w:rsidR="004B2E39" w:rsidRPr="00CB3213" w:rsidRDefault="004B2E39" w:rsidP="008E245B">
            <w:pPr>
              <w:tabs>
                <w:tab w:val="left" w:pos="851"/>
              </w:tabs>
              <w:jc w:val="center"/>
              <w:rPr>
                <w:b/>
                <w:bCs/>
                <w:sz w:val="18"/>
              </w:rPr>
            </w:pPr>
            <w:r w:rsidRPr="00CB3213">
              <w:rPr>
                <w:b/>
                <w:sz w:val="18"/>
              </w:rPr>
              <w:t>(</w:t>
            </w:r>
            <w:proofErr w:type="gramStart"/>
            <w:r w:rsidRPr="00CB3213">
              <w:rPr>
                <w:b/>
                <w:sz w:val="18"/>
              </w:rPr>
              <w:t>mg</w:t>
            </w:r>
            <w:proofErr w:type="gramEnd"/>
            <w:r w:rsidRPr="00CB3213">
              <w:rPr>
                <w:b/>
                <w:sz w:val="18"/>
              </w:rPr>
              <w:t xml:space="preserve"> m</w:t>
            </w:r>
            <w:r w:rsidRPr="00CB3213">
              <w:rPr>
                <w:b/>
                <w:sz w:val="18"/>
                <w:vertAlign w:val="superscript"/>
              </w:rPr>
              <w:t>-3</w:t>
            </w:r>
            <w:r w:rsidRPr="00CB3213">
              <w:rPr>
                <w:b/>
                <w:sz w:val="18"/>
              </w:rPr>
              <w:t>)</w:t>
            </w:r>
          </w:p>
        </w:tc>
        <w:tc>
          <w:tcPr>
            <w:tcW w:w="4269" w:type="dxa"/>
            <w:gridSpan w:val="3"/>
            <w:noWrap/>
            <w:hideMark/>
          </w:tcPr>
          <w:p w14:paraId="26FA8FA5" w14:textId="77777777" w:rsidR="004B2E39" w:rsidRPr="00CB3213" w:rsidRDefault="004B2E39" w:rsidP="008E245B">
            <w:pPr>
              <w:tabs>
                <w:tab w:val="left" w:pos="851"/>
              </w:tabs>
              <w:jc w:val="center"/>
              <w:rPr>
                <w:b/>
                <w:bCs/>
                <w:sz w:val="18"/>
              </w:rPr>
            </w:pPr>
            <w:r w:rsidRPr="00CB3213">
              <w:rPr>
                <w:b/>
                <w:bCs/>
                <w:sz w:val="18"/>
              </w:rPr>
              <w:t>PM</w:t>
            </w:r>
            <w:r w:rsidRPr="00CB3213">
              <w:rPr>
                <w:b/>
                <w:bCs/>
                <w:sz w:val="18"/>
                <w:vertAlign w:val="subscript"/>
              </w:rPr>
              <w:t>10</w:t>
            </w:r>
            <w:r w:rsidRPr="00CB3213">
              <w:rPr>
                <w:b/>
                <w:bCs/>
                <w:sz w:val="18"/>
              </w:rPr>
              <w:t xml:space="preserve"> Concentration </w:t>
            </w:r>
          </w:p>
          <w:p w14:paraId="75656596" w14:textId="77777777" w:rsidR="004B2E39" w:rsidRPr="00CB3213" w:rsidRDefault="004B2E39" w:rsidP="008E245B">
            <w:pPr>
              <w:tabs>
                <w:tab w:val="left" w:pos="851"/>
              </w:tabs>
              <w:jc w:val="center"/>
              <w:rPr>
                <w:b/>
                <w:bCs/>
                <w:sz w:val="18"/>
              </w:rPr>
            </w:pPr>
            <w:r w:rsidRPr="00CB3213">
              <w:rPr>
                <w:b/>
                <w:sz w:val="18"/>
              </w:rPr>
              <w:t>(</w:t>
            </w:r>
            <w:proofErr w:type="gramStart"/>
            <w:r w:rsidRPr="00CB3213">
              <w:rPr>
                <w:b/>
                <w:sz w:val="18"/>
              </w:rPr>
              <w:t>mg</w:t>
            </w:r>
            <w:proofErr w:type="gramEnd"/>
            <w:r w:rsidRPr="00CB3213">
              <w:rPr>
                <w:b/>
                <w:sz w:val="18"/>
              </w:rPr>
              <w:t xml:space="preserve"> m</w:t>
            </w:r>
            <w:r w:rsidRPr="00CB3213">
              <w:rPr>
                <w:b/>
                <w:sz w:val="18"/>
                <w:vertAlign w:val="superscript"/>
              </w:rPr>
              <w:t>-3</w:t>
            </w:r>
            <w:r w:rsidRPr="00CB3213">
              <w:rPr>
                <w:b/>
                <w:sz w:val="18"/>
              </w:rPr>
              <w:t>)</w:t>
            </w:r>
          </w:p>
        </w:tc>
      </w:tr>
      <w:tr w:rsidR="004B2E39" w:rsidRPr="00CB3213" w14:paraId="0C62F5F3" w14:textId="77777777" w:rsidTr="002A7F67">
        <w:trPr>
          <w:trHeight w:val="931"/>
        </w:trPr>
        <w:tc>
          <w:tcPr>
            <w:tcW w:w="933" w:type="dxa"/>
            <w:vMerge/>
            <w:noWrap/>
            <w:hideMark/>
          </w:tcPr>
          <w:p w14:paraId="1A6BCA6B" w14:textId="77777777" w:rsidR="004B2E39" w:rsidRPr="00CB3213" w:rsidRDefault="004B2E39" w:rsidP="008E245B">
            <w:pPr>
              <w:tabs>
                <w:tab w:val="left" w:pos="851"/>
              </w:tabs>
              <w:rPr>
                <w:b/>
                <w:bCs/>
                <w:sz w:val="18"/>
              </w:rPr>
            </w:pPr>
          </w:p>
        </w:tc>
        <w:tc>
          <w:tcPr>
            <w:tcW w:w="1321" w:type="dxa"/>
            <w:hideMark/>
          </w:tcPr>
          <w:p w14:paraId="3441338D" w14:textId="77777777" w:rsidR="004B2E39" w:rsidRPr="00CB3213" w:rsidRDefault="004B2E39" w:rsidP="008E245B">
            <w:pPr>
              <w:tabs>
                <w:tab w:val="left" w:pos="851"/>
              </w:tabs>
              <w:rPr>
                <w:b/>
                <w:sz w:val="18"/>
              </w:rPr>
            </w:pPr>
            <w:r w:rsidRPr="00CB3213">
              <w:rPr>
                <w:b/>
                <w:sz w:val="18"/>
              </w:rPr>
              <w:t xml:space="preserve">Authorised PPC Emissions Limit </w:t>
            </w:r>
            <w:r w:rsidRPr="00CB3213">
              <w:rPr>
                <w:b/>
                <w:sz w:val="18"/>
              </w:rPr>
              <w:br/>
            </w:r>
          </w:p>
        </w:tc>
        <w:tc>
          <w:tcPr>
            <w:tcW w:w="855" w:type="dxa"/>
            <w:hideMark/>
          </w:tcPr>
          <w:p w14:paraId="44638968" w14:textId="77777777" w:rsidR="004B2E39" w:rsidRPr="00CB3213" w:rsidRDefault="004B2E39" w:rsidP="008E245B">
            <w:pPr>
              <w:tabs>
                <w:tab w:val="left" w:pos="851"/>
              </w:tabs>
              <w:rPr>
                <w:b/>
                <w:sz w:val="18"/>
              </w:rPr>
            </w:pPr>
            <w:r w:rsidRPr="00CB3213">
              <w:rPr>
                <w:b/>
                <w:sz w:val="18"/>
              </w:rPr>
              <w:t>Result</w:t>
            </w:r>
          </w:p>
        </w:tc>
        <w:tc>
          <w:tcPr>
            <w:tcW w:w="1321" w:type="dxa"/>
            <w:hideMark/>
          </w:tcPr>
          <w:p w14:paraId="399B24D0" w14:textId="77777777" w:rsidR="004B2E39" w:rsidRPr="00CB3213" w:rsidRDefault="004B2E39" w:rsidP="008E245B">
            <w:pPr>
              <w:tabs>
                <w:tab w:val="left" w:pos="851"/>
              </w:tabs>
              <w:rPr>
                <w:b/>
                <w:sz w:val="18"/>
              </w:rPr>
            </w:pPr>
            <w:r w:rsidRPr="00CB3213">
              <w:rPr>
                <w:b/>
                <w:sz w:val="18"/>
              </w:rPr>
              <w:t xml:space="preserve">Authorised PPC/LCPD Emissions Limit </w:t>
            </w:r>
          </w:p>
        </w:tc>
        <w:tc>
          <w:tcPr>
            <w:tcW w:w="1155" w:type="dxa"/>
            <w:hideMark/>
          </w:tcPr>
          <w:p w14:paraId="0FE004B9" w14:textId="77777777" w:rsidR="004B2E39" w:rsidRPr="00CB3213" w:rsidRDefault="004B2E39" w:rsidP="008E245B">
            <w:pPr>
              <w:tabs>
                <w:tab w:val="left" w:pos="851"/>
              </w:tabs>
              <w:rPr>
                <w:b/>
                <w:sz w:val="18"/>
              </w:rPr>
            </w:pPr>
            <w:r w:rsidRPr="00CB3213">
              <w:rPr>
                <w:b/>
                <w:sz w:val="18"/>
              </w:rPr>
              <w:t xml:space="preserve">LCPD fuel weighted consent </w:t>
            </w:r>
          </w:p>
        </w:tc>
        <w:tc>
          <w:tcPr>
            <w:tcW w:w="855" w:type="dxa"/>
            <w:hideMark/>
          </w:tcPr>
          <w:p w14:paraId="2021F9C9" w14:textId="77777777" w:rsidR="004B2E39" w:rsidRPr="00CB3213" w:rsidRDefault="004B2E39" w:rsidP="008E245B">
            <w:pPr>
              <w:tabs>
                <w:tab w:val="left" w:pos="851"/>
              </w:tabs>
              <w:rPr>
                <w:b/>
                <w:sz w:val="18"/>
              </w:rPr>
            </w:pPr>
            <w:r w:rsidRPr="00CB3213">
              <w:rPr>
                <w:b/>
                <w:sz w:val="18"/>
              </w:rPr>
              <w:t>Result</w:t>
            </w:r>
            <w:r w:rsidRPr="00CB3213">
              <w:rPr>
                <w:b/>
                <w:sz w:val="18"/>
              </w:rPr>
              <w:br/>
            </w:r>
          </w:p>
        </w:tc>
        <w:tc>
          <w:tcPr>
            <w:tcW w:w="1321" w:type="dxa"/>
            <w:hideMark/>
          </w:tcPr>
          <w:p w14:paraId="52785FEC" w14:textId="77777777" w:rsidR="004B2E39" w:rsidRPr="00CB3213" w:rsidRDefault="004B2E39" w:rsidP="008E245B">
            <w:pPr>
              <w:tabs>
                <w:tab w:val="left" w:pos="851"/>
              </w:tabs>
              <w:rPr>
                <w:b/>
                <w:sz w:val="18"/>
              </w:rPr>
            </w:pPr>
            <w:r w:rsidRPr="00CB3213">
              <w:rPr>
                <w:b/>
                <w:sz w:val="18"/>
              </w:rPr>
              <w:t xml:space="preserve">Authorised PPC/LCPD Emissions Limit </w:t>
            </w:r>
          </w:p>
        </w:tc>
        <w:tc>
          <w:tcPr>
            <w:tcW w:w="1155" w:type="dxa"/>
            <w:hideMark/>
          </w:tcPr>
          <w:p w14:paraId="6F04BAA5" w14:textId="77777777" w:rsidR="004B2E39" w:rsidRPr="00CB3213" w:rsidRDefault="004B2E39" w:rsidP="008E245B">
            <w:pPr>
              <w:tabs>
                <w:tab w:val="left" w:pos="851"/>
              </w:tabs>
              <w:rPr>
                <w:b/>
                <w:sz w:val="18"/>
              </w:rPr>
            </w:pPr>
            <w:r w:rsidRPr="00CB3213">
              <w:rPr>
                <w:b/>
                <w:sz w:val="18"/>
              </w:rPr>
              <w:t xml:space="preserve">LCPD fuel weighted consent </w:t>
            </w:r>
          </w:p>
        </w:tc>
        <w:tc>
          <w:tcPr>
            <w:tcW w:w="990" w:type="dxa"/>
            <w:hideMark/>
          </w:tcPr>
          <w:p w14:paraId="23794AF2" w14:textId="77777777" w:rsidR="004B2E39" w:rsidRPr="00CB3213" w:rsidRDefault="004B2E39" w:rsidP="008E245B">
            <w:pPr>
              <w:tabs>
                <w:tab w:val="left" w:pos="851"/>
              </w:tabs>
              <w:rPr>
                <w:b/>
                <w:sz w:val="18"/>
              </w:rPr>
            </w:pPr>
            <w:r w:rsidRPr="00CB3213">
              <w:rPr>
                <w:b/>
                <w:sz w:val="18"/>
              </w:rPr>
              <w:t>Result</w:t>
            </w:r>
            <w:r w:rsidRPr="00CB3213">
              <w:rPr>
                <w:b/>
                <w:sz w:val="18"/>
              </w:rPr>
              <w:br/>
            </w:r>
          </w:p>
        </w:tc>
        <w:tc>
          <w:tcPr>
            <w:tcW w:w="1321" w:type="dxa"/>
            <w:hideMark/>
          </w:tcPr>
          <w:p w14:paraId="7F3CFB41" w14:textId="77777777" w:rsidR="004B2E39" w:rsidRPr="00CB3213" w:rsidRDefault="004B2E39" w:rsidP="008E245B">
            <w:pPr>
              <w:tabs>
                <w:tab w:val="left" w:pos="851"/>
              </w:tabs>
              <w:rPr>
                <w:b/>
                <w:sz w:val="18"/>
              </w:rPr>
            </w:pPr>
            <w:r w:rsidRPr="00CB3213">
              <w:rPr>
                <w:b/>
                <w:sz w:val="18"/>
              </w:rPr>
              <w:t xml:space="preserve">Authorised PPC/LCPD Emissions Limit </w:t>
            </w:r>
          </w:p>
        </w:tc>
        <w:tc>
          <w:tcPr>
            <w:tcW w:w="1183" w:type="dxa"/>
            <w:hideMark/>
          </w:tcPr>
          <w:p w14:paraId="617FE88B" w14:textId="77777777" w:rsidR="004B2E39" w:rsidRPr="00CB3213" w:rsidRDefault="004B2E39" w:rsidP="008E245B">
            <w:pPr>
              <w:tabs>
                <w:tab w:val="left" w:pos="851"/>
              </w:tabs>
              <w:rPr>
                <w:b/>
                <w:sz w:val="18"/>
              </w:rPr>
            </w:pPr>
            <w:r w:rsidRPr="00CB3213">
              <w:rPr>
                <w:b/>
                <w:sz w:val="18"/>
              </w:rPr>
              <w:t xml:space="preserve">LCPD fuel weighted consent </w:t>
            </w:r>
          </w:p>
        </w:tc>
        <w:tc>
          <w:tcPr>
            <w:tcW w:w="1765" w:type="dxa"/>
            <w:hideMark/>
          </w:tcPr>
          <w:p w14:paraId="03090720" w14:textId="77777777" w:rsidR="004B2E39" w:rsidRPr="00CB3213" w:rsidRDefault="004B2E39" w:rsidP="008E245B">
            <w:pPr>
              <w:tabs>
                <w:tab w:val="left" w:pos="851"/>
              </w:tabs>
              <w:ind w:right="910"/>
              <w:rPr>
                <w:b/>
                <w:sz w:val="18"/>
              </w:rPr>
            </w:pPr>
            <w:r w:rsidRPr="00CB3213">
              <w:rPr>
                <w:b/>
                <w:sz w:val="18"/>
              </w:rPr>
              <w:t>Result</w:t>
            </w:r>
          </w:p>
        </w:tc>
      </w:tr>
      <w:tr w:rsidR="001B261F" w:rsidRPr="00304BEB" w14:paraId="6EB38920" w14:textId="77777777" w:rsidTr="001B261F">
        <w:trPr>
          <w:trHeight w:val="550"/>
        </w:trPr>
        <w:tc>
          <w:tcPr>
            <w:tcW w:w="933" w:type="dxa"/>
            <w:vMerge w:val="restart"/>
            <w:noWrap/>
          </w:tcPr>
          <w:p w14:paraId="4B821BE8" w14:textId="77777777" w:rsidR="001B261F" w:rsidRPr="00CB3213" w:rsidRDefault="001B261F" w:rsidP="001B261F">
            <w:pPr>
              <w:tabs>
                <w:tab w:val="left" w:pos="851"/>
              </w:tabs>
              <w:rPr>
                <w:bCs/>
                <w:sz w:val="18"/>
              </w:rPr>
            </w:pPr>
            <w:r w:rsidRPr="00CB3213">
              <w:rPr>
                <w:bCs/>
                <w:sz w:val="18"/>
              </w:rPr>
              <w:t>A*</w:t>
            </w:r>
          </w:p>
        </w:tc>
        <w:tc>
          <w:tcPr>
            <w:tcW w:w="1321" w:type="dxa"/>
            <w:vMerge w:val="restart"/>
            <w:noWrap/>
            <w:hideMark/>
          </w:tcPr>
          <w:p w14:paraId="59757FB1" w14:textId="77777777" w:rsidR="001B261F" w:rsidRPr="00304BEB" w:rsidRDefault="001B261F" w:rsidP="001B261F">
            <w:pPr>
              <w:tabs>
                <w:tab w:val="left" w:pos="851"/>
              </w:tabs>
              <w:rPr>
                <w:sz w:val="18"/>
              </w:rPr>
            </w:pPr>
            <w:r w:rsidRPr="00304BEB">
              <w:rPr>
                <w:sz w:val="18"/>
              </w:rPr>
              <w:t>200</w:t>
            </w:r>
          </w:p>
        </w:tc>
        <w:tc>
          <w:tcPr>
            <w:tcW w:w="855" w:type="dxa"/>
            <w:noWrap/>
            <w:vAlign w:val="center"/>
            <w:hideMark/>
          </w:tcPr>
          <w:p w14:paraId="0BB093DA" w14:textId="20890F27" w:rsidR="001B261F" w:rsidRPr="00304BEB" w:rsidRDefault="001B261F" w:rsidP="001B261F">
            <w:pPr>
              <w:tabs>
                <w:tab w:val="left" w:pos="851"/>
              </w:tabs>
              <w:rPr>
                <w:sz w:val="18"/>
              </w:rPr>
            </w:pPr>
            <w:r>
              <w:rPr>
                <w:rFonts w:cs="Arial"/>
                <w:sz w:val="18"/>
                <w:szCs w:val="18"/>
              </w:rPr>
              <w:t>5.3</w:t>
            </w:r>
          </w:p>
        </w:tc>
        <w:tc>
          <w:tcPr>
            <w:tcW w:w="1321" w:type="dxa"/>
            <w:vMerge w:val="restart"/>
            <w:vAlign w:val="center"/>
            <w:hideMark/>
          </w:tcPr>
          <w:p w14:paraId="1024D0EA" w14:textId="77777777" w:rsidR="001B261F" w:rsidRPr="00304BEB" w:rsidRDefault="001B261F" w:rsidP="001B261F">
            <w:pPr>
              <w:tabs>
                <w:tab w:val="left" w:pos="851"/>
              </w:tabs>
              <w:rPr>
                <w:sz w:val="18"/>
              </w:rPr>
            </w:pPr>
            <w:r w:rsidRPr="00304BEB">
              <w:rPr>
                <w:sz w:val="18"/>
              </w:rPr>
              <w:t>Limit is fuel weighted (450 on liquid fuel, 300 on gas)</w:t>
            </w:r>
          </w:p>
        </w:tc>
        <w:tc>
          <w:tcPr>
            <w:tcW w:w="1155" w:type="dxa"/>
            <w:noWrap/>
            <w:vAlign w:val="center"/>
            <w:hideMark/>
          </w:tcPr>
          <w:p w14:paraId="6F6F55C1" w14:textId="589C8A44" w:rsidR="001B261F" w:rsidRPr="00304BEB" w:rsidRDefault="001B261F" w:rsidP="001B261F">
            <w:pPr>
              <w:tabs>
                <w:tab w:val="left" w:pos="851"/>
              </w:tabs>
              <w:rPr>
                <w:sz w:val="18"/>
              </w:rPr>
            </w:pPr>
            <w:r>
              <w:rPr>
                <w:rFonts w:cs="Arial"/>
                <w:sz w:val="18"/>
                <w:szCs w:val="18"/>
              </w:rPr>
              <w:t>300.0</w:t>
            </w:r>
          </w:p>
        </w:tc>
        <w:tc>
          <w:tcPr>
            <w:tcW w:w="855" w:type="dxa"/>
            <w:noWrap/>
            <w:vAlign w:val="center"/>
            <w:hideMark/>
          </w:tcPr>
          <w:p w14:paraId="1D39C886" w14:textId="61522703" w:rsidR="001B261F" w:rsidRPr="00304BEB" w:rsidRDefault="001B261F" w:rsidP="001B261F">
            <w:pPr>
              <w:tabs>
                <w:tab w:val="left" w:pos="851"/>
              </w:tabs>
              <w:rPr>
                <w:sz w:val="18"/>
              </w:rPr>
            </w:pPr>
            <w:r>
              <w:rPr>
                <w:rFonts w:cs="Arial"/>
                <w:sz w:val="18"/>
                <w:szCs w:val="18"/>
              </w:rPr>
              <w:t>99.9</w:t>
            </w:r>
          </w:p>
        </w:tc>
        <w:tc>
          <w:tcPr>
            <w:tcW w:w="1321" w:type="dxa"/>
            <w:vMerge w:val="restart"/>
            <w:vAlign w:val="center"/>
            <w:hideMark/>
          </w:tcPr>
          <w:p w14:paraId="4CCE7673" w14:textId="77777777" w:rsidR="001B261F" w:rsidRPr="00304BEB" w:rsidRDefault="001B261F" w:rsidP="001B261F">
            <w:pPr>
              <w:tabs>
                <w:tab w:val="left" w:pos="851"/>
              </w:tabs>
              <w:rPr>
                <w:sz w:val="18"/>
              </w:rPr>
            </w:pPr>
            <w:r w:rsidRPr="00304BEB">
              <w:rPr>
                <w:sz w:val="18"/>
              </w:rPr>
              <w:t>Limit is fuel weighted (350 on liquid fuel, 35 on gas).</w:t>
            </w:r>
          </w:p>
        </w:tc>
        <w:tc>
          <w:tcPr>
            <w:tcW w:w="1155" w:type="dxa"/>
            <w:noWrap/>
            <w:vAlign w:val="center"/>
            <w:hideMark/>
          </w:tcPr>
          <w:p w14:paraId="27A2F557" w14:textId="299214FE" w:rsidR="001B261F" w:rsidRPr="00304BEB" w:rsidRDefault="001B261F" w:rsidP="001B261F">
            <w:pPr>
              <w:tabs>
                <w:tab w:val="left" w:pos="851"/>
              </w:tabs>
              <w:rPr>
                <w:sz w:val="18"/>
              </w:rPr>
            </w:pPr>
            <w:r>
              <w:rPr>
                <w:rFonts w:cs="Arial"/>
                <w:sz w:val="18"/>
                <w:szCs w:val="18"/>
              </w:rPr>
              <w:t>n/a</w:t>
            </w:r>
          </w:p>
        </w:tc>
        <w:tc>
          <w:tcPr>
            <w:tcW w:w="990" w:type="dxa"/>
            <w:noWrap/>
            <w:vAlign w:val="center"/>
            <w:hideMark/>
          </w:tcPr>
          <w:p w14:paraId="31AAE319" w14:textId="7E8CB175" w:rsidR="001B261F" w:rsidRPr="00304BEB" w:rsidRDefault="001B261F" w:rsidP="001B261F">
            <w:pPr>
              <w:tabs>
                <w:tab w:val="left" w:pos="851"/>
              </w:tabs>
              <w:rPr>
                <w:sz w:val="18"/>
              </w:rPr>
            </w:pPr>
            <w:r>
              <w:rPr>
                <w:rFonts w:cs="Arial"/>
                <w:sz w:val="18"/>
                <w:szCs w:val="18"/>
              </w:rPr>
              <w:t>1.1</w:t>
            </w:r>
          </w:p>
        </w:tc>
        <w:tc>
          <w:tcPr>
            <w:tcW w:w="1321" w:type="dxa"/>
            <w:vMerge w:val="restart"/>
            <w:vAlign w:val="center"/>
            <w:hideMark/>
          </w:tcPr>
          <w:p w14:paraId="03D6FD6B" w14:textId="77777777" w:rsidR="001B261F" w:rsidRPr="00304BEB" w:rsidRDefault="001B261F" w:rsidP="001B261F">
            <w:pPr>
              <w:tabs>
                <w:tab w:val="left" w:pos="851"/>
              </w:tabs>
              <w:rPr>
                <w:sz w:val="18"/>
              </w:rPr>
            </w:pPr>
            <w:r w:rsidRPr="00304BEB">
              <w:rPr>
                <w:sz w:val="18"/>
              </w:rPr>
              <w:t>Limit is fuel weighted (50 on liquid fuel, 5 on gas).</w:t>
            </w:r>
          </w:p>
        </w:tc>
        <w:tc>
          <w:tcPr>
            <w:tcW w:w="1183" w:type="dxa"/>
            <w:noWrap/>
            <w:vAlign w:val="center"/>
            <w:hideMark/>
          </w:tcPr>
          <w:p w14:paraId="69C4A259" w14:textId="0DAB793E" w:rsidR="001B261F" w:rsidRPr="00304BEB" w:rsidRDefault="001B261F" w:rsidP="001B261F">
            <w:pPr>
              <w:tabs>
                <w:tab w:val="left" w:pos="851"/>
              </w:tabs>
              <w:rPr>
                <w:sz w:val="18"/>
              </w:rPr>
            </w:pPr>
            <w:r>
              <w:rPr>
                <w:rFonts w:cs="Arial"/>
                <w:sz w:val="18"/>
                <w:szCs w:val="18"/>
              </w:rPr>
              <w:t>n/a</w:t>
            </w:r>
          </w:p>
        </w:tc>
        <w:tc>
          <w:tcPr>
            <w:tcW w:w="1765" w:type="dxa"/>
            <w:noWrap/>
            <w:vAlign w:val="center"/>
            <w:hideMark/>
          </w:tcPr>
          <w:p w14:paraId="37951E2E" w14:textId="49F0D35F" w:rsidR="001B261F" w:rsidRPr="00304BEB" w:rsidRDefault="001B261F" w:rsidP="001B261F">
            <w:pPr>
              <w:tabs>
                <w:tab w:val="left" w:pos="851"/>
              </w:tabs>
              <w:rPr>
                <w:sz w:val="18"/>
              </w:rPr>
            </w:pPr>
            <w:r>
              <w:rPr>
                <w:rFonts w:cs="Arial"/>
                <w:sz w:val="18"/>
                <w:szCs w:val="18"/>
              </w:rPr>
              <w:t>0.2</w:t>
            </w:r>
          </w:p>
        </w:tc>
      </w:tr>
      <w:tr w:rsidR="001B261F" w:rsidRPr="00304BEB" w14:paraId="33C1210C" w14:textId="77777777" w:rsidTr="001B261F">
        <w:trPr>
          <w:trHeight w:val="489"/>
        </w:trPr>
        <w:tc>
          <w:tcPr>
            <w:tcW w:w="933" w:type="dxa"/>
            <w:vMerge/>
          </w:tcPr>
          <w:p w14:paraId="78A0763A" w14:textId="77777777" w:rsidR="001B261F" w:rsidRPr="00CB3213" w:rsidRDefault="001B261F" w:rsidP="001B261F">
            <w:pPr>
              <w:tabs>
                <w:tab w:val="left" w:pos="851"/>
              </w:tabs>
              <w:rPr>
                <w:bCs/>
                <w:sz w:val="18"/>
              </w:rPr>
            </w:pPr>
          </w:p>
        </w:tc>
        <w:tc>
          <w:tcPr>
            <w:tcW w:w="1321" w:type="dxa"/>
            <w:vMerge/>
            <w:hideMark/>
          </w:tcPr>
          <w:p w14:paraId="3EE47499" w14:textId="77777777" w:rsidR="001B261F" w:rsidRPr="00304BEB" w:rsidRDefault="001B261F" w:rsidP="001B261F">
            <w:pPr>
              <w:tabs>
                <w:tab w:val="left" w:pos="851"/>
              </w:tabs>
              <w:rPr>
                <w:sz w:val="18"/>
              </w:rPr>
            </w:pPr>
          </w:p>
        </w:tc>
        <w:tc>
          <w:tcPr>
            <w:tcW w:w="855" w:type="dxa"/>
            <w:noWrap/>
            <w:vAlign w:val="center"/>
            <w:hideMark/>
          </w:tcPr>
          <w:p w14:paraId="5D59F037" w14:textId="208F7675" w:rsidR="001B261F" w:rsidRPr="00304BEB" w:rsidRDefault="001B261F" w:rsidP="001B261F">
            <w:pPr>
              <w:tabs>
                <w:tab w:val="left" w:pos="851"/>
              </w:tabs>
              <w:rPr>
                <w:sz w:val="18"/>
              </w:rPr>
            </w:pPr>
            <w:r>
              <w:rPr>
                <w:rFonts w:cs="Arial"/>
                <w:sz w:val="18"/>
                <w:szCs w:val="18"/>
              </w:rPr>
              <w:t>1.0</w:t>
            </w:r>
          </w:p>
        </w:tc>
        <w:tc>
          <w:tcPr>
            <w:tcW w:w="1321" w:type="dxa"/>
            <w:vMerge/>
            <w:hideMark/>
          </w:tcPr>
          <w:p w14:paraId="5E6157A1" w14:textId="77777777" w:rsidR="001B261F" w:rsidRPr="00304BEB" w:rsidRDefault="001B261F" w:rsidP="001B261F">
            <w:pPr>
              <w:tabs>
                <w:tab w:val="left" w:pos="851"/>
              </w:tabs>
              <w:rPr>
                <w:sz w:val="18"/>
              </w:rPr>
            </w:pPr>
          </w:p>
        </w:tc>
        <w:tc>
          <w:tcPr>
            <w:tcW w:w="1155" w:type="dxa"/>
            <w:noWrap/>
            <w:vAlign w:val="center"/>
            <w:hideMark/>
          </w:tcPr>
          <w:p w14:paraId="576B99AC" w14:textId="7B89C25A" w:rsidR="001B261F" w:rsidRPr="00304BEB" w:rsidRDefault="001B261F" w:rsidP="001B261F">
            <w:pPr>
              <w:tabs>
                <w:tab w:val="left" w:pos="851"/>
              </w:tabs>
              <w:rPr>
                <w:sz w:val="18"/>
              </w:rPr>
            </w:pPr>
            <w:r>
              <w:rPr>
                <w:rFonts w:cs="Arial"/>
                <w:sz w:val="18"/>
                <w:szCs w:val="18"/>
              </w:rPr>
              <w:t>300.0</w:t>
            </w:r>
          </w:p>
        </w:tc>
        <w:tc>
          <w:tcPr>
            <w:tcW w:w="855" w:type="dxa"/>
            <w:noWrap/>
            <w:vAlign w:val="center"/>
            <w:hideMark/>
          </w:tcPr>
          <w:p w14:paraId="55F341B0" w14:textId="143F189D" w:rsidR="001B261F" w:rsidRPr="00304BEB" w:rsidRDefault="001B261F" w:rsidP="001B261F">
            <w:pPr>
              <w:tabs>
                <w:tab w:val="left" w:pos="851"/>
              </w:tabs>
              <w:rPr>
                <w:sz w:val="18"/>
              </w:rPr>
            </w:pPr>
            <w:r>
              <w:rPr>
                <w:rFonts w:cs="Arial"/>
                <w:sz w:val="18"/>
                <w:szCs w:val="18"/>
              </w:rPr>
              <w:t>113.0</w:t>
            </w:r>
          </w:p>
        </w:tc>
        <w:tc>
          <w:tcPr>
            <w:tcW w:w="1321" w:type="dxa"/>
            <w:vMerge/>
            <w:hideMark/>
          </w:tcPr>
          <w:p w14:paraId="702BCD7C" w14:textId="77777777" w:rsidR="001B261F" w:rsidRPr="00304BEB" w:rsidRDefault="001B261F" w:rsidP="001B261F">
            <w:pPr>
              <w:tabs>
                <w:tab w:val="left" w:pos="851"/>
              </w:tabs>
              <w:rPr>
                <w:sz w:val="18"/>
              </w:rPr>
            </w:pPr>
          </w:p>
        </w:tc>
        <w:tc>
          <w:tcPr>
            <w:tcW w:w="1155" w:type="dxa"/>
            <w:noWrap/>
            <w:vAlign w:val="center"/>
            <w:hideMark/>
          </w:tcPr>
          <w:p w14:paraId="5B76F200" w14:textId="6F49D3AD" w:rsidR="001B261F" w:rsidRPr="00304BEB" w:rsidRDefault="001B261F" w:rsidP="001B261F">
            <w:pPr>
              <w:tabs>
                <w:tab w:val="left" w:pos="851"/>
              </w:tabs>
              <w:rPr>
                <w:sz w:val="18"/>
              </w:rPr>
            </w:pPr>
            <w:r>
              <w:rPr>
                <w:rFonts w:cs="Arial"/>
                <w:sz w:val="18"/>
                <w:szCs w:val="18"/>
              </w:rPr>
              <w:t>35.0</w:t>
            </w:r>
          </w:p>
        </w:tc>
        <w:tc>
          <w:tcPr>
            <w:tcW w:w="990" w:type="dxa"/>
            <w:noWrap/>
            <w:vAlign w:val="center"/>
            <w:hideMark/>
          </w:tcPr>
          <w:p w14:paraId="7D2ECFD3" w14:textId="448405C8" w:rsidR="001B261F" w:rsidRPr="00304BEB" w:rsidRDefault="001B261F" w:rsidP="001B261F">
            <w:pPr>
              <w:tabs>
                <w:tab w:val="left" w:pos="851"/>
              </w:tabs>
              <w:rPr>
                <w:sz w:val="18"/>
              </w:rPr>
            </w:pPr>
            <w:r>
              <w:rPr>
                <w:rFonts w:cs="Arial"/>
                <w:sz w:val="18"/>
                <w:szCs w:val="18"/>
              </w:rPr>
              <w:t>0.7</w:t>
            </w:r>
          </w:p>
        </w:tc>
        <w:tc>
          <w:tcPr>
            <w:tcW w:w="1321" w:type="dxa"/>
            <w:vMerge/>
            <w:hideMark/>
          </w:tcPr>
          <w:p w14:paraId="07E7CC17" w14:textId="77777777" w:rsidR="001B261F" w:rsidRPr="00304BEB" w:rsidRDefault="001B261F" w:rsidP="001B261F">
            <w:pPr>
              <w:tabs>
                <w:tab w:val="left" w:pos="851"/>
              </w:tabs>
              <w:rPr>
                <w:sz w:val="18"/>
              </w:rPr>
            </w:pPr>
          </w:p>
        </w:tc>
        <w:tc>
          <w:tcPr>
            <w:tcW w:w="1183" w:type="dxa"/>
            <w:noWrap/>
            <w:vAlign w:val="center"/>
            <w:hideMark/>
          </w:tcPr>
          <w:p w14:paraId="628D3A56" w14:textId="504D9D54" w:rsidR="001B261F" w:rsidRPr="00304BEB" w:rsidRDefault="001B261F" w:rsidP="001B261F">
            <w:pPr>
              <w:tabs>
                <w:tab w:val="left" w:pos="851"/>
              </w:tabs>
              <w:rPr>
                <w:sz w:val="18"/>
              </w:rPr>
            </w:pPr>
            <w:r>
              <w:rPr>
                <w:rFonts w:cs="Arial"/>
                <w:sz w:val="18"/>
                <w:szCs w:val="18"/>
              </w:rPr>
              <w:t>5.0</w:t>
            </w:r>
          </w:p>
        </w:tc>
        <w:tc>
          <w:tcPr>
            <w:tcW w:w="1765" w:type="dxa"/>
            <w:noWrap/>
            <w:vAlign w:val="center"/>
            <w:hideMark/>
          </w:tcPr>
          <w:p w14:paraId="5F03E6FB" w14:textId="41BFB412" w:rsidR="001B261F" w:rsidRPr="00304BEB" w:rsidRDefault="001B261F" w:rsidP="001B261F">
            <w:pPr>
              <w:tabs>
                <w:tab w:val="left" w:pos="851"/>
              </w:tabs>
              <w:rPr>
                <w:sz w:val="18"/>
              </w:rPr>
            </w:pPr>
            <w:r>
              <w:rPr>
                <w:rFonts w:cs="Arial"/>
                <w:sz w:val="18"/>
                <w:szCs w:val="18"/>
              </w:rPr>
              <w:t>1.3</w:t>
            </w:r>
          </w:p>
        </w:tc>
      </w:tr>
      <w:tr w:rsidR="001B261F" w:rsidRPr="00304BEB" w14:paraId="3A290F93" w14:textId="77777777" w:rsidTr="001B261F">
        <w:trPr>
          <w:trHeight w:val="539"/>
        </w:trPr>
        <w:tc>
          <w:tcPr>
            <w:tcW w:w="933" w:type="dxa"/>
            <w:vMerge w:val="restart"/>
            <w:noWrap/>
          </w:tcPr>
          <w:p w14:paraId="131D987D" w14:textId="77777777" w:rsidR="001B261F" w:rsidRPr="00CB3213" w:rsidRDefault="001B261F" w:rsidP="001B261F">
            <w:pPr>
              <w:tabs>
                <w:tab w:val="left" w:pos="851"/>
              </w:tabs>
              <w:rPr>
                <w:bCs/>
                <w:sz w:val="18"/>
              </w:rPr>
            </w:pPr>
            <w:r w:rsidRPr="00CB3213">
              <w:rPr>
                <w:bCs/>
                <w:sz w:val="18"/>
              </w:rPr>
              <w:t>B</w:t>
            </w:r>
          </w:p>
        </w:tc>
        <w:tc>
          <w:tcPr>
            <w:tcW w:w="1321" w:type="dxa"/>
            <w:vMerge w:val="restart"/>
            <w:noWrap/>
            <w:hideMark/>
          </w:tcPr>
          <w:p w14:paraId="716F9FB1" w14:textId="77777777" w:rsidR="001B261F" w:rsidRPr="00304BEB" w:rsidRDefault="001B261F" w:rsidP="001B261F">
            <w:pPr>
              <w:tabs>
                <w:tab w:val="left" w:pos="851"/>
              </w:tabs>
              <w:rPr>
                <w:sz w:val="18"/>
              </w:rPr>
            </w:pPr>
            <w:r w:rsidRPr="00304BEB">
              <w:rPr>
                <w:sz w:val="18"/>
              </w:rPr>
              <w:t>200</w:t>
            </w:r>
          </w:p>
        </w:tc>
        <w:tc>
          <w:tcPr>
            <w:tcW w:w="855" w:type="dxa"/>
            <w:noWrap/>
            <w:vAlign w:val="center"/>
            <w:hideMark/>
          </w:tcPr>
          <w:p w14:paraId="624E308D" w14:textId="7929E767" w:rsidR="001B261F" w:rsidRPr="00304BEB" w:rsidRDefault="001B261F" w:rsidP="001B261F">
            <w:pPr>
              <w:tabs>
                <w:tab w:val="left" w:pos="851"/>
              </w:tabs>
              <w:rPr>
                <w:sz w:val="18"/>
              </w:rPr>
            </w:pPr>
            <w:r>
              <w:rPr>
                <w:rFonts w:cs="Arial"/>
                <w:sz w:val="18"/>
                <w:szCs w:val="18"/>
              </w:rPr>
              <w:t>3.5</w:t>
            </w:r>
          </w:p>
        </w:tc>
        <w:tc>
          <w:tcPr>
            <w:tcW w:w="1321" w:type="dxa"/>
            <w:vMerge/>
            <w:hideMark/>
          </w:tcPr>
          <w:p w14:paraId="6CA976C0" w14:textId="77777777" w:rsidR="001B261F" w:rsidRPr="00304BEB" w:rsidRDefault="001B261F" w:rsidP="001B261F">
            <w:pPr>
              <w:tabs>
                <w:tab w:val="left" w:pos="851"/>
              </w:tabs>
              <w:rPr>
                <w:sz w:val="18"/>
              </w:rPr>
            </w:pPr>
          </w:p>
        </w:tc>
        <w:tc>
          <w:tcPr>
            <w:tcW w:w="1155" w:type="dxa"/>
            <w:noWrap/>
            <w:vAlign w:val="center"/>
            <w:hideMark/>
          </w:tcPr>
          <w:p w14:paraId="3C3D824F" w14:textId="5115C445" w:rsidR="001B261F" w:rsidRPr="00304BEB" w:rsidRDefault="001B261F" w:rsidP="001B261F">
            <w:pPr>
              <w:tabs>
                <w:tab w:val="left" w:pos="851"/>
              </w:tabs>
              <w:rPr>
                <w:sz w:val="18"/>
              </w:rPr>
            </w:pPr>
            <w:r>
              <w:rPr>
                <w:rFonts w:cs="Arial"/>
                <w:sz w:val="18"/>
                <w:szCs w:val="18"/>
              </w:rPr>
              <w:t>300.0</w:t>
            </w:r>
          </w:p>
        </w:tc>
        <w:tc>
          <w:tcPr>
            <w:tcW w:w="855" w:type="dxa"/>
            <w:noWrap/>
            <w:vAlign w:val="center"/>
            <w:hideMark/>
          </w:tcPr>
          <w:p w14:paraId="1EBCF388" w14:textId="3DD0731A" w:rsidR="001B261F" w:rsidRPr="00304BEB" w:rsidRDefault="001B261F" w:rsidP="001B261F">
            <w:pPr>
              <w:tabs>
                <w:tab w:val="left" w:pos="851"/>
              </w:tabs>
              <w:rPr>
                <w:sz w:val="18"/>
              </w:rPr>
            </w:pPr>
            <w:r>
              <w:rPr>
                <w:rFonts w:cs="Arial"/>
                <w:sz w:val="18"/>
                <w:szCs w:val="18"/>
              </w:rPr>
              <w:t>91.6</w:t>
            </w:r>
          </w:p>
        </w:tc>
        <w:tc>
          <w:tcPr>
            <w:tcW w:w="1321" w:type="dxa"/>
            <w:vMerge/>
          </w:tcPr>
          <w:p w14:paraId="51D77249" w14:textId="77777777" w:rsidR="001B261F" w:rsidRPr="00304BEB" w:rsidRDefault="001B261F" w:rsidP="001B261F">
            <w:pPr>
              <w:tabs>
                <w:tab w:val="left" w:pos="851"/>
              </w:tabs>
              <w:rPr>
                <w:sz w:val="18"/>
              </w:rPr>
            </w:pPr>
          </w:p>
        </w:tc>
        <w:tc>
          <w:tcPr>
            <w:tcW w:w="1155" w:type="dxa"/>
            <w:noWrap/>
            <w:vAlign w:val="center"/>
            <w:hideMark/>
          </w:tcPr>
          <w:p w14:paraId="5148381B" w14:textId="0CA3198B" w:rsidR="001B261F" w:rsidRPr="00304BEB" w:rsidRDefault="001B261F" w:rsidP="001B261F">
            <w:pPr>
              <w:tabs>
                <w:tab w:val="left" w:pos="851"/>
              </w:tabs>
              <w:rPr>
                <w:sz w:val="18"/>
              </w:rPr>
            </w:pPr>
            <w:r>
              <w:rPr>
                <w:rFonts w:cs="Arial"/>
                <w:sz w:val="18"/>
                <w:szCs w:val="18"/>
              </w:rPr>
              <w:t>35.0</w:t>
            </w:r>
          </w:p>
        </w:tc>
        <w:tc>
          <w:tcPr>
            <w:tcW w:w="990" w:type="dxa"/>
            <w:noWrap/>
            <w:vAlign w:val="center"/>
            <w:hideMark/>
          </w:tcPr>
          <w:p w14:paraId="5A9D38A0" w14:textId="5086EF96" w:rsidR="001B261F" w:rsidRPr="00304BEB" w:rsidRDefault="001B261F" w:rsidP="001B261F">
            <w:pPr>
              <w:tabs>
                <w:tab w:val="left" w:pos="851"/>
              </w:tabs>
              <w:rPr>
                <w:sz w:val="18"/>
              </w:rPr>
            </w:pPr>
            <w:r>
              <w:rPr>
                <w:rFonts w:cs="Arial"/>
                <w:sz w:val="18"/>
                <w:szCs w:val="18"/>
              </w:rPr>
              <w:t>0.6</w:t>
            </w:r>
          </w:p>
        </w:tc>
        <w:tc>
          <w:tcPr>
            <w:tcW w:w="1321" w:type="dxa"/>
            <w:vMerge/>
          </w:tcPr>
          <w:p w14:paraId="5C9243A4" w14:textId="77777777" w:rsidR="001B261F" w:rsidRPr="00304BEB" w:rsidRDefault="001B261F" w:rsidP="001B261F">
            <w:pPr>
              <w:tabs>
                <w:tab w:val="left" w:pos="851"/>
              </w:tabs>
              <w:rPr>
                <w:sz w:val="18"/>
              </w:rPr>
            </w:pPr>
          </w:p>
        </w:tc>
        <w:tc>
          <w:tcPr>
            <w:tcW w:w="1183" w:type="dxa"/>
            <w:noWrap/>
            <w:vAlign w:val="center"/>
            <w:hideMark/>
          </w:tcPr>
          <w:p w14:paraId="7239CB88" w14:textId="35FCB34D" w:rsidR="001B261F" w:rsidRPr="00304BEB" w:rsidRDefault="001B261F" w:rsidP="001B261F">
            <w:pPr>
              <w:tabs>
                <w:tab w:val="left" w:pos="851"/>
              </w:tabs>
              <w:rPr>
                <w:sz w:val="18"/>
              </w:rPr>
            </w:pPr>
            <w:r>
              <w:rPr>
                <w:rFonts w:cs="Arial"/>
                <w:sz w:val="18"/>
                <w:szCs w:val="18"/>
              </w:rPr>
              <w:t>5.0</w:t>
            </w:r>
          </w:p>
        </w:tc>
        <w:tc>
          <w:tcPr>
            <w:tcW w:w="1765" w:type="dxa"/>
            <w:noWrap/>
            <w:vAlign w:val="center"/>
            <w:hideMark/>
          </w:tcPr>
          <w:p w14:paraId="2E422242" w14:textId="320E499E" w:rsidR="001B261F" w:rsidRPr="00304BEB" w:rsidRDefault="001B261F" w:rsidP="001B261F">
            <w:pPr>
              <w:tabs>
                <w:tab w:val="left" w:pos="851"/>
              </w:tabs>
              <w:rPr>
                <w:sz w:val="18"/>
              </w:rPr>
            </w:pPr>
            <w:r>
              <w:rPr>
                <w:rFonts w:cs="Arial"/>
                <w:sz w:val="18"/>
                <w:szCs w:val="18"/>
              </w:rPr>
              <w:t>0.3</w:t>
            </w:r>
          </w:p>
        </w:tc>
      </w:tr>
      <w:tr w:rsidR="001B261F" w:rsidRPr="00304BEB" w14:paraId="17953714" w14:textId="77777777" w:rsidTr="001B261F">
        <w:trPr>
          <w:trHeight w:val="527"/>
        </w:trPr>
        <w:tc>
          <w:tcPr>
            <w:tcW w:w="933" w:type="dxa"/>
            <w:vMerge/>
          </w:tcPr>
          <w:p w14:paraId="54474CD3" w14:textId="77777777" w:rsidR="001B261F" w:rsidRPr="00CB3213" w:rsidRDefault="001B261F" w:rsidP="001B261F">
            <w:pPr>
              <w:tabs>
                <w:tab w:val="left" w:pos="851"/>
              </w:tabs>
              <w:rPr>
                <w:bCs/>
                <w:sz w:val="18"/>
              </w:rPr>
            </w:pPr>
          </w:p>
        </w:tc>
        <w:tc>
          <w:tcPr>
            <w:tcW w:w="1321" w:type="dxa"/>
            <w:vMerge/>
            <w:hideMark/>
          </w:tcPr>
          <w:p w14:paraId="4E5B0CFF" w14:textId="77777777" w:rsidR="001B261F" w:rsidRPr="00304BEB" w:rsidRDefault="001B261F" w:rsidP="001B261F">
            <w:pPr>
              <w:tabs>
                <w:tab w:val="left" w:pos="851"/>
              </w:tabs>
              <w:rPr>
                <w:sz w:val="18"/>
              </w:rPr>
            </w:pPr>
          </w:p>
        </w:tc>
        <w:tc>
          <w:tcPr>
            <w:tcW w:w="855" w:type="dxa"/>
            <w:noWrap/>
            <w:vAlign w:val="center"/>
            <w:hideMark/>
          </w:tcPr>
          <w:p w14:paraId="160E8461" w14:textId="13AFC230" w:rsidR="001B261F" w:rsidRPr="00304BEB" w:rsidRDefault="001B261F" w:rsidP="001B261F">
            <w:pPr>
              <w:tabs>
                <w:tab w:val="left" w:pos="851"/>
              </w:tabs>
              <w:rPr>
                <w:sz w:val="18"/>
              </w:rPr>
            </w:pPr>
            <w:r>
              <w:rPr>
                <w:rFonts w:cs="Arial"/>
                <w:sz w:val="18"/>
                <w:szCs w:val="18"/>
              </w:rPr>
              <w:t>0.8</w:t>
            </w:r>
          </w:p>
        </w:tc>
        <w:tc>
          <w:tcPr>
            <w:tcW w:w="1321" w:type="dxa"/>
            <w:vMerge/>
            <w:hideMark/>
          </w:tcPr>
          <w:p w14:paraId="45F94CBD" w14:textId="77777777" w:rsidR="001B261F" w:rsidRPr="00304BEB" w:rsidRDefault="001B261F" w:rsidP="001B261F">
            <w:pPr>
              <w:tabs>
                <w:tab w:val="left" w:pos="851"/>
              </w:tabs>
              <w:rPr>
                <w:sz w:val="18"/>
              </w:rPr>
            </w:pPr>
          </w:p>
        </w:tc>
        <w:tc>
          <w:tcPr>
            <w:tcW w:w="1155" w:type="dxa"/>
            <w:noWrap/>
            <w:vAlign w:val="center"/>
            <w:hideMark/>
          </w:tcPr>
          <w:p w14:paraId="0801BDCA" w14:textId="5CDFDA6F" w:rsidR="001B261F" w:rsidRPr="00304BEB" w:rsidRDefault="001B261F" w:rsidP="001B261F">
            <w:pPr>
              <w:tabs>
                <w:tab w:val="left" w:pos="851"/>
              </w:tabs>
              <w:rPr>
                <w:sz w:val="18"/>
              </w:rPr>
            </w:pPr>
            <w:r>
              <w:rPr>
                <w:rFonts w:cs="Arial"/>
                <w:sz w:val="18"/>
                <w:szCs w:val="18"/>
              </w:rPr>
              <w:t>383.5</w:t>
            </w:r>
          </w:p>
        </w:tc>
        <w:tc>
          <w:tcPr>
            <w:tcW w:w="855" w:type="dxa"/>
            <w:noWrap/>
            <w:vAlign w:val="center"/>
            <w:hideMark/>
          </w:tcPr>
          <w:p w14:paraId="45DA9AAA" w14:textId="26EA7243" w:rsidR="001B261F" w:rsidRPr="00304BEB" w:rsidRDefault="001B261F" w:rsidP="001B261F">
            <w:pPr>
              <w:tabs>
                <w:tab w:val="left" w:pos="851"/>
              </w:tabs>
              <w:rPr>
                <w:sz w:val="18"/>
              </w:rPr>
            </w:pPr>
            <w:r>
              <w:rPr>
                <w:rFonts w:cs="Arial"/>
                <w:sz w:val="18"/>
                <w:szCs w:val="18"/>
              </w:rPr>
              <w:t>70.1</w:t>
            </w:r>
          </w:p>
        </w:tc>
        <w:tc>
          <w:tcPr>
            <w:tcW w:w="1321" w:type="dxa"/>
            <w:vMerge/>
          </w:tcPr>
          <w:p w14:paraId="6E6C5302" w14:textId="77777777" w:rsidR="001B261F" w:rsidRPr="00304BEB" w:rsidRDefault="001B261F" w:rsidP="001B261F">
            <w:pPr>
              <w:tabs>
                <w:tab w:val="left" w:pos="851"/>
              </w:tabs>
              <w:rPr>
                <w:sz w:val="18"/>
              </w:rPr>
            </w:pPr>
          </w:p>
        </w:tc>
        <w:tc>
          <w:tcPr>
            <w:tcW w:w="1155" w:type="dxa"/>
            <w:noWrap/>
            <w:vAlign w:val="center"/>
            <w:hideMark/>
          </w:tcPr>
          <w:p w14:paraId="4CB9591B" w14:textId="6EF336D9" w:rsidR="001B261F" w:rsidRPr="00304BEB" w:rsidRDefault="001B261F" w:rsidP="001B261F">
            <w:pPr>
              <w:tabs>
                <w:tab w:val="left" w:pos="851"/>
              </w:tabs>
              <w:rPr>
                <w:sz w:val="18"/>
              </w:rPr>
            </w:pPr>
            <w:r>
              <w:rPr>
                <w:rFonts w:cs="Arial"/>
                <w:sz w:val="18"/>
                <w:szCs w:val="18"/>
              </w:rPr>
              <w:t>210.4</w:t>
            </w:r>
          </w:p>
        </w:tc>
        <w:tc>
          <w:tcPr>
            <w:tcW w:w="990" w:type="dxa"/>
            <w:noWrap/>
            <w:vAlign w:val="center"/>
            <w:hideMark/>
          </w:tcPr>
          <w:p w14:paraId="7D9C3181" w14:textId="61FC14D2" w:rsidR="001B261F" w:rsidRPr="00304BEB" w:rsidRDefault="001B261F" w:rsidP="001B261F">
            <w:pPr>
              <w:tabs>
                <w:tab w:val="left" w:pos="851"/>
              </w:tabs>
              <w:rPr>
                <w:sz w:val="18"/>
              </w:rPr>
            </w:pPr>
            <w:r>
              <w:rPr>
                <w:rFonts w:cs="Arial"/>
                <w:sz w:val="18"/>
                <w:szCs w:val="18"/>
              </w:rPr>
              <w:t>8.0</w:t>
            </w:r>
          </w:p>
        </w:tc>
        <w:tc>
          <w:tcPr>
            <w:tcW w:w="1321" w:type="dxa"/>
            <w:vMerge/>
          </w:tcPr>
          <w:p w14:paraId="6C2413C0" w14:textId="77777777" w:rsidR="001B261F" w:rsidRPr="00304BEB" w:rsidRDefault="001B261F" w:rsidP="001B261F">
            <w:pPr>
              <w:tabs>
                <w:tab w:val="left" w:pos="851"/>
              </w:tabs>
              <w:rPr>
                <w:sz w:val="18"/>
              </w:rPr>
            </w:pPr>
          </w:p>
        </w:tc>
        <w:tc>
          <w:tcPr>
            <w:tcW w:w="1183" w:type="dxa"/>
            <w:noWrap/>
            <w:vAlign w:val="center"/>
            <w:hideMark/>
          </w:tcPr>
          <w:p w14:paraId="3F16B08D" w14:textId="11ED8360" w:rsidR="001B261F" w:rsidRPr="00304BEB" w:rsidRDefault="001B261F" w:rsidP="001B261F">
            <w:pPr>
              <w:tabs>
                <w:tab w:val="left" w:pos="851"/>
              </w:tabs>
              <w:rPr>
                <w:sz w:val="18"/>
              </w:rPr>
            </w:pPr>
            <w:r>
              <w:rPr>
                <w:rFonts w:cs="Arial"/>
                <w:sz w:val="18"/>
                <w:szCs w:val="18"/>
              </w:rPr>
              <w:t>30.1</w:t>
            </w:r>
          </w:p>
        </w:tc>
        <w:tc>
          <w:tcPr>
            <w:tcW w:w="1765" w:type="dxa"/>
            <w:noWrap/>
            <w:vAlign w:val="center"/>
            <w:hideMark/>
          </w:tcPr>
          <w:p w14:paraId="647FD82E" w14:textId="3302D786" w:rsidR="001B261F" w:rsidRPr="00304BEB" w:rsidRDefault="001B261F" w:rsidP="001B261F">
            <w:pPr>
              <w:tabs>
                <w:tab w:val="left" w:pos="851"/>
              </w:tabs>
              <w:rPr>
                <w:sz w:val="18"/>
              </w:rPr>
            </w:pPr>
            <w:r>
              <w:rPr>
                <w:rFonts w:cs="Arial"/>
                <w:sz w:val="18"/>
                <w:szCs w:val="18"/>
              </w:rPr>
              <w:t>1.2</w:t>
            </w:r>
          </w:p>
        </w:tc>
      </w:tr>
      <w:tr w:rsidR="001B261F" w:rsidRPr="00304BEB" w14:paraId="55CB18F7" w14:textId="77777777" w:rsidTr="001B261F">
        <w:trPr>
          <w:trHeight w:val="527"/>
        </w:trPr>
        <w:tc>
          <w:tcPr>
            <w:tcW w:w="933" w:type="dxa"/>
            <w:vMerge w:val="restart"/>
            <w:noWrap/>
          </w:tcPr>
          <w:p w14:paraId="526EAFFD" w14:textId="77777777" w:rsidR="001B261F" w:rsidRPr="00CB3213" w:rsidRDefault="001B261F" w:rsidP="001B261F">
            <w:pPr>
              <w:tabs>
                <w:tab w:val="left" w:pos="851"/>
              </w:tabs>
              <w:rPr>
                <w:bCs/>
                <w:sz w:val="18"/>
              </w:rPr>
            </w:pPr>
            <w:r w:rsidRPr="00CB3213">
              <w:rPr>
                <w:bCs/>
                <w:sz w:val="18"/>
              </w:rPr>
              <w:t>C</w:t>
            </w:r>
          </w:p>
        </w:tc>
        <w:tc>
          <w:tcPr>
            <w:tcW w:w="1321" w:type="dxa"/>
            <w:vMerge w:val="restart"/>
            <w:noWrap/>
            <w:hideMark/>
          </w:tcPr>
          <w:p w14:paraId="7B625FD0" w14:textId="77777777" w:rsidR="001B261F" w:rsidRPr="00304BEB" w:rsidRDefault="001B261F" w:rsidP="001B261F">
            <w:pPr>
              <w:tabs>
                <w:tab w:val="left" w:pos="851"/>
              </w:tabs>
              <w:rPr>
                <w:sz w:val="18"/>
              </w:rPr>
            </w:pPr>
            <w:r w:rsidRPr="00304BEB">
              <w:rPr>
                <w:sz w:val="18"/>
              </w:rPr>
              <w:t>200</w:t>
            </w:r>
          </w:p>
        </w:tc>
        <w:tc>
          <w:tcPr>
            <w:tcW w:w="855" w:type="dxa"/>
            <w:noWrap/>
            <w:vAlign w:val="center"/>
            <w:hideMark/>
          </w:tcPr>
          <w:p w14:paraId="0802A5C7" w14:textId="5E0A3FAF" w:rsidR="001B261F" w:rsidRPr="00304BEB" w:rsidRDefault="001B261F" w:rsidP="001B261F">
            <w:pPr>
              <w:tabs>
                <w:tab w:val="left" w:pos="851"/>
              </w:tabs>
              <w:rPr>
                <w:sz w:val="18"/>
              </w:rPr>
            </w:pPr>
            <w:r>
              <w:rPr>
                <w:rFonts w:cs="Arial"/>
                <w:sz w:val="18"/>
                <w:szCs w:val="18"/>
              </w:rPr>
              <w:t>3.0</w:t>
            </w:r>
          </w:p>
        </w:tc>
        <w:tc>
          <w:tcPr>
            <w:tcW w:w="1321" w:type="dxa"/>
            <w:vMerge/>
            <w:hideMark/>
          </w:tcPr>
          <w:p w14:paraId="689E7678" w14:textId="77777777" w:rsidR="001B261F" w:rsidRPr="00304BEB" w:rsidRDefault="001B261F" w:rsidP="001B261F">
            <w:pPr>
              <w:tabs>
                <w:tab w:val="left" w:pos="851"/>
              </w:tabs>
              <w:rPr>
                <w:sz w:val="18"/>
              </w:rPr>
            </w:pPr>
          </w:p>
        </w:tc>
        <w:tc>
          <w:tcPr>
            <w:tcW w:w="1155" w:type="dxa"/>
            <w:noWrap/>
            <w:vAlign w:val="center"/>
            <w:hideMark/>
          </w:tcPr>
          <w:p w14:paraId="2233B5C2" w14:textId="2B750C77" w:rsidR="001B261F" w:rsidRPr="00304BEB" w:rsidRDefault="001B261F" w:rsidP="001B261F">
            <w:pPr>
              <w:tabs>
                <w:tab w:val="left" w:pos="851"/>
              </w:tabs>
              <w:rPr>
                <w:sz w:val="18"/>
              </w:rPr>
            </w:pPr>
            <w:r>
              <w:rPr>
                <w:rFonts w:cs="Arial"/>
                <w:sz w:val="18"/>
                <w:szCs w:val="18"/>
              </w:rPr>
              <w:t>300.0</w:t>
            </w:r>
          </w:p>
        </w:tc>
        <w:tc>
          <w:tcPr>
            <w:tcW w:w="855" w:type="dxa"/>
            <w:noWrap/>
            <w:vAlign w:val="center"/>
            <w:hideMark/>
          </w:tcPr>
          <w:p w14:paraId="34D096FD" w14:textId="08CAEB49" w:rsidR="001B261F" w:rsidRPr="00304BEB" w:rsidRDefault="001B261F" w:rsidP="001B261F">
            <w:pPr>
              <w:tabs>
                <w:tab w:val="left" w:pos="851"/>
              </w:tabs>
              <w:rPr>
                <w:sz w:val="18"/>
              </w:rPr>
            </w:pPr>
            <w:r>
              <w:rPr>
                <w:rFonts w:cs="Arial"/>
                <w:sz w:val="18"/>
                <w:szCs w:val="18"/>
              </w:rPr>
              <w:t>106.7</w:t>
            </w:r>
          </w:p>
        </w:tc>
        <w:tc>
          <w:tcPr>
            <w:tcW w:w="1321" w:type="dxa"/>
            <w:vMerge/>
          </w:tcPr>
          <w:p w14:paraId="413D34A3" w14:textId="77777777" w:rsidR="001B261F" w:rsidRPr="00304BEB" w:rsidRDefault="001B261F" w:rsidP="001B261F">
            <w:pPr>
              <w:tabs>
                <w:tab w:val="left" w:pos="851"/>
              </w:tabs>
              <w:rPr>
                <w:sz w:val="18"/>
              </w:rPr>
            </w:pPr>
          </w:p>
        </w:tc>
        <w:tc>
          <w:tcPr>
            <w:tcW w:w="1155" w:type="dxa"/>
            <w:noWrap/>
            <w:vAlign w:val="center"/>
            <w:hideMark/>
          </w:tcPr>
          <w:p w14:paraId="64192B0D" w14:textId="3029390A" w:rsidR="001B261F" w:rsidRPr="00304BEB" w:rsidRDefault="001B261F" w:rsidP="001B261F">
            <w:pPr>
              <w:tabs>
                <w:tab w:val="left" w:pos="851"/>
              </w:tabs>
              <w:rPr>
                <w:sz w:val="18"/>
              </w:rPr>
            </w:pPr>
            <w:r>
              <w:rPr>
                <w:rFonts w:cs="Arial"/>
                <w:sz w:val="18"/>
                <w:szCs w:val="18"/>
              </w:rPr>
              <w:t>35.0</w:t>
            </w:r>
          </w:p>
        </w:tc>
        <w:tc>
          <w:tcPr>
            <w:tcW w:w="990" w:type="dxa"/>
            <w:noWrap/>
            <w:vAlign w:val="center"/>
            <w:hideMark/>
          </w:tcPr>
          <w:p w14:paraId="349589C2" w14:textId="06CA61DA" w:rsidR="001B261F" w:rsidRPr="00304BEB" w:rsidRDefault="001B261F" w:rsidP="001B261F">
            <w:pPr>
              <w:tabs>
                <w:tab w:val="left" w:pos="851"/>
              </w:tabs>
              <w:rPr>
                <w:sz w:val="18"/>
              </w:rPr>
            </w:pPr>
            <w:r>
              <w:rPr>
                <w:rFonts w:cs="Arial"/>
                <w:sz w:val="18"/>
                <w:szCs w:val="18"/>
              </w:rPr>
              <w:t>0.6</w:t>
            </w:r>
          </w:p>
        </w:tc>
        <w:tc>
          <w:tcPr>
            <w:tcW w:w="1321" w:type="dxa"/>
            <w:vMerge/>
          </w:tcPr>
          <w:p w14:paraId="67D2B0DD" w14:textId="77777777" w:rsidR="001B261F" w:rsidRPr="00304BEB" w:rsidRDefault="001B261F" w:rsidP="001B261F">
            <w:pPr>
              <w:tabs>
                <w:tab w:val="left" w:pos="851"/>
              </w:tabs>
              <w:rPr>
                <w:sz w:val="18"/>
              </w:rPr>
            </w:pPr>
          </w:p>
        </w:tc>
        <w:tc>
          <w:tcPr>
            <w:tcW w:w="1183" w:type="dxa"/>
            <w:noWrap/>
            <w:vAlign w:val="center"/>
            <w:hideMark/>
          </w:tcPr>
          <w:p w14:paraId="18D802E0" w14:textId="25DACB2D" w:rsidR="001B261F" w:rsidRPr="00304BEB" w:rsidRDefault="001B261F" w:rsidP="001B261F">
            <w:pPr>
              <w:tabs>
                <w:tab w:val="left" w:pos="851"/>
              </w:tabs>
              <w:rPr>
                <w:sz w:val="18"/>
              </w:rPr>
            </w:pPr>
            <w:r>
              <w:rPr>
                <w:rFonts w:cs="Arial"/>
                <w:sz w:val="18"/>
                <w:szCs w:val="18"/>
              </w:rPr>
              <w:t>5.0</w:t>
            </w:r>
          </w:p>
        </w:tc>
        <w:tc>
          <w:tcPr>
            <w:tcW w:w="1765" w:type="dxa"/>
            <w:noWrap/>
            <w:vAlign w:val="center"/>
            <w:hideMark/>
          </w:tcPr>
          <w:p w14:paraId="31F31721" w14:textId="66BD57DE" w:rsidR="001B261F" w:rsidRPr="00304BEB" w:rsidRDefault="001B261F" w:rsidP="001B261F">
            <w:pPr>
              <w:tabs>
                <w:tab w:val="left" w:pos="851"/>
              </w:tabs>
              <w:rPr>
                <w:sz w:val="18"/>
              </w:rPr>
            </w:pPr>
            <w:r>
              <w:rPr>
                <w:rFonts w:cs="Arial"/>
                <w:sz w:val="18"/>
                <w:szCs w:val="18"/>
              </w:rPr>
              <w:t>0.2</w:t>
            </w:r>
          </w:p>
        </w:tc>
      </w:tr>
      <w:tr w:rsidR="001B261F" w:rsidRPr="00304BEB" w14:paraId="77A20232" w14:textId="77777777" w:rsidTr="001B261F">
        <w:trPr>
          <w:trHeight w:val="477"/>
        </w:trPr>
        <w:tc>
          <w:tcPr>
            <w:tcW w:w="933" w:type="dxa"/>
            <w:vMerge/>
          </w:tcPr>
          <w:p w14:paraId="6B899C9C" w14:textId="77777777" w:rsidR="001B261F" w:rsidRPr="00CB3213" w:rsidRDefault="001B261F" w:rsidP="001B261F">
            <w:pPr>
              <w:tabs>
                <w:tab w:val="left" w:pos="851"/>
              </w:tabs>
              <w:rPr>
                <w:b/>
                <w:bCs/>
                <w:sz w:val="18"/>
              </w:rPr>
            </w:pPr>
          </w:p>
        </w:tc>
        <w:tc>
          <w:tcPr>
            <w:tcW w:w="1321" w:type="dxa"/>
            <w:vMerge/>
            <w:hideMark/>
          </w:tcPr>
          <w:p w14:paraId="194A078F" w14:textId="77777777" w:rsidR="001B261F" w:rsidRPr="00304BEB" w:rsidRDefault="001B261F" w:rsidP="001B261F">
            <w:pPr>
              <w:tabs>
                <w:tab w:val="left" w:pos="851"/>
              </w:tabs>
              <w:rPr>
                <w:sz w:val="18"/>
              </w:rPr>
            </w:pPr>
          </w:p>
        </w:tc>
        <w:tc>
          <w:tcPr>
            <w:tcW w:w="855" w:type="dxa"/>
            <w:noWrap/>
            <w:vAlign w:val="center"/>
            <w:hideMark/>
          </w:tcPr>
          <w:p w14:paraId="4810A83B" w14:textId="2C503673" w:rsidR="001B261F" w:rsidRPr="00304BEB" w:rsidRDefault="001B261F" w:rsidP="001B261F">
            <w:pPr>
              <w:tabs>
                <w:tab w:val="left" w:pos="851"/>
              </w:tabs>
              <w:rPr>
                <w:sz w:val="18"/>
              </w:rPr>
            </w:pPr>
            <w:r>
              <w:rPr>
                <w:rFonts w:cs="Arial"/>
                <w:sz w:val="18"/>
                <w:szCs w:val="18"/>
              </w:rPr>
              <w:t>2.5</w:t>
            </w:r>
          </w:p>
        </w:tc>
        <w:tc>
          <w:tcPr>
            <w:tcW w:w="1321" w:type="dxa"/>
            <w:vMerge/>
            <w:hideMark/>
          </w:tcPr>
          <w:p w14:paraId="4212AA83" w14:textId="77777777" w:rsidR="001B261F" w:rsidRPr="00304BEB" w:rsidRDefault="001B261F" w:rsidP="001B261F">
            <w:pPr>
              <w:tabs>
                <w:tab w:val="left" w:pos="851"/>
              </w:tabs>
              <w:rPr>
                <w:sz w:val="18"/>
              </w:rPr>
            </w:pPr>
          </w:p>
        </w:tc>
        <w:tc>
          <w:tcPr>
            <w:tcW w:w="1155" w:type="dxa"/>
            <w:noWrap/>
            <w:vAlign w:val="center"/>
            <w:hideMark/>
          </w:tcPr>
          <w:p w14:paraId="61243D94" w14:textId="7DBE1C8E" w:rsidR="001B261F" w:rsidRPr="00304BEB" w:rsidRDefault="001B261F" w:rsidP="001B261F">
            <w:pPr>
              <w:tabs>
                <w:tab w:val="left" w:pos="851"/>
              </w:tabs>
              <w:rPr>
                <w:sz w:val="18"/>
              </w:rPr>
            </w:pPr>
            <w:r>
              <w:rPr>
                <w:rFonts w:cs="Arial"/>
                <w:sz w:val="18"/>
                <w:szCs w:val="18"/>
              </w:rPr>
              <w:t>300.0</w:t>
            </w:r>
          </w:p>
        </w:tc>
        <w:tc>
          <w:tcPr>
            <w:tcW w:w="855" w:type="dxa"/>
            <w:noWrap/>
            <w:vAlign w:val="center"/>
            <w:hideMark/>
          </w:tcPr>
          <w:p w14:paraId="465B3660" w14:textId="0394324E" w:rsidR="001B261F" w:rsidRPr="00304BEB" w:rsidRDefault="001B261F" w:rsidP="001B261F">
            <w:pPr>
              <w:tabs>
                <w:tab w:val="left" w:pos="851"/>
              </w:tabs>
              <w:rPr>
                <w:sz w:val="18"/>
              </w:rPr>
            </w:pPr>
            <w:r>
              <w:rPr>
                <w:rFonts w:cs="Arial"/>
                <w:sz w:val="18"/>
                <w:szCs w:val="18"/>
              </w:rPr>
              <w:t>99.9</w:t>
            </w:r>
          </w:p>
        </w:tc>
        <w:tc>
          <w:tcPr>
            <w:tcW w:w="1321" w:type="dxa"/>
            <w:vMerge/>
          </w:tcPr>
          <w:p w14:paraId="3441D206" w14:textId="77777777" w:rsidR="001B261F" w:rsidRPr="00304BEB" w:rsidRDefault="001B261F" w:rsidP="001B261F">
            <w:pPr>
              <w:tabs>
                <w:tab w:val="left" w:pos="851"/>
              </w:tabs>
              <w:rPr>
                <w:sz w:val="18"/>
              </w:rPr>
            </w:pPr>
          </w:p>
        </w:tc>
        <w:tc>
          <w:tcPr>
            <w:tcW w:w="1155" w:type="dxa"/>
            <w:noWrap/>
            <w:vAlign w:val="center"/>
            <w:hideMark/>
          </w:tcPr>
          <w:p w14:paraId="5C22FF27" w14:textId="52EA9893" w:rsidR="001B261F" w:rsidRPr="00304BEB" w:rsidRDefault="001B261F" w:rsidP="001B261F">
            <w:pPr>
              <w:tabs>
                <w:tab w:val="left" w:pos="851"/>
              </w:tabs>
              <w:rPr>
                <w:sz w:val="18"/>
              </w:rPr>
            </w:pPr>
            <w:r>
              <w:rPr>
                <w:rFonts w:cs="Arial"/>
                <w:sz w:val="18"/>
                <w:szCs w:val="18"/>
              </w:rPr>
              <w:t>35.0</w:t>
            </w:r>
          </w:p>
        </w:tc>
        <w:tc>
          <w:tcPr>
            <w:tcW w:w="990" w:type="dxa"/>
            <w:noWrap/>
            <w:vAlign w:val="center"/>
            <w:hideMark/>
          </w:tcPr>
          <w:p w14:paraId="45A3663E" w14:textId="51950420" w:rsidR="001B261F" w:rsidRPr="00304BEB" w:rsidRDefault="001B261F" w:rsidP="001B261F">
            <w:pPr>
              <w:tabs>
                <w:tab w:val="left" w:pos="851"/>
              </w:tabs>
              <w:rPr>
                <w:sz w:val="18"/>
              </w:rPr>
            </w:pPr>
            <w:r>
              <w:rPr>
                <w:rFonts w:cs="Arial"/>
                <w:sz w:val="18"/>
                <w:szCs w:val="18"/>
              </w:rPr>
              <w:t>0.3</w:t>
            </w:r>
          </w:p>
        </w:tc>
        <w:tc>
          <w:tcPr>
            <w:tcW w:w="1321" w:type="dxa"/>
            <w:vMerge/>
          </w:tcPr>
          <w:p w14:paraId="289621A8" w14:textId="77777777" w:rsidR="001B261F" w:rsidRPr="00304BEB" w:rsidRDefault="001B261F" w:rsidP="001B261F">
            <w:pPr>
              <w:tabs>
                <w:tab w:val="left" w:pos="851"/>
              </w:tabs>
              <w:rPr>
                <w:sz w:val="18"/>
              </w:rPr>
            </w:pPr>
          </w:p>
        </w:tc>
        <w:tc>
          <w:tcPr>
            <w:tcW w:w="1183" w:type="dxa"/>
            <w:noWrap/>
            <w:vAlign w:val="center"/>
            <w:hideMark/>
          </w:tcPr>
          <w:p w14:paraId="2295E84C" w14:textId="0CF23A91" w:rsidR="001B261F" w:rsidRPr="00304BEB" w:rsidRDefault="001B261F" w:rsidP="001B261F">
            <w:pPr>
              <w:tabs>
                <w:tab w:val="left" w:pos="851"/>
              </w:tabs>
              <w:rPr>
                <w:sz w:val="18"/>
              </w:rPr>
            </w:pPr>
            <w:r>
              <w:rPr>
                <w:rFonts w:cs="Arial"/>
                <w:sz w:val="18"/>
                <w:szCs w:val="18"/>
              </w:rPr>
              <w:t>5.0</w:t>
            </w:r>
          </w:p>
        </w:tc>
        <w:tc>
          <w:tcPr>
            <w:tcW w:w="1765" w:type="dxa"/>
            <w:noWrap/>
            <w:vAlign w:val="center"/>
            <w:hideMark/>
          </w:tcPr>
          <w:p w14:paraId="6BFD8346" w14:textId="34159598" w:rsidR="001B261F" w:rsidRPr="00304BEB" w:rsidRDefault="001B261F" w:rsidP="001B261F">
            <w:pPr>
              <w:tabs>
                <w:tab w:val="left" w:pos="851"/>
              </w:tabs>
              <w:rPr>
                <w:sz w:val="18"/>
              </w:rPr>
            </w:pPr>
            <w:r>
              <w:rPr>
                <w:rFonts w:cs="Arial"/>
                <w:sz w:val="18"/>
                <w:szCs w:val="18"/>
              </w:rPr>
              <w:t>0.8</w:t>
            </w:r>
          </w:p>
        </w:tc>
      </w:tr>
    </w:tbl>
    <w:p w14:paraId="1E7C0369" w14:textId="459EADD7" w:rsidR="00CE5D65" w:rsidRPr="00F07375" w:rsidRDefault="00CE5D65" w:rsidP="00CE5D65">
      <w:pPr>
        <w:tabs>
          <w:tab w:val="left" w:pos="851"/>
        </w:tabs>
      </w:pPr>
    </w:p>
    <w:p w14:paraId="52D28EF7" w14:textId="77777777" w:rsidR="00D02694" w:rsidRDefault="00D02694" w:rsidP="00CE5D65">
      <w:pPr>
        <w:tabs>
          <w:tab w:val="left" w:pos="851"/>
        </w:tabs>
        <w:sectPr w:rsidR="00D02694" w:rsidSect="009B119D">
          <w:pgSz w:w="16838" w:h="11906" w:orient="landscape" w:code="9"/>
          <w:pgMar w:top="1701" w:right="1701" w:bottom="1701" w:left="1701" w:header="709" w:footer="709" w:gutter="0"/>
          <w:cols w:space="708"/>
          <w:docGrid w:linePitch="360"/>
        </w:sectPr>
      </w:pPr>
    </w:p>
    <w:p w14:paraId="179625AB" w14:textId="4A005543" w:rsidR="00422433" w:rsidRDefault="00422433" w:rsidP="00F41EA6">
      <w:pPr>
        <w:pStyle w:val="Heading1"/>
        <w:pageBreakBefore/>
        <w:ind w:left="431" w:hanging="431"/>
      </w:pPr>
      <w:bookmarkStart w:id="51" w:name="_Ref102756472"/>
      <w:bookmarkStart w:id="52" w:name="_Ref102756560"/>
      <w:bookmarkStart w:id="53" w:name="_Toc125472615"/>
      <w:r>
        <w:lastRenderedPageBreak/>
        <w:t>air quality</w:t>
      </w:r>
      <w:bookmarkEnd w:id="51"/>
      <w:bookmarkEnd w:id="52"/>
      <w:bookmarkEnd w:id="53"/>
      <w:r>
        <w:t xml:space="preserve"> </w:t>
      </w:r>
    </w:p>
    <w:p w14:paraId="435956EC" w14:textId="29E8E157" w:rsidR="00422433" w:rsidRDefault="00C7583A" w:rsidP="00C7583A">
      <w:pPr>
        <w:pStyle w:val="Heading2"/>
      </w:pPr>
      <w:bookmarkStart w:id="54" w:name="_Ref102756595"/>
      <w:bookmarkStart w:id="55" w:name="_Ref102756630"/>
      <w:bookmarkStart w:id="56" w:name="_Toc125472616"/>
      <w:r>
        <w:t xml:space="preserve">What </w:t>
      </w:r>
      <w:r w:rsidR="009B2529">
        <w:t>are</w:t>
      </w:r>
      <w:r>
        <w:t xml:space="preserve"> the results of the air quality data </w:t>
      </w:r>
      <w:r w:rsidR="00920981">
        <w:t xml:space="preserve">typically </w:t>
      </w:r>
      <w:r>
        <w:t xml:space="preserve">reviewed </w:t>
      </w:r>
      <w:r w:rsidR="008F1E68">
        <w:t>by the AQ EAG</w:t>
      </w:r>
      <w:r w:rsidR="00920981">
        <w:t xml:space="preserve"> </w:t>
      </w:r>
      <w:r w:rsidR="008F1E68">
        <w:t>for 2021</w:t>
      </w:r>
      <w:r>
        <w:t>?</w:t>
      </w:r>
      <w:bookmarkEnd w:id="54"/>
      <w:bookmarkEnd w:id="55"/>
      <w:bookmarkEnd w:id="56"/>
      <w:r>
        <w:t xml:space="preserve"> </w:t>
      </w:r>
    </w:p>
    <w:p w14:paraId="61996713" w14:textId="643E92E3" w:rsidR="00933C31" w:rsidRDefault="00933C31" w:rsidP="00C7583A">
      <w:r>
        <w:t>The air quality data reviewed include</w:t>
      </w:r>
      <w:r w:rsidR="00841843">
        <w:t xml:space="preserve"> Fi</w:t>
      </w:r>
      <w:r w:rsidR="00B92F5B">
        <w:t>f</w:t>
      </w:r>
      <w:r w:rsidR="00841843">
        <w:t>e Council air quality monitoring data,</w:t>
      </w:r>
      <w:r>
        <w:t xml:space="preserve"> hydrocarbon monitoring done voluntarily by INEOS along the </w:t>
      </w:r>
      <w:r w:rsidR="00841843">
        <w:t>coastline and</w:t>
      </w:r>
      <w:r>
        <w:t xml:space="preserve"> monitoring around the </w:t>
      </w:r>
      <w:proofErr w:type="spellStart"/>
      <w:r>
        <w:t>Mossmorran</w:t>
      </w:r>
      <w:proofErr w:type="spellEnd"/>
      <w:r>
        <w:t xml:space="preserve"> Complex done by SEPA. </w:t>
      </w:r>
      <w:r w:rsidR="002A7F67">
        <w:t xml:space="preserve"> </w:t>
      </w:r>
      <w:r>
        <w:t xml:space="preserve">The first two sources are discussed here and SEPA’s monitoring is described in the following section. </w:t>
      </w:r>
    </w:p>
    <w:p w14:paraId="4E669A80" w14:textId="77777777" w:rsidR="00933C31" w:rsidRDefault="00933C31" w:rsidP="00C7583A"/>
    <w:p w14:paraId="1F692674" w14:textId="07EE8CE3" w:rsidR="00212869" w:rsidRDefault="00C7583A" w:rsidP="00C7583A">
      <w:pPr>
        <w:rPr>
          <w:szCs w:val="22"/>
        </w:rPr>
      </w:pPr>
      <w:r w:rsidRPr="0218BB1A">
        <w:t xml:space="preserve">Fife Council’s Air Quality team did not identify any new issues in the vicinity of </w:t>
      </w:r>
      <w:proofErr w:type="spellStart"/>
      <w:r w:rsidRPr="0218BB1A">
        <w:t>Mossmorr</w:t>
      </w:r>
      <w:r w:rsidR="00E43C93" w:rsidRPr="0218BB1A">
        <w:t>an</w:t>
      </w:r>
      <w:proofErr w:type="spellEnd"/>
      <w:r w:rsidR="00E43C93" w:rsidRPr="0218BB1A">
        <w:t xml:space="preserve"> or </w:t>
      </w:r>
      <w:proofErr w:type="spellStart"/>
      <w:r w:rsidR="00E43C93" w:rsidRPr="0218BB1A">
        <w:t>Braefoot</w:t>
      </w:r>
      <w:proofErr w:type="spellEnd"/>
      <w:r w:rsidR="00E43C93" w:rsidRPr="0218BB1A">
        <w:t xml:space="preserve"> Bay in their 202</w:t>
      </w:r>
      <w:r w:rsidR="001B261F">
        <w:t>2</w:t>
      </w:r>
      <w:r w:rsidRPr="0218BB1A">
        <w:t xml:space="preserve"> Air Quality Annual Progress Report. </w:t>
      </w:r>
      <w:r w:rsidR="002A7F67">
        <w:t xml:space="preserve"> </w:t>
      </w:r>
      <w:r w:rsidR="00CE1630" w:rsidRPr="0218BB1A">
        <w:t>None of the automatic monitoring sites at Cupar, Dunfermline, Kirkcaldy, and Rosyth reported exceedances of the annual mean air quality objectives for PM</w:t>
      </w:r>
      <w:r w:rsidR="00CE1630" w:rsidRPr="0218BB1A">
        <w:rPr>
          <w:vertAlign w:val="subscript"/>
        </w:rPr>
        <w:t>2.5</w:t>
      </w:r>
      <w:r w:rsidR="00CE1630" w:rsidRPr="0218BB1A">
        <w:t>, PM</w:t>
      </w:r>
      <w:r w:rsidR="00CE1630" w:rsidRPr="0218BB1A">
        <w:rPr>
          <w:vertAlign w:val="subscript"/>
        </w:rPr>
        <w:t xml:space="preserve">10 </w:t>
      </w:r>
      <w:r w:rsidR="00CE1630" w:rsidRPr="0218BB1A">
        <w:t>or NO</w:t>
      </w:r>
      <w:r w:rsidR="00CE1630" w:rsidRPr="0218BB1A">
        <w:rPr>
          <w:vertAlign w:val="subscript"/>
        </w:rPr>
        <w:t>2</w:t>
      </w:r>
      <w:r w:rsidR="00CE1630">
        <w:rPr>
          <w:szCs w:val="22"/>
        </w:rPr>
        <w:t>.</w:t>
      </w:r>
      <w:r w:rsidR="001B261F">
        <w:rPr>
          <w:szCs w:val="22"/>
        </w:rPr>
        <w:t xml:space="preserve"> </w:t>
      </w:r>
      <w:r w:rsidR="002A7F67">
        <w:rPr>
          <w:szCs w:val="22"/>
        </w:rPr>
        <w:t xml:space="preserve"> </w:t>
      </w:r>
      <w:r w:rsidR="001B261F">
        <w:rPr>
          <w:szCs w:val="22"/>
        </w:rPr>
        <w:t xml:space="preserve">Two Air Quality Management Areas (AQMAs) </w:t>
      </w:r>
      <w:r w:rsidR="0090611D">
        <w:rPr>
          <w:szCs w:val="22"/>
        </w:rPr>
        <w:t>were declared in prior years for PM</w:t>
      </w:r>
      <w:r w:rsidR="0090611D" w:rsidRPr="0090611D">
        <w:rPr>
          <w:szCs w:val="22"/>
          <w:vertAlign w:val="subscript"/>
        </w:rPr>
        <w:t>10</w:t>
      </w:r>
      <w:r w:rsidR="0090611D">
        <w:rPr>
          <w:szCs w:val="22"/>
        </w:rPr>
        <w:t xml:space="preserve"> and NO</w:t>
      </w:r>
      <w:r w:rsidR="0090611D" w:rsidRPr="0090611D">
        <w:rPr>
          <w:szCs w:val="22"/>
          <w:vertAlign w:val="subscript"/>
        </w:rPr>
        <w:t>2</w:t>
      </w:r>
      <w:r w:rsidR="0090611D">
        <w:rPr>
          <w:szCs w:val="22"/>
        </w:rPr>
        <w:t>, however in 2021, the NO</w:t>
      </w:r>
      <w:r w:rsidR="0090611D" w:rsidRPr="0090611D">
        <w:rPr>
          <w:szCs w:val="22"/>
          <w:vertAlign w:val="subscript"/>
        </w:rPr>
        <w:t>2</w:t>
      </w:r>
      <w:r w:rsidR="0090611D">
        <w:rPr>
          <w:szCs w:val="22"/>
        </w:rPr>
        <w:t xml:space="preserve"> element was revoked, indicating that they have achieved their AQMA</w:t>
      </w:r>
      <w:r w:rsidR="000331C6">
        <w:rPr>
          <w:szCs w:val="22"/>
        </w:rPr>
        <w:t>s</w:t>
      </w:r>
      <w:r w:rsidR="0090611D">
        <w:rPr>
          <w:szCs w:val="22"/>
        </w:rPr>
        <w:t xml:space="preserve"> objectives for this pollutant.</w:t>
      </w:r>
      <w:r w:rsidR="002A7F67">
        <w:rPr>
          <w:szCs w:val="22"/>
        </w:rPr>
        <w:t xml:space="preserve"> </w:t>
      </w:r>
      <w:r w:rsidR="0090611D">
        <w:rPr>
          <w:szCs w:val="22"/>
        </w:rPr>
        <w:t xml:space="preserve"> </w:t>
      </w:r>
      <w:r w:rsidR="00237493">
        <w:rPr>
          <w:szCs w:val="22"/>
        </w:rPr>
        <w:t>There were no exceedances of the daily PM</w:t>
      </w:r>
      <w:r w:rsidR="00237493" w:rsidRPr="00F65EB4">
        <w:rPr>
          <w:szCs w:val="22"/>
          <w:vertAlign w:val="subscript"/>
        </w:rPr>
        <w:t>2.5</w:t>
      </w:r>
      <w:r w:rsidR="00237493">
        <w:rPr>
          <w:szCs w:val="22"/>
        </w:rPr>
        <w:t xml:space="preserve"> or PM</w:t>
      </w:r>
      <w:r w:rsidR="00237493" w:rsidRPr="00F65EB4">
        <w:rPr>
          <w:szCs w:val="22"/>
          <w:vertAlign w:val="subscript"/>
        </w:rPr>
        <w:t>10</w:t>
      </w:r>
      <w:r w:rsidR="00237493">
        <w:rPr>
          <w:szCs w:val="22"/>
        </w:rPr>
        <w:t xml:space="preserve"> objectives (see </w:t>
      </w:r>
      <w:r w:rsidR="00237493">
        <w:rPr>
          <w:szCs w:val="22"/>
        </w:rPr>
        <w:fldChar w:fldCharType="begin"/>
      </w:r>
      <w:r w:rsidR="00237493">
        <w:rPr>
          <w:szCs w:val="22"/>
        </w:rPr>
        <w:instrText xml:space="preserve"> REF _Ref99352923 \h </w:instrText>
      </w:r>
      <w:r w:rsidR="00237493">
        <w:rPr>
          <w:szCs w:val="22"/>
        </w:rPr>
      </w:r>
      <w:r w:rsidR="00237493">
        <w:rPr>
          <w:szCs w:val="22"/>
        </w:rPr>
        <w:fldChar w:fldCharType="separate"/>
      </w:r>
      <w:r w:rsidR="00973306">
        <w:t xml:space="preserve">Table </w:t>
      </w:r>
      <w:r w:rsidR="00973306">
        <w:rPr>
          <w:noProof/>
        </w:rPr>
        <w:t>3</w:t>
      </w:r>
      <w:r w:rsidR="00973306">
        <w:noBreakHyphen/>
      </w:r>
      <w:r w:rsidR="00973306">
        <w:rPr>
          <w:noProof/>
        </w:rPr>
        <w:t>1</w:t>
      </w:r>
      <w:r w:rsidR="00237493">
        <w:rPr>
          <w:szCs w:val="22"/>
        </w:rPr>
        <w:fldChar w:fldCharType="end"/>
      </w:r>
      <w:r w:rsidR="00237493">
        <w:rPr>
          <w:szCs w:val="22"/>
        </w:rPr>
        <w:t>) by th</w:t>
      </w:r>
      <w:r w:rsidR="0090611D">
        <w:rPr>
          <w:szCs w:val="22"/>
        </w:rPr>
        <w:t>e automatic monitoring stations</w:t>
      </w:r>
      <w:r w:rsidR="00237493">
        <w:rPr>
          <w:szCs w:val="22"/>
        </w:rPr>
        <w:t xml:space="preserve">. </w:t>
      </w:r>
      <w:r w:rsidR="002A7F67">
        <w:rPr>
          <w:szCs w:val="22"/>
        </w:rPr>
        <w:t xml:space="preserve"> </w:t>
      </w:r>
      <w:r w:rsidR="00237493">
        <w:rPr>
          <w:szCs w:val="22"/>
        </w:rPr>
        <w:t xml:space="preserve">The </w:t>
      </w:r>
      <w:proofErr w:type="spellStart"/>
      <w:r w:rsidR="00237493">
        <w:rPr>
          <w:szCs w:val="22"/>
        </w:rPr>
        <w:t>AQMesh</w:t>
      </w:r>
      <w:proofErr w:type="spellEnd"/>
      <w:r w:rsidR="00212869">
        <w:rPr>
          <w:szCs w:val="22"/>
        </w:rPr>
        <w:t>, also used in selected locations,</w:t>
      </w:r>
      <w:r w:rsidR="00237493">
        <w:rPr>
          <w:szCs w:val="22"/>
        </w:rPr>
        <w:t xml:space="preserve"> is not certified under MCERTS or any other scheme for compliance monitoring and is used as indicative only</w:t>
      </w:r>
      <w:r w:rsidR="00871ABC">
        <w:rPr>
          <w:szCs w:val="22"/>
        </w:rPr>
        <w:t xml:space="preserve">. </w:t>
      </w:r>
    </w:p>
    <w:p w14:paraId="137FDA37" w14:textId="77777777" w:rsidR="00212869" w:rsidRDefault="00212869" w:rsidP="00C7583A">
      <w:pPr>
        <w:rPr>
          <w:szCs w:val="22"/>
        </w:rPr>
      </w:pPr>
    </w:p>
    <w:p w14:paraId="09413F41" w14:textId="0CF7EC9F" w:rsidR="00861667" w:rsidRDefault="00861667" w:rsidP="00C7583A">
      <w:r w:rsidRPr="0218BB1A">
        <w:t>PM</w:t>
      </w:r>
      <w:r w:rsidRPr="0218BB1A">
        <w:rPr>
          <w:vertAlign w:val="subscript"/>
        </w:rPr>
        <w:t>2.5</w:t>
      </w:r>
      <w:r w:rsidRPr="0218BB1A">
        <w:t xml:space="preserve"> and PM</w:t>
      </w:r>
      <w:r w:rsidRPr="0218BB1A">
        <w:rPr>
          <w:vertAlign w:val="subscript"/>
        </w:rPr>
        <w:t>10</w:t>
      </w:r>
      <w:r w:rsidRPr="0218BB1A">
        <w:t xml:space="preserve"> concentrations are greatly influenced by many non-local sources, compared to NO</w:t>
      </w:r>
      <w:r w:rsidRPr="0218BB1A">
        <w:rPr>
          <w:vertAlign w:val="subscript"/>
        </w:rPr>
        <w:t>2</w:t>
      </w:r>
      <w:r w:rsidRPr="0218BB1A">
        <w:t>.</w:t>
      </w:r>
      <w:r w:rsidR="002A7F67">
        <w:t xml:space="preserve"> </w:t>
      </w:r>
      <w:r w:rsidRPr="0218BB1A">
        <w:t xml:space="preserve"> Particulate matter also has many natural sources (</w:t>
      </w:r>
      <w:proofErr w:type="gramStart"/>
      <w:r w:rsidRPr="0218BB1A">
        <w:t>e.g.</w:t>
      </w:r>
      <w:proofErr w:type="gramEnd"/>
      <w:r w:rsidRPr="0218BB1A">
        <w:t xml:space="preserve"> sea salt, pollen) along with man-made sources (e.g. vehicles, heating, industry), and can be formed due to chemical reactions in the air (e.g. due to emissions from agriculture).</w:t>
      </w:r>
    </w:p>
    <w:p w14:paraId="1014339D" w14:textId="77777777" w:rsidR="00861667" w:rsidRDefault="00861667" w:rsidP="00C7583A">
      <w:pPr>
        <w:rPr>
          <w:szCs w:val="22"/>
        </w:rPr>
      </w:pPr>
    </w:p>
    <w:p w14:paraId="69E70548" w14:textId="77777777" w:rsidR="00212869" w:rsidRDefault="00135ECE" w:rsidP="00C7583A">
      <w:pPr>
        <w:rPr>
          <w:szCs w:val="22"/>
        </w:rPr>
      </w:pPr>
      <w:r>
        <w:rPr>
          <w:szCs w:val="22"/>
        </w:rPr>
        <w:t>Any air quality management areas</w:t>
      </w:r>
      <w:r w:rsidR="008E245B">
        <w:rPr>
          <w:szCs w:val="22"/>
        </w:rPr>
        <w:t xml:space="preserve"> (AQMAs)</w:t>
      </w:r>
      <w:r>
        <w:rPr>
          <w:szCs w:val="22"/>
        </w:rPr>
        <w:t xml:space="preserve"> where greater control for PM</w:t>
      </w:r>
      <w:r w:rsidRPr="00135ECE">
        <w:rPr>
          <w:szCs w:val="22"/>
          <w:vertAlign w:val="subscript"/>
        </w:rPr>
        <w:t>10</w:t>
      </w:r>
      <w:r>
        <w:rPr>
          <w:szCs w:val="22"/>
        </w:rPr>
        <w:t xml:space="preserve"> or NO</w:t>
      </w:r>
      <w:r w:rsidRPr="00135ECE">
        <w:rPr>
          <w:szCs w:val="22"/>
          <w:vertAlign w:val="subscript"/>
        </w:rPr>
        <w:t>2</w:t>
      </w:r>
      <w:r w:rsidR="008E245B">
        <w:rPr>
          <w:szCs w:val="22"/>
        </w:rPr>
        <w:t xml:space="preserve"> are </w:t>
      </w:r>
      <w:r>
        <w:rPr>
          <w:szCs w:val="22"/>
        </w:rPr>
        <w:t xml:space="preserve">needed are not associated with emissions from the facilities at </w:t>
      </w:r>
      <w:proofErr w:type="spellStart"/>
      <w:r>
        <w:rPr>
          <w:szCs w:val="22"/>
        </w:rPr>
        <w:t>Mossmorran</w:t>
      </w:r>
      <w:proofErr w:type="spellEnd"/>
      <w:r>
        <w:rPr>
          <w:szCs w:val="22"/>
        </w:rPr>
        <w:t xml:space="preserve"> or </w:t>
      </w:r>
      <w:proofErr w:type="spellStart"/>
      <w:r>
        <w:rPr>
          <w:szCs w:val="22"/>
        </w:rPr>
        <w:t>Braefoot</w:t>
      </w:r>
      <w:proofErr w:type="spellEnd"/>
      <w:r>
        <w:rPr>
          <w:szCs w:val="22"/>
        </w:rPr>
        <w:t xml:space="preserve"> Bay. </w:t>
      </w:r>
    </w:p>
    <w:p w14:paraId="4BBEFF37" w14:textId="77777777" w:rsidR="00212869" w:rsidRDefault="00212869" w:rsidP="00C7583A">
      <w:pPr>
        <w:rPr>
          <w:szCs w:val="22"/>
        </w:rPr>
      </w:pPr>
    </w:p>
    <w:p w14:paraId="762E34B8" w14:textId="7B42B9D6" w:rsidR="00C7583A" w:rsidRPr="0031029A" w:rsidRDefault="00135ECE" w:rsidP="00C7583A">
      <w:pPr>
        <w:rPr>
          <w:szCs w:val="22"/>
        </w:rPr>
      </w:pPr>
      <w:r>
        <w:rPr>
          <w:szCs w:val="22"/>
        </w:rPr>
        <w:t xml:space="preserve">Road traffic is the main contributor to air quality issues in these areas. </w:t>
      </w:r>
      <w:r w:rsidR="002A7F67">
        <w:rPr>
          <w:szCs w:val="22"/>
        </w:rPr>
        <w:t xml:space="preserve"> </w:t>
      </w:r>
      <w:r w:rsidR="0030247A">
        <w:rPr>
          <w:szCs w:val="22"/>
        </w:rPr>
        <w:t>In addition to the automatic monitoring sites, Fife Council includes a network of NO</w:t>
      </w:r>
      <w:r w:rsidR="0030247A" w:rsidRPr="0030247A">
        <w:rPr>
          <w:szCs w:val="22"/>
          <w:vertAlign w:val="subscript"/>
        </w:rPr>
        <w:t>2</w:t>
      </w:r>
      <w:r w:rsidR="0030247A">
        <w:rPr>
          <w:szCs w:val="22"/>
        </w:rPr>
        <w:t xml:space="preserve"> diffusion tubes</w:t>
      </w:r>
      <w:r w:rsidR="00C0005A">
        <w:rPr>
          <w:szCs w:val="22"/>
        </w:rPr>
        <w:t xml:space="preserve">, primarily aimed </w:t>
      </w:r>
      <w:r w:rsidR="008E08ED">
        <w:rPr>
          <w:szCs w:val="22"/>
        </w:rPr>
        <w:t>at</w:t>
      </w:r>
      <w:r w:rsidR="00C0005A">
        <w:rPr>
          <w:szCs w:val="22"/>
        </w:rPr>
        <w:t xml:space="preserve"> assessing </w:t>
      </w:r>
      <w:proofErr w:type="gramStart"/>
      <w:r w:rsidR="00C0005A">
        <w:rPr>
          <w:szCs w:val="22"/>
        </w:rPr>
        <w:t>traffic-related</w:t>
      </w:r>
      <w:proofErr w:type="gramEnd"/>
      <w:r w:rsidR="00C0005A">
        <w:rPr>
          <w:szCs w:val="22"/>
        </w:rPr>
        <w:t xml:space="preserve"> NO</w:t>
      </w:r>
      <w:r w:rsidR="00C0005A" w:rsidRPr="00C0005A">
        <w:rPr>
          <w:szCs w:val="22"/>
          <w:vertAlign w:val="subscript"/>
        </w:rPr>
        <w:t>2</w:t>
      </w:r>
      <w:r w:rsidR="0030247A">
        <w:rPr>
          <w:szCs w:val="22"/>
        </w:rPr>
        <w:t>.</w:t>
      </w:r>
      <w:r w:rsidR="00C7583A" w:rsidRPr="0031029A">
        <w:rPr>
          <w:szCs w:val="22"/>
        </w:rPr>
        <w:t xml:space="preserve"> </w:t>
      </w:r>
    </w:p>
    <w:p w14:paraId="10F9CA4D" w14:textId="3991FD55" w:rsidR="00B67C07" w:rsidRPr="00B67C07" w:rsidRDefault="00B67C07" w:rsidP="00B67C07">
      <w:pPr>
        <w:rPr>
          <w:iCs/>
        </w:rPr>
      </w:pPr>
    </w:p>
    <w:p w14:paraId="74D89158" w14:textId="49D41E2D" w:rsidR="00140907" w:rsidRPr="009A4BB6" w:rsidRDefault="009A4BB6" w:rsidP="00140907">
      <w:pPr>
        <w:rPr>
          <w:iCs/>
        </w:rPr>
      </w:pPr>
      <w:r w:rsidRPr="009A4BB6">
        <w:rPr>
          <w:iCs/>
        </w:rPr>
        <w:t xml:space="preserve">INEOS FPS Ltd. commissioned </w:t>
      </w:r>
      <w:r w:rsidR="00CF5BE9">
        <w:rPr>
          <w:iCs/>
        </w:rPr>
        <w:t xml:space="preserve">the </w:t>
      </w:r>
      <w:r w:rsidRPr="009A4BB6">
        <w:rPr>
          <w:iCs/>
        </w:rPr>
        <w:t>National Physical Laboratory (NPL) to monitor the ambient air hydrocarbon levels at 12 locations on the Forth Estua</w:t>
      </w:r>
      <w:r w:rsidR="008F1E68">
        <w:rPr>
          <w:iCs/>
        </w:rPr>
        <w:t>ry coastline during 2021 (1st</w:t>
      </w:r>
      <w:r w:rsidRPr="009A4BB6">
        <w:rPr>
          <w:iCs/>
        </w:rPr>
        <w:t xml:space="preserve"> January 202</w:t>
      </w:r>
      <w:r w:rsidR="008F1E68">
        <w:rPr>
          <w:iCs/>
        </w:rPr>
        <w:t>1 to 31</w:t>
      </w:r>
      <w:r w:rsidR="008F1E68" w:rsidRPr="008F1E68">
        <w:rPr>
          <w:iCs/>
          <w:vertAlign w:val="superscript"/>
        </w:rPr>
        <w:t>st</w:t>
      </w:r>
      <w:r w:rsidR="008F1E68">
        <w:rPr>
          <w:iCs/>
        </w:rPr>
        <w:t xml:space="preserve"> December 2021</w:t>
      </w:r>
      <w:r w:rsidRPr="009A4BB6">
        <w:rPr>
          <w:iCs/>
        </w:rPr>
        <w:t xml:space="preserve">). </w:t>
      </w:r>
      <w:r w:rsidR="002A7F67">
        <w:rPr>
          <w:iCs/>
        </w:rPr>
        <w:t xml:space="preserve"> </w:t>
      </w:r>
      <w:r w:rsidRPr="009A4BB6">
        <w:rPr>
          <w:iCs/>
        </w:rPr>
        <w:t xml:space="preserve">Nine locations on the Estuary North shore between North Queensferry and West Wemyss (including 4 locations between Dalgety Bay and Burntisland) were used, and 3 locations on the Estuary South shore between South Queensferry and Whitehouse Point were used. </w:t>
      </w:r>
      <w:r w:rsidR="002A7F67">
        <w:rPr>
          <w:iCs/>
        </w:rPr>
        <w:t xml:space="preserve"> </w:t>
      </w:r>
      <w:r w:rsidRPr="009A4BB6">
        <w:rPr>
          <w:iCs/>
        </w:rPr>
        <w:t xml:space="preserve">The ambient air samples were collected over </w:t>
      </w:r>
      <w:proofErr w:type="gramStart"/>
      <w:r w:rsidRPr="009A4BB6">
        <w:rPr>
          <w:iCs/>
        </w:rPr>
        <w:t>2 week</w:t>
      </w:r>
      <w:proofErr w:type="gramEnd"/>
      <w:r w:rsidRPr="009A4BB6">
        <w:rPr>
          <w:iCs/>
        </w:rPr>
        <w:t xml:space="preserve"> periods using passive diffusi</w:t>
      </w:r>
      <w:r w:rsidR="00A376C0">
        <w:rPr>
          <w:iCs/>
        </w:rPr>
        <w:t>on</w:t>
      </w:r>
      <w:r w:rsidRPr="009A4BB6">
        <w:rPr>
          <w:iCs/>
        </w:rPr>
        <w:t xml:space="preserve"> tubes. </w:t>
      </w:r>
      <w:r w:rsidR="002A7F67">
        <w:rPr>
          <w:iCs/>
        </w:rPr>
        <w:t xml:space="preserve"> </w:t>
      </w:r>
      <w:r w:rsidRPr="009A4BB6">
        <w:rPr>
          <w:iCs/>
        </w:rPr>
        <w:t xml:space="preserve">These samples were analysed for iso-butane, n-butane, iso-pentane, n-pentane, n-hexane, n-heptane, benzene, toluene, </w:t>
      </w:r>
      <w:proofErr w:type="gramStart"/>
      <w:r w:rsidRPr="009A4BB6">
        <w:rPr>
          <w:iCs/>
        </w:rPr>
        <w:t>xylene</w:t>
      </w:r>
      <w:proofErr w:type="gramEnd"/>
      <w:r w:rsidRPr="009A4BB6">
        <w:rPr>
          <w:iCs/>
        </w:rPr>
        <w:t xml:space="preserve"> and total hydrocarbons (C4-C10). </w:t>
      </w:r>
      <w:r w:rsidR="002A7F67">
        <w:rPr>
          <w:iCs/>
        </w:rPr>
        <w:t xml:space="preserve"> </w:t>
      </w:r>
      <w:r w:rsidRPr="009A4BB6">
        <w:rPr>
          <w:iCs/>
        </w:rPr>
        <w:t xml:space="preserve">These hydrocarbons may be emitted from a variety of sources around the Forth Estuary including INEOS operations at Hound Point Terminal, road traffic, and other industrial sites such as the operations of ExxonMobil and Shell at </w:t>
      </w:r>
      <w:proofErr w:type="spellStart"/>
      <w:r w:rsidRPr="009A4BB6">
        <w:rPr>
          <w:iCs/>
        </w:rPr>
        <w:t>Braefoot</w:t>
      </w:r>
      <w:proofErr w:type="spellEnd"/>
      <w:r w:rsidRPr="009A4BB6">
        <w:rPr>
          <w:iCs/>
        </w:rPr>
        <w:t xml:space="preserve"> Bay and </w:t>
      </w:r>
      <w:proofErr w:type="spellStart"/>
      <w:r w:rsidRPr="009A4BB6">
        <w:rPr>
          <w:iCs/>
        </w:rPr>
        <w:t>Mossmorran</w:t>
      </w:r>
      <w:proofErr w:type="spellEnd"/>
      <w:r w:rsidRPr="009A4BB6">
        <w:rPr>
          <w:iCs/>
        </w:rPr>
        <w:t xml:space="preserve">. </w:t>
      </w:r>
      <w:r w:rsidR="002A7F67">
        <w:rPr>
          <w:iCs/>
        </w:rPr>
        <w:t xml:space="preserve"> </w:t>
      </w:r>
      <w:r w:rsidR="00140907" w:rsidRPr="009A4BB6">
        <w:rPr>
          <w:iCs/>
        </w:rPr>
        <w:t xml:space="preserve">Monitored concentrations of propane, n-butane, iso-butane, n-pentane, hexane, heptane, octane, nonane, </w:t>
      </w:r>
      <w:proofErr w:type="spellStart"/>
      <w:r w:rsidR="00140907" w:rsidRPr="009A4BB6">
        <w:rPr>
          <w:iCs/>
        </w:rPr>
        <w:t>decane</w:t>
      </w:r>
      <w:proofErr w:type="spellEnd"/>
      <w:r w:rsidR="00140907" w:rsidRPr="009A4BB6">
        <w:rPr>
          <w:iCs/>
        </w:rPr>
        <w:t>, propylene, toluene, o-xylene, m &amp; p-xylene, styrene and total C4 to C10 hydrocarbons are measured by INEOS as part of their annual reporting requirements at Grangemouth and Ho</w:t>
      </w:r>
      <w:r w:rsidR="00140907">
        <w:rPr>
          <w:iCs/>
        </w:rPr>
        <w:t>und</w:t>
      </w:r>
      <w:r w:rsidR="002A7F67">
        <w:rPr>
          <w:iCs/>
        </w:rPr>
        <w:t xml:space="preserve"> P</w:t>
      </w:r>
      <w:r w:rsidR="00140907">
        <w:rPr>
          <w:iCs/>
        </w:rPr>
        <w:t xml:space="preserve">oint. </w:t>
      </w:r>
    </w:p>
    <w:p w14:paraId="3CA50FE3" w14:textId="427ED895" w:rsidR="00CF5BE9" w:rsidRDefault="00CF5BE9" w:rsidP="00CF5BE9">
      <w:pPr>
        <w:rPr>
          <w:iCs/>
        </w:rPr>
      </w:pPr>
    </w:p>
    <w:p w14:paraId="71B7C76E" w14:textId="029AFDB4" w:rsidR="00CF5BE9" w:rsidRPr="002A7F67" w:rsidRDefault="009A4BB6" w:rsidP="007F2525">
      <w:pPr>
        <w:pStyle w:val="ListParagraph"/>
        <w:numPr>
          <w:ilvl w:val="0"/>
          <w:numId w:val="18"/>
        </w:numPr>
        <w:rPr>
          <w:rFonts w:cs="Arial"/>
          <w:iCs/>
        </w:rPr>
      </w:pPr>
      <w:r w:rsidRPr="002A7F67">
        <w:rPr>
          <w:rFonts w:cs="Arial"/>
          <w:iCs/>
        </w:rPr>
        <w:lastRenderedPageBreak/>
        <w:t xml:space="preserve">The results of this monitoring indicate that the average concentrations of benzene over the </w:t>
      </w:r>
      <w:r w:rsidR="00195B80" w:rsidRPr="002A7F67">
        <w:rPr>
          <w:rFonts w:cs="Arial"/>
          <w:iCs/>
        </w:rPr>
        <w:t>12-month</w:t>
      </w:r>
      <w:r w:rsidRPr="002A7F67">
        <w:rPr>
          <w:rFonts w:cs="Arial"/>
          <w:iCs/>
        </w:rPr>
        <w:t xml:space="preserve"> period </w:t>
      </w:r>
      <w:r w:rsidR="008E245B" w:rsidRPr="002A7F67">
        <w:rPr>
          <w:rFonts w:cs="Arial"/>
          <w:iCs/>
        </w:rPr>
        <w:t>had</w:t>
      </w:r>
      <w:r w:rsidRPr="002A7F67">
        <w:rPr>
          <w:rFonts w:cs="Arial"/>
          <w:iCs/>
        </w:rPr>
        <w:t xml:space="preserve"> annual means at each location ranging from 0.</w:t>
      </w:r>
      <w:r w:rsidR="008F1E68" w:rsidRPr="002A7F67">
        <w:rPr>
          <w:rFonts w:cs="Arial"/>
          <w:iCs/>
        </w:rPr>
        <w:t>1 to 0.4</w:t>
      </w:r>
      <w:r w:rsidRPr="002A7F67">
        <w:rPr>
          <w:rFonts w:cs="Arial"/>
          <w:iCs/>
        </w:rPr>
        <w:t xml:space="preserve"> parts per billion </w:t>
      </w:r>
      <w:r w:rsidR="00785FF1" w:rsidRPr="002A7F67">
        <w:rPr>
          <w:rFonts w:cs="Arial"/>
          <w:iCs/>
        </w:rPr>
        <w:t>(ppb)</w:t>
      </w:r>
      <w:r w:rsidRPr="002A7F67">
        <w:rPr>
          <w:rFonts w:cs="Arial"/>
          <w:iCs/>
        </w:rPr>
        <w:t xml:space="preserve">. </w:t>
      </w:r>
      <w:r w:rsidR="002A7F67">
        <w:rPr>
          <w:rFonts w:cs="Arial"/>
          <w:iCs/>
        </w:rPr>
        <w:t xml:space="preserve"> </w:t>
      </w:r>
      <w:r w:rsidRPr="002A7F67">
        <w:rPr>
          <w:rFonts w:cs="Arial"/>
          <w:iCs/>
        </w:rPr>
        <w:t>Th</w:t>
      </w:r>
      <w:r w:rsidR="00C04BA2" w:rsidRPr="002A7F67">
        <w:rPr>
          <w:rFonts w:cs="Arial"/>
          <w:iCs/>
        </w:rPr>
        <w:t>is is below the current annual air q</w:t>
      </w:r>
      <w:r w:rsidRPr="002A7F67">
        <w:rPr>
          <w:rFonts w:cs="Arial"/>
          <w:iCs/>
        </w:rPr>
        <w:t xml:space="preserve">uality (Scotland) objective of </w:t>
      </w:r>
      <w:r w:rsidR="00C04BA2" w:rsidRPr="002A7F67">
        <w:rPr>
          <w:rFonts w:cs="Arial"/>
          <w:iCs/>
        </w:rPr>
        <w:t>1 ppb</w:t>
      </w:r>
      <w:r w:rsidR="00404F7C" w:rsidRPr="002A7F67">
        <w:rPr>
          <w:rStyle w:val="FootnoteReference"/>
          <w:rFonts w:cs="Arial"/>
          <w:iCs/>
        </w:rPr>
        <w:footnoteReference w:id="8"/>
      </w:r>
      <w:r w:rsidR="00CF5BE9" w:rsidRPr="002A7F67">
        <w:rPr>
          <w:rFonts w:cs="Arial"/>
          <w:iCs/>
        </w:rPr>
        <w:t xml:space="preserve">. </w:t>
      </w:r>
    </w:p>
    <w:p w14:paraId="7619634D" w14:textId="64228E6A" w:rsidR="00CF5BE9" w:rsidRPr="002A7F67" w:rsidRDefault="00C04BA2" w:rsidP="007F2525">
      <w:pPr>
        <w:pStyle w:val="ListParagraph"/>
        <w:numPr>
          <w:ilvl w:val="0"/>
          <w:numId w:val="18"/>
        </w:numPr>
        <w:rPr>
          <w:rFonts w:cs="Arial"/>
          <w:iCs/>
        </w:rPr>
      </w:pPr>
      <w:r w:rsidRPr="002A7F67">
        <w:rPr>
          <w:rFonts w:cs="Arial"/>
          <w:iCs/>
        </w:rPr>
        <w:t xml:space="preserve">There are </w:t>
      </w:r>
      <w:r w:rsidR="009A4BB6" w:rsidRPr="002A7F67">
        <w:rPr>
          <w:rFonts w:cs="Arial"/>
          <w:iCs/>
        </w:rPr>
        <w:t>no Air Quality (Scotland) Strategy obj</w:t>
      </w:r>
      <w:r w:rsidR="00CF5BE9" w:rsidRPr="002A7F67">
        <w:rPr>
          <w:rFonts w:cs="Arial"/>
          <w:iCs/>
        </w:rPr>
        <w:t xml:space="preserve">ectives for </w:t>
      </w:r>
      <w:r w:rsidRPr="002A7F67">
        <w:rPr>
          <w:rFonts w:cs="Arial"/>
          <w:iCs/>
        </w:rPr>
        <w:t>ot</w:t>
      </w:r>
      <w:r w:rsidR="00E5712F">
        <w:rPr>
          <w:rFonts w:cs="Arial"/>
          <w:iCs/>
        </w:rPr>
        <w:t>her hydrocarbons except for 1,3</w:t>
      </w:r>
      <w:r w:rsidRPr="002A7F67">
        <w:rPr>
          <w:rFonts w:cs="Arial"/>
          <w:iCs/>
        </w:rPr>
        <w:t xml:space="preserve">-butadiene. </w:t>
      </w:r>
      <w:r w:rsidR="002A7F67">
        <w:rPr>
          <w:rFonts w:cs="Arial"/>
          <w:iCs/>
        </w:rPr>
        <w:t xml:space="preserve"> </w:t>
      </w:r>
      <w:r w:rsidRPr="002A7F67">
        <w:rPr>
          <w:rFonts w:cs="Arial"/>
          <w:iCs/>
        </w:rPr>
        <w:t>This compound was not specifically reported</w:t>
      </w:r>
      <w:r w:rsidR="00404F7C" w:rsidRPr="002A7F67">
        <w:rPr>
          <w:rFonts w:cs="Arial"/>
          <w:iCs/>
        </w:rPr>
        <w:t xml:space="preserve"> by INEOS</w:t>
      </w:r>
      <w:r w:rsidR="00CF5BE9" w:rsidRPr="002A7F67">
        <w:rPr>
          <w:rFonts w:cs="Arial"/>
          <w:iCs/>
        </w:rPr>
        <w:t xml:space="preserve">. </w:t>
      </w:r>
    </w:p>
    <w:p w14:paraId="424991F2" w14:textId="1FFCA04B" w:rsidR="009A4BB6" w:rsidRPr="002A7F67" w:rsidRDefault="009A4BB6" w:rsidP="007F2525">
      <w:pPr>
        <w:pStyle w:val="ListParagraph"/>
        <w:numPr>
          <w:ilvl w:val="0"/>
          <w:numId w:val="18"/>
        </w:numPr>
        <w:rPr>
          <w:rFonts w:cs="Arial"/>
        </w:rPr>
      </w:pPr>
      <w:r w:rsidRPr="002A7F67">
        <w:rPr>
          <w:rFonts w:cs="Arial"/>
        </w:rPr>
        <w:t>The substance present in the greatest concentrations at all locations was n-butane for which annual mean concentrations ran</w:t>
      </w:r>
      <w:r w:rsidR="008F1E68" w:rsidRPr="002A7F67">
        <w:rPr>
          <w:rFonts w:cs="Arial"/>
        </w:rPr>
        <w:t>ged from 1.3 to 9.3</w:t>
      </w:r>
      <w:r w:rsidR="00C04BA2" w:rsidRPr="002A7F67">
        <w:rPr>
          <w:rFonts w:cs="Arial"/>
        </w:rPr>
        <w:t xml:space="preserve"> ppb</w:t>
      </w:r>
      <w:r w:rsidR="00CF5BE9" w:rsidRPr="002A7F67">
        <w:rPr>
          <w:rFonts w:cs="Arial"/>
        </w:rPr>
        <w:t xml:space="preserve">. </w:t>
      </w:r>
      <w:r w:rsidR="002A7F67">
        <w:rPr>
          <w:rFonts w:cs="Arial"/>
        </w:rPr>
        <w:t xml:space="preserve"> </w:t>
      </w:r>
      <w:r w:rsidRPr="002A7F67">
        <w:rPr>
          <w:rFonts w:cs="Arial"/>
        </w:rPr>
        <w:t>Concentrations of n-heptane, toluene and xylene were all below the limit of detection (LOD) of &lt;0.3ppb</w:t>
      </w:r>
      <w:r w:rsidR="00CF5BE9" w:rsidRPr="002A7F67">
        <w:rPr>
          <w:rFonts w:cs="Arial"/>
        </w:rPr>
        <w:t>.</w:t>
      </w:r>
    </w:p>
    <w:p w14:paraId="1B70C36A" w14:textId="6069B441" w:rsidR="009A4BB6" w:rsidRPr="002A7F67" w:rsidRDefault="00CF5BE9" w:rsidP="007F2525">
      <w:pPr>
        <w:numPr>
          <w:ilvl w:val="0"/>
          <w:numId w:val="18"/>
        </w:numPr>
        <w:rPr>
          <w:rFonts w:cs="Arial"/>
          <w:iCs/>
        </w:rPr>
      </w:pPr>
      <w:r w:rsidRPr="002A7F67">
        <w:rPr>
          <w:rFonts w:cs="Arial"/>
          <w:iCs/>
        </w:rPr>
        <w:t>Other annual mean concentrations (iso-butane, iso-pentane, n-pentane, n-hexane)</w:t>
      </w:r>
      <w:r w:rsidR="008F1E68" w:rsidRPr="002A7F67">
        <w:rPr>
          <w:rFonts w:cs="Arial"/>
          <w:iCs/>
        </w:rPr>
        <w:t xml:space="preserve"> range from &lt;0.3 ppb to 3.6</w:t>
      </w:r>
      <w:r w:rsidR="009A4BB6" w:rsidRPr="002A7F67">
        <w:rPr>
          <w:rFonts w:cs="Arial"/>
          <w:iCs/>
        </w:rPr>
        <w:t>ppb</w:t>
      </w:r>
      <w:r w:rsidRPr="002A7F67">
        <w:rPr>
          <w:rFonts w:cs="Arial"/>
          <w:iCs/>
        </w:rPr>
        <w:t>.</w:t>
      </w:r>
    </w:p>
    <w:p w14:paraId="50056C75" w14:textId="31A594E8" w:rsidR="009A4BB6" w:rsidRPr="002A7F67" w:rsidRDefault="00CF5BE9" w:rsidP="007F2525">
      <w:pPr>
        <w:numPr>
          <w:ilvl w:val="0"/>
          <w:numId w:val="18"/>
        </w:numPr>
        <w:rPr>
          <w:rFonts w:cs="Arial"/>
          <w:iCs/>
        </w:rPr>
      </w:pPr>
      <w:r w:rsidRPr="002A7F67">
        <w:rPr>
          <w:rFonts w:cs="Arial"/>
          <w:iCs/>
        </w:rPr>
        <w:t xml:space="preserve">Annual mean total </w:t>
      </w:r>
      <w:r w:rsidR="009A4BB6" w:rsidRPr="002A7F67">
        <w:rPr>
          <w:rFonts w:cs="Arial"/>
          <w:iCs/>
        </w:rPr>
        <w:t>C4-C10</w:t>
      </w:r>
      <w:r w:rsidRPr="002A7F67">
        <w:rPr>
          <w:rFonts w:cs="Arial"/>
          <w:iCs/>
        </w:rPr>
        <w:t xml:space="preserve"> hydrocar</w:t>
      </w:r>
      <w:r w:rsidR="008F1E68" w:rsidRPr="002A7F67">
        <w:rPr>
          <w:rFonts w:cs="Arial"/>
          <w:iCs/>
        </w:rPr>
        <w:t>bons concentrations range from &lt;5</w:t>
      </w:r>
      <w:r w:rsidRPr="002A7F67">
        <w:rPr>
          <w:rFonts w:cs="Arial"/>
          <w:iCs/>
        </w:rPr>
        <w:t>-</w:t>
      </w:r>
      <w:r w:rsidR="008F1E68" w:rsidRPr="002A7F67">
        <w:rPr>
          <w:rFonts w:cs="Arial"/>
          <w:iCs/>
        </w:rPr>
        <w:t>20</w:t>
      </w:r>
      <w:r w:rsidRPr="002A7F67">
        <w:rPr>
          <w:rFonts w:cs="Arial"/>
          <w:iCs/>
        </w:rPr>
        <w:t xml:space="preserve"> ppb</w:t>
      </w:r>
      <w:r w:rsidR="00404F7C" w:rsidRPr="002A7F67">
        <w:rPr>
          <w:rFonts w:cs="Arial"/>
          <w:iCs/>
        </w:rPr>
        <w:t>.</w:t>
      </w:r>
    </w:p>
    <w:p w14:paraId="033C6933" w14:textId="756AC37A" w:rsidR="00CF5BE9" w:rsidRDefault="00CF5BE9" w:rsidP="00CF5BE9">
      <w:pPr>
        <w:rPr>
          <w:iCs/>
        </w:rPr>
      </w:pPr>
    </w:p>
    <w:p w14:paraId="368161C5" w14:textId="1AEF766C" w:rsidR="00B67C07" w:rsidRPr="00B67C07" w:rsidRDefault="00C04BA2" w:rsidP="00B67C07">
      <w:pPr>
        <w:rPr>
          <w:iCs/>
          <w:szCs w:val="22"/>
        </w:rPr>
      </w:pPr>
      <w:r>
        <w:rPr>
          <w:iCs/>
          <w:szCs w:val="22"/>
        </w:rPr>
        <w:t xml:space="preserve">The concentration levels of hydrocarbons reported by INEOS are unlikely to have health impacts, based on the available evidence. </w:t>
      </w:r>
      <w:r w:rsidR="002A7F67">
        <w:rPr>
          <w:iCs/>
          <w:szCs w:val="22"/>
        </w:rPr>
        <w:t xml:space="preserve"> </w:t>
      </w:r>
      <w:r>
        <w:rPr>
          <w:iCs/>
          <w:szCs w:val="22"/>
        </w:rPr>
        <w:t>Air quality objectives are indicated for the hydrocarbons where a health risk standard has been defined, but these have not been exceeded.</w:t>
      </w:r>
    </w:p>
    <w:p w14:paraId="0DB6A6B3" w14:textId="6C617418" w:rsidR="00920981" w:rsidRPr="00325B37" w:rsidRDefault="00920981" w:rsidP="00A159B8"/>
    <w:p w14:paraId="0DCABBFC" w14:textId="4E743EFB" w:rsidR="00920981" w:rsidRPr="00325B37" w:rsidRDefault="67D4B64E" w:rsidP="00920981">
      <w:pPr>
        <w:pStyle w:val="Heading2"/>
      </w:pPr>
      <w:bookmarkStart w:id="57" w:name="_Toc125472617"/>
      <w:bookmarkStart w:id="58" w:name="_Ref63011953"/>
      <w:r>
        <w:t>SEP</w:t>
      </w:r>
      <w:r w:rsidR="008F1E68">
        <w:t>A air quality monitoring in 2021</w:t>
      </w:r>
      <w:r>
        <w:t xml:space="preserve"> – what did they do and what were the results?</w:t>
      </w:r>
      <w:bookmarkEnd w:id="57"/>
      <w:r>
        <w:t xml:space="preserve"> </w:t>
      </w:r>
      <w:bookmarkEnd w:id="58"/>
    </w:p>
    <w:p w14:paraId="611069F6" w14:textId="442A7B97" w:rsidR="00A51C8B" w:rsidRDefault="00671FFD" w:rsidP="00E86CC1">
      <w:pPr>
        <w:autoSpaceDE w:val="0"/>
        <w:autoSpaceDN w:val="0"/>
        <w:adjustRightInd w:val="0"/>
        <w:rPr>
          <w:rFonts w:eastAsiaTheme="minorHAnsi" w:cs="Arial"/>
          <w:szCs w:val="22"/>
          <w:lang w:eastAsia="en-US"/>
        </w:rPr>
      </w:pPr>
      <w:r>
        <w:rPr>
          <w:rFonts w:eastAsiaTheme="minorHAnsi" w:cs="Arial"/>
          <w:szCs w:val="22"/>
          <w:lang w:eastAsia="en-US"/>
        </w:rPr>
        <w:t xml:space="preserve">The locations of SEPA’s air monitoring equipment are shown in </w:t>
      </w:r>
      <w:r>
        <w:rPr>
          <w:rFonts w:eastAsiaTheme="minorHAnsi" w:cs="Arial"/>
          <w:szCs w:val="22"/>
          <w:lang w:eastAsia="en-US"/>
        </w:rPr>
        <w:fldChar w:fldCharType="begin"/>
      </w:r>
      <w:r>
        <w:rPr>
          <w:rFonts w:eastAsiaTheme="minorHAnsi" w:cs="Arial"/>
          <w:szCs w:val="22"/>
          <w:lang w:eastAsia="en-US"/>
        </w:rPr>
        <w:instrText xml:space="preserve"> REF _Ref62921836 \h </w:instrText>
      </w:r>
      <w:r>
        <w:rPr>
          <w:rFonts w:eastAsiaTheme="minorHAnsi" w:cs="Arial"/>
          <w:szCs w:val="22"/>
          <w:lang w:eastAsia="en-US"/>
        </w:rPr>
      </w:r>
      <w:r>
        <w:rPr>
          <w:rFonts w:eastAsiaTheme="minorHAnsi" w:cs="Arial"/>
          <w:szCs w:val="22"/>
          <w:lang w:eastAsia="en-US"/>
        </w:rPr>
        <w:fldChar w:fldCharType="separate"/>
      </w:r>
      <w:r w:rsidR="00973306">
        <w:t xml:space="preserve">Figure </w:t>
      </w:r>
      <w:r w:rsidR="00973306">
        <w:rPr>
          <w:noProof/>
        </w:rPr>
        <w:t>6</w:t>
      </w:r>
      <w:r w:rsidR="00973306">
        <w:noBreakHyphen/>
      </w:r>
      <w:r w:rsidR="00973306">
        <w:rPr>
          <w:noProof/>
        </w:rPr>
        <w:t>1</w:t>
      </w:r>
      <w:r>
        <w:rPr>
          <w:rFonts w:eastAsiaTheme="minorHAnsi" w:cs="Arial"/>
          <w:szCs w:val="22"/>
          <w:lang w:eastAsia="en-US"/>
        </w:rPr>
        <w:fldChar w:fldCharType="end"/>
      </w:r>
      <w:r>
        <w:rPr>
          <w:rFonts w:eastAsiaTheme="minorHAnsi" w:cs="Arial"/>
          <w:szCs w:val="22"/>
          <w:lang w:eastAsia="en-US"/>
        </w:rPr>
        <w:t xml:space="preserve">. </w:t>
      </w:r>
      <w:r w:rsidR="0071794E">
        <w:rPr>
          <w:rFonts w:eastAsiaTheme="minorHAnsi" w:cs="Arial"/>
          <w:szCs w:val="22"/>
          <w:lang w:eastAsia="en-US"/>
        </w:rPr>
        <w:t xml:space="preserve">SEPA undertook </w:t>
      </w:r>
      <w:r w:rsidR="005023E5">
        <w:rPr>
          <w:rFonts w:eastAsiaTheme="minorHAnsi" w:cs="Arial"/>
          <w:szCs w:val="22"/>
          <w:lang w:eastAsia="en-US"/>
        </w:rPr>
        <w:t xml:space="preserve">air quality </w:t>
      </w:r>
      <w:r w:rsidR="0071794E">
        <w:rPr>
          <w:rFonts w:eastAsiaTheme="minorHAnsi" w:cs="Arial"/>
          <w:szCs w:val="22"/>
          <w:lang w:eastAsia="en-US"/>
        </w:rPr>
        <w:t>monitoring</w:t>
      </w:r>
      <w:r w:rsidR="00E952F6">
        <w:rPr>
          <w:rFonts w:eastAsiaTheme="minorHAnsi" w:cs="Arial"/>
          <w:szCs w:val="22"/>
          <w:lang w:eastAsia="en-US"/>
        </w:rPr>
        <w:t xml:space="preserve"> throughout the year</w:t>
      </w:r>
      <w:r w:rsidR="009969A3">
        <w:rPr>
          <w:rFonts w:eastAsiaTheme="minorHAnsi" w:cs="Arial"/>
          <w:szCs w:val="22"/>
          <w:lang w:eastAsia="en-US"/>
        </w:rPr>
        <w:t>.</w:t>
      </w:r>
      <w:r w:rsidR="00D15679">
        <w:rPr>
          <w:rFonts w:eastAsiaTheme="minorHAnsi" w:cs="Arial"/>
          <w:szCs w:val="22"/>
          <w:lang w:eastAsia="en-US"/>
        </w:rPr>
        <w:t xml:space="preserve"> </w:t>
      </w:r>
      <w:r w:rsidR="0071794E">
        <w:rPr>
          <w:rFonts w:eastAsiaTheme="minorHAnsi" w:cs="Arial"/>
          <w:szCs w:val="22"/>
          <w:lang w:eastAsia="en-US"/>
        </w:rPr>
        <w:t xml:space="preserve"> </w:t>
      </w:r>
      <w:r w:rsidR="005023E5">
        <w:rPr>
          <w:rFonts w:eastAsiaTheme="minorHAnsi" w:cs="Arial"/>
          <w:szCs w:val="22"/>
          <w:lang w:eastAsia="en-US"/>
        </w:rPr>
        <w:t>During this time, automatic (</w:t>
      </w:r>
      <w:proofErr w:type="gramStart"/>
      <w:r w:rsidR="005023E5">
        <w:rPr>
          <w:rFonts w:eastAsiaTheme="minorHAnsi" w:cs="Arial"/>
          <w:szCs w:val="22"/>
          <w:lang w:eastAsia="en-US"/>
        </w:rPr>
        <w:t>i.e.</w:t>
      </w:r>
      <w:proofErr w:type="gramEnd"/>
      <w:r w:rsidR="005023E5">
        <w:rPr>
          <w:rFonts w:eastAsiaTheme="minorHAnsi" w:cs="Arial"/>
          <w:szCs w:val="22"/>
          <w:lang w:eastAsia="en-US"/>
        </w:rPr>
        <w:t xml:space="preserve"> continuous) monitoring for particulat</w:t>
      </w:r>
      <w:r w:rsidR="00933C31">
        <w:rPr>
          <w:rFonts w:eastAsiaTheme="minorHAnsi" w:cs="Arial"/>
          <w:szCs w:val="22"/>
          <w:lang w:eastAsia="en-US"/>
        </w:rPr>
        <w:t>e matter</w:t>
      </w:r>
      <w:r w:rsidR="00BC0995">
        <w:rPr>
          <w:rFonts w:eastAsiaTheme="minorHAnsi" w:cs="Arial"/>
          <w:szCs w:val="22"/>
          <w:lang w:eastAsia="en-US"/>
        </w:rPr>
        <w:t xml:space="preserve"> (PM</w:t>
      </w:r>
      <w:r w:rsidR="00BC0995" w:rsidRPr="00BC0995">
        <w:rPr>
          <w:rFonts w:eastAsiaTheme="minorHAnsi" w:cs="Arial"/>
          <w:szCs w:val="22"/>
          <w:vertAlign w:val="subscript"/>
          <w:lang w:eastAsia="en-US"/>
        </w:rPr>
        <w:t>2.5</w:t>
      </w:r>
      <w:r w:rsidR="00BC0995">
        <w:rPr>
          <w:rFonts w:eastAsiaTheme="minorHAnsi" w:cs="Arial"/>
          <w:szCs w:val="22"/>
          <w:lang w:eastAsia="en-US"/>
        </w:rPr>
        <w:t xml:space="preserve"> and PM</w:t>
      </w:r>
      <w:r w:rsidR="00BC0995" w:rsidRPr="00BC0995">
        <w:rPr>
          <w:rFonts w:eastAsiaTheme="minorHAnsi" w:cs="Arial"/>
          <w:szCs w:val="22"/>
          <w:vertAlign w:val="subscript"/>
          <w:lang w:eastAsia="en-US"/>
        </w:rPr>
        <w:t>10</w:t>
      </w:r>
      <w:r w:rsidR="00BC0995">
        <w:rPr>
          <w:rFonts w:eastAsiaTheme="minorHAnsi" w:cs="Arial"/>
          <w:szCs w:val="22"/>
          <w:lang w:eastAsia="en-US"/>
        </w:rPr>
        <w:t>)</w:t>
      </w:r>
      <w:r w:rsidR="00933C31">
        <w:rPr>
          <w:rFonts w:eastAsiaTheme="minorHAnsi" w:cs="Arial"/>
          <w:szCs w:val="22"/>
          <w:lang w:eastAsia="en-US"/>
        </w:rPr>
        <w:t xml:space="preserve"> and various combustion</w:t>
      </w:r>
      <w:r w:rsidR="005023E5">
        <w:rPr>
          <w:rFonts w:eastAsiaTheme="minorHAnsi" w:cs="Arial"/>
          <w:szCs w:val="22"/>
          <w:lang w:eastAsia="en-US"/>
        </w:rPr>
        <w:t>-rel</w:t>
      </w:r>
      <w:r w:rsidR="00BC0995">
        <w:rPr>
          <w:rFonts w:eastAsiaTheme="minorHAnsi" w:cs="Arial"/>
          <w:szCs w:val="22"/>
          <w:lang w:eastAsia="en-US"/>
        </w:rPr>
        <w:t>ated gases (CO, NO</w:t>
      </w:r>
      <w:r w:rsidR="00BC0995" w:rsidRPr="00BC0995">
        <w:rPr>
          <w:rFonts w:eastAsiaTheme="minorHAnsi" w:cs="Arial"/>
          <w:szCs w:val="22"/>
          <w:vertAlign w:val="subscript"/>
          <w:lang w:eastAsia="en-US"/>
        </w:rPr>
        <w:t>2</w:t>
      </w:r>
      <w:r w:rsidR="00BC0995">
        <w:rPr>
          <w:rFonts w:eastAsiaTheme="minorHAnsi" w:cs="Arial"/>
          <w:szCs w:val="22"/>
          <w:lang w:eastAsia="en-US"/>
        </w:rPr>
        <w:t>, SO</w:t>
      </w:r>
      <w:r w:rsidR="00BC0995" w:rsidRPr="00BC0995">
        <w:rPr>
          <w:rFonts w:eastAsiaTheme="minorHAnsi" w:cs="Arial"/>
          <w:szCs w:val="22"/>
          <w:vertAlign w:val="subscript"/>
          <w:lang w:eastAsia="en-US"/>
        </w:rPr>
        <w:t>2</w:t>
      </w:r>
      <w:r w:rsidR="003B42CA">
        <w:rPr>
          <w:rFonts w:eastAsiaTheme="minorHAnsi" w:cs="Arial"/>
          <w:szCs w:val="22"/>
          <w:lang w:eastAsia="en-US"/>
        </w:rPr>
        <w:t xml:space="preserve">) was done at Little </w:t>
      </w:r>
      <w:proofErr w:type="spellStart"/>
      <w:r w:rsidR="003B42CA">
        <w:rPr>
          <w:rFonts w:eastAsiaTheme="minorHAnsi" w:cs="Arial"/>
          <w:szCs w:val="22"/>
          <w:lang w:eastAsia="en-US"/>
        </w:rPr>
        <w:t>Raith</w:t>
      </w:r>
      <w:proofErr w:type="spellEnd"/>
      <w:r w:rsidR="005023E5">
        <w:rPr>
          <w:rFonts w:eastAsiaTheme="minorHAnsi" w:cs="Arial"/>
          <w:szCs w:val="22"/>
          <w:lang w:eastAsia="en-US"/>
        </w:rPr>
        <w:t xml:space="preserve">. </w:t>
      </w:r>
      <w:r w:rsidR="004B22F7">
        <w:rPr>
          <w:rFonts w:eastAsiaTheme="minorHAnsi" w:cs="Arial"/>
          <w:szCs w:val="22"/>
          <w:lang w:eastAsia="en-US"/>
        </w:rPr>
        <w:t xml:space="preserve"> </w:t>
      </w:r>
      <w:r w:rsidR="00BC0995">
        <w:rPr>
          <w:rFonts w:eastAsiaTheme="minorHAnsi" w:cs="Arial"/>
          <w:szCs w:val="22"/>
          <w:lang w:eastAsia="en-US"/>
        </w:rPr>
        <w:t xml:space="preserve">Particulate matter was monitored at Lochgelly, </w:t>
      </w:r>
      <w:proofErr w:type="spellStart"/>
      <w:r w:rsidR="00BC0995">
        <w:rPr>
          <w:rFonts w:eastAsiaTheme="minorHAnsi" w:cs="Arial"/>
          <w:szCs w:val="22"/>
          <w:lang w:eastAsia="en-US"/>
        </w:rPr>
        <w:t>Donibristle</w:t>
      </w:r>
      <w:proofErr w:type="spellEnd"/>
      <w:r w:rsidR="00BC0995">
        <w:rPr>
          <w:rFonts w:eastAsiaTheme="minorHAnsi" w:cs="Arial"/>
          <w:szCs w:val="22"/>
          <w:lang w:eastAsia="en-US"/>
        </w:rPr>
        <w:t xml:space="preserve"> (from 1</w:t>
      </w:r>
      <w:r w:rsidR="00BC0995" w:rsidRPr="00BC0995">
        <w:rPr>
          <w:rFonts w:eastAsiaTheme="minorHAnsi" w:cs="Arial"/>
          <w:szCs w:val="22"/>
          <w:vertAlign w:val="superscript"/>
          <w:lang w:eastAsia="en-US"/>
        </w:rPr>
        <w:t>st</w:t>
      </w:r>
      <w:r w:rsidR="00BC0995">
        <w:rPr>
          <w:rFonts w:eastAsiaTheme="minorHAnsi" w:cs="Arial"/>
          <w:szCs w:val="22"/>
          <w:lang w:eastAsia="en-US"/>
        </w:rPr>
        <w:t xml:space="preserve"> April 2021), and </w:t>
      </w:r>
      <w:proofErr w:type="spellStart"/>
      <w:r w:rsidR="00BC0995">
        <w:rPr>
          <w:rFonts w:eastAsiaTheme="minorHAnsi" w:cs="Arial"/>
          <w:szCs w:val="22"/>
          <w:lang w:eastAsia="en-US"/>
        </w:rPr>
        <w:t>Auchtertool</w:t>
      </w:r>
      <w:proofErr w:type="spellEnd"/>
      <w:r w:rsidR="00BC0995">
        <w:rPr>
          <w:rFonts w:eastAsiaTheme="minorHAnsi" w:cs="Arial"/>
          <w:szCs w:val="22"/>
          <w:lang w:eastAsia="en-US"/>
        </w:rPr>
        <w:t xml:space="preserve"> (1</w:t>
      </w:r>
      <w:r w:rsidR="00BC0995" w:rsidRPr="00BC0995">
        <w:rPr>
          <w:rFonts w:eastAsiaTheme="minorHAnsi" w:cs="Arial"/>
          <w:szCs w:val="22"/>
          <w:vertAlign w:val="superscript"/>
          <w:lang w:eastAsia="en-US"/>
        </w:rPr>
        <w:t>st</w:t>
      </w:r>
      <w:r w:rsidR="00BC0995">
        <w:rPr>
          <w:rFonts w:eastAsiaTheme="minorHAnsi" w:cs="Arial"/>
          <w:szCs w:val="22"/>
          <w:lang w:eastAsia="en-US"/>
        </w:rPr>
        <w:t xml:space="preserve"> April – 4</w:t>
      </w:r>
      <w:r w:rsidR="00BC0995" w:rsidRPr="00BC0995">
        <w:rPr>
          <w:rFonts w:eastAsiaTheme="minorHAnsi" w:cs="Arial"/>
          <w:szCs w:val="22"/>
          <w:vertAlign w:val="superscript"/>
          <w:lang w:eastAsia="en-US"/>
        </w:rPr>
        <w:t>th</w:t>
      </w:r>
      <w:r w:rsidR="00BC0995">
        <w:rPr>
          <w:rFonts w:eastAsiaTheme="minorHAnsi" w:cs="Arial"/>
          <w:szCs w:val="22"/>
          <w:lang w:eastAsia="en-US"/>
        </w:rPr>
        <w:t xml:space="preserve"> November 2021).</w:t>
      </w:r>
      <w:r w:rsidR="004B22F7">
        <w:rPr>
          <w:rFonts w:eastAsiaTheme="minorHAnsi" w:cs="Arial"/>
          <w:szCs w:val="22"/>
          <w:lang w:eastAsia="en-US"/>
        </w:rPr>
        <w:t xml:space="preserve"> </w:t>
      </w:r>
      <w:r w:rsidR="00A376C0">
        <w:rPr>
          <w:rFonts w:eastAsiaTheme="minorHAnsi" w:cs="Arial"/>
          <w:szCs w:val="22"/>
          <w:lang w:eastAsia="en-US"/>
        </w:rPr>
        <w:t xml:space="preserve"> </w:t>
      </w:r>
      <w:r w:rsidR="00212869">
        <w:t xml:space="preserve">Instrument and power issues </w:t>
      </w:r>
      <w:r w:rsidR="00A376C0">
        <w:t xml:space="preserve">resulted in data gaps for </w:t>
      </w:r>
      <w:proofErr w:type="spellStart"/>
      <w:r w:rsidR="00A376C0">
        <w:t>Auchtertool</w:t>
      </w:r>
      <w:proofErr w:type="spellEnd"/>
      <w:r w:rsidR="00A376C0">
        <w:t xml:space="preserve"> at the end of 2021.</w:t>
      </w:r>
      <w:r w:rsidR="00BC0995">
        <w:rPr>
          <w:rFonts w:eastAsiaTheme="minorHAnsi" w:cs="Arial"/>
          <w:szCs w:val="22"/>
          <w:lang w:eastAsia="en-US"/>
        </w:rPr>
        <w:t xml:space="preserve"> </w:t>
      </w:r>
      <w:r w:rsidR="00E952F6">
        <w:rPr>
          <w:rFonts w:eastAsiaTheme="minorHAnsi" w:cs="Arial"/>
          <w:szCs w:val="22"/>
          <w:lang w:eastAsia="en-US"/>
        </w:rPr>
        <w:t xml:space="preserve">No additional monitoring was done using diffusion tubes </w:t>
      </w:r>
      <w:r w:rsidR="00A376C0">
        <w:rPr>
          <w:rFonts w:eastAsiaTheme="minorHAnsi" w:cs="Arial"/>
          <w:szCs w:val="22"/>
          <w:lang w:eastAsia="en-US"/>
        </w:rPr>
        <w:t>because</w:t>
      </w:r>
      <w:r w:rsidR="00E952F6">
        <w:rPr>
          <w:rFonts w:eastAsiaTheme="minorHAnsi" w:cs="Arial"/>
          <w:szCs w:val="22"/>
          <w:lang w:eastAsia="en-US"/>
        </w:rPr>
        <w:t xml:space="preserve"> in previous years these data did not indicate that NO</w:t>
      </w:r>
      <w:r w:rsidR="00E952F6" w:rsidRPr="00E952F6">
        <w:rPr>
          <w:rFonts w:eastAsiaTheme="minorHAnsi" w:cs="Arial"/>
          <w:szCs w:val="22"/>
          <w:vertAlign w:val="subscript"/>
          <w:lang w:eastAsia="en-US"/>
        </w:rPr>
        <w:t>2</w:t>
      </w:r>
      <w:r w:rsidR="00E952F6">
        <w:rPr>
          <w:rFonts w:eastAsiaTheme="minorHAnsi" w:cs="Arial"/>
          <w:szCs w:val="22"/>
          <w:lang w:eastAsia="en-US"/>
        </w:rPr>
        <w:t xml:space="preserve"> or VOCs measured using these methods were near levels of concern. </w:t>
      </w:r>
      <w:r>
        <w:rPr>
          <w:rFonts w:eastAsiaTheme="minorHAnsi" w:cs="Arial"/>
          <w:szCs w:val="22"/>
          <w:lang w:eastAsia="en-US"/>
        </w:rPr>
        <w:t xml:space="preserve"> </w:t>
      </w:r>
    </w:p>
    <w:p w14:paraId="5D96A295" w14:textId="2E0AE4DC" w:rsidR="00993A62" w:rsidRDefault="00993A62" w:rsidP="00E86CC1">
      <w:pPr>
        <w:autoSpaceDE w:val="0"/>
        <w:autoSpaceDN w:val="0"/>
        <w:adjustRightInd w:val="0"/>
        <w:rPr>
          <w:rFonts w:eastAsiaTheme="minorHAnsi" w:cs="Arial"/>
          <w:szCs w:val="22"/>
          <w:lang w:eastAsia="en-US"/>
        </w:rPr>
      </w:pPr>
    </w:p>
    <w:p w14:paraId="0A21050C" w14:textId="77777777" w:rsidR="00993A62" w:rsidRDefault="00993A62" w:rsidP="00993A62">
      <w:pPr>
        <w:autoSpaceDE w:val="0"/>
        <w:autoSpaceDN w:val="0"/>
        <w:adjustRightInd w:val="0"/>
        <w:rPr>
          <w:iCs/>
        </w:rPr>
      </w:pPr>
      <w:r w:rsidRPr="00F90C08">
        <w:rPr>
          <w:iCs/>
        </w:rPr>
        <w:t xml:space="preserve">Wind speed and direction was also continuously monitored over the measurement period </w:t>
      </w:r>
      <w:r>
        <w:rPr>
          <w:iCs/>
        </w:rPr>
        <w:t>at Lochgelly during the January to December 2021 period</w:t>
      </w:r>
      <w:r w:rsidRPr="00F90C08">
        <w:rPr>
          <w:iCs/>
        </w:rPr>
        <w:t>.</w:t>
      </w:r>
      <w:r>
        <w:rPr>
          <w:iCs/>
        </w:rPr>
        <w:t xml:space="preserve"> </w:t>
      </w:r>
    </w:p>
    <w:p w14:paraId="769C793F" w14:textId="290BF203" w:rsidR="000B1D8D" w:rsidRDefault="000B1D8D" w:rsidP="00E86CC1">
      <w:pPr>
        <w:autoSpaceDE w:val="0"/>
        <w:autoSpaceDN w:val="0"/>
        <w:adjustRightInd w:val="0"/>
        <w:rPr>
          <w:rFonts w:eastAsiaTheme="minorHAnsi" w:cs="Arial"/>
          <w:szCs w:val="22"/>
          <w:lang w:eastAsia="en-US"/>
        </w:rPr>
      </w:pPr>
    </w:p>
    <w:p w14:paraId="627A56A2" w14:textId="33D050D9" w:rsidR="00592D92" w:rsidRDefault="003B42CA" w:rsidP="00E86CC1">
      <w:pPr>
        <w:autoSpaceDE w:val="0"/>
        <w:autoSpaceDN w:val="0"/>
        <w:adjustRightInd w:val="0"/>
        <w:rPr>
          <w:rFonts w:eastAsiaTheme="minorHAnsi" w:cs="Arial"/>
          <w:szCs w:val="22"/>
          <w:lang w:eastAsia="en-US"/>
        </w:rPr>
      </w:pPr>
      <w:r>
        <w:rPr>
          <w:rFonts w:eastAsiaTheme="minorHAnsi" w:cs="Arial"/>
          <w:szCs w:val="22"/>
          <w:lang w:eastAsia="en-US"/>
        </w:rPr>
        <w:t>In 2021,</w:t>
      </w:r>
      <w:r w:rsidR="000B1D8D">
        <w:rPr>
          <w:rFonts w:eastAsiaTheme="minorHAnsi" w:cs="Arial"/>
          <w:szCs w:val="22"/>
          <w:lang w:eastAsia="en-US"/>
        </w:rPr>
        <w:t xml:space="preserve"> SEPA’s systems </w:t>
      </w:r>
      <w:r>
        <w:rPr>
          <w:rFonts w:eastAsiaTheme="minorHAnsi" w:cs="Arial"/>
          <w:szCs w:val="22"/>
          <w:lang w:eastAsia="en-US"/>
        </w:rPr>
        <w:t xml:space="preserve">were </w:t>
      </w:r>
      <w:r w:rsidR="000B1D8D">
        <w:rPr>
          <w:rFonts w:eastAsiaTheme="minorHAnsi" w:cs="Arial"/>
          <w:szCs w:val="22"/>
          <w:lang w:eastAsia="en-US"/>
        </w:rPr>
        <w:t>not operational for the first half of the year, due to t</w:t>
      </w:r>
      <w:r>
        <w:rPr>
          <w:rFonts w:eastAsiaTheme="minorHAnsi" w:cs="Arial"/>
          <w:szCs w:val="22"/>
          <w:lang w:eastAsia="en-US"/>
        </w:rPr>
        <w:t>he cyberattack in December 2020.</w:t>
      </w:r>
      <w:r w:rsidR="004B22F7">
        <w:rPr>
          <w:rFonts w:eastAsiaTheme="minorHAnsi" w:cs="Arial"/>
          <w:szCs w:val="22"/>
          <w:lang w:eastAsia="en-US"/>
        </w:rPr>
        <w:t xml:space="preserve"> </w:t>
      </w:r>
      <w:r>
        <w:rPr>
          <w:rFonts w:eastAsiaTheme="minorHAnsi" w:cs="Arial"/>
          <w:szCs w:val="22"/>
          <w:lang w:eastAsia="en-US"/>
        </w:rPr>
        <w:t xml:space="preserve"> Thus,</w:t>
      </w:r>
      <w:r w:rsidR="000B1D8D">
        <w:rPr>
          <w:rFonts w:eastAsiaTheme="minorHAnsi" w:cs="Arial"/>
          <w:szCs w:val="22"/>
          <w:lang w:eastAsia="en-US"/>
        </w:rPr>
        <w:t xml:space="preserve"> data from SEPA’s </w:t>
      </w:r>
      <w:proofErr w:type="spellStart"/>
      <w:r w:rsidR="000B1D8D">
        <w:rPr>
          <w:rFonts w:eastAsiaTheme="minorHAnsi" w:cs="Arial"/>
          <w:szCs w:val="22"/>
          <w:lang w:eastAsia="en-US"/>
        </w:rPr>
        <w:t>Mossmorran</w:t>
      </w:r>
      <w:proofErr w:type="spellEnd"/>
      <w:r w:rsidR="000B1D8D">
        <w:rPr>
          <w:rFonts w:eastAsiaTheme="minorHAnsi" w:cs="Arial"/>
          <w:szCs w:val="22"/>
          <w:lang w:eastAsia="en-US"/>
        </w:rPr>
        <w:t xml:space="preserve"> and </w:t>
      </w:r>
      <w:proofErr w:type="spellStart"/>
      <w:r w:rsidR="000B1D8D">
        <w:rPr>
          <w:rFonts w:eastAsiaTheme="minorHAnsi" w:cs="Arial"/>
          <w:szCs w:val="22"/>
          <w:lang w:eastAsia="en-US"/>
        </w:rPr>
        <w:t>Bra</w:t>
      </w:r>
      <w:r>
        <w:rPr>
          <w:rFonts w:eastAsiaTheme="minorHAnsi" w:cs="Arial"/>
          <w:szCs w:val="22"/>
          <w:lang w:eastAsia="en-US"/>
        </w:rPr>
        <w:t>efoot</w:t>
      </w:r>
      <w:proofErr w:type="spellEnd"/>
      <w:r>
        <w:rPr>
          <w:rFonts w:eastAsiaTheme="minorHAnsi" w:cs="Arial"/>
          <w:szCs w:val="22"/>
          <w:lang w:eastAsia="en-US"/>
        </w:rPr>
        <w:t xml:space="preserve"> Bay air quality report were</w:t>
      </w:r>
      <w:r w:rsidR="000B1D8D">
        <w:rPr>
          <w:rFonts w:eastAsiaTheme="minorHAnsi" w:cs="Arial"/>
          <w:szCs w:val="22"/>
          <w:lang w:eastAsia="en-US"/>
        </w:rPr>
        <w:t xml:space="preserve"> not able to undergo the regular ratification procedure.</w:t>
      </w:r>
      <w:r w:rsidR="00644AFD">
        <w:rPr>
          <w:rFonts w:eastAsiaTheme="minorHAnsi" w:cs="Arial"/>
          <w:szCs w:val="22"/>
          <w:lang w:eastAsia="en-US"/>
        </w:rPr>
        <w:t xml:space="preserve"> </w:t>
      </w:r>
      <w:r w:rsidR="004B22F7">
        <w:rPr>
          <w:rFonts w:eastAsiaTheme="minorHAnsi" w:cs="Arial"/>
          <w:szCs w:val="22"/>
          <w:lang w:eastAsia="en-US"/>
        </w:rPr>
        <w:t xml:space="preserve"> </w:t>
      </w:r>
      <w:r w:rsidR="00644AFD">
        <w:rPr>
          <w:rFonts w:eastAsiaTheme="minorHAnsi" w:cs="Arial"/>
          <w:szCs w:val="22"/>
          <w:lang w:eastAsia="en-US"/>
        </w:rPr>
        <w:t>While the</w:t>
      </w:r>
      <w:r w:rsidR="004330B8">
        <w:rPr>
          <w:rFonts w:eastAsiaTheme="minorHAnsi" w:cs="Arial"/>
          <w:szCs w:val="22"/>
          <w:lang w:eastAsia="en-US"/>
        </w:rPr>
        <w:t xml:space="preserve"> gas</w:t>
      </w:r>
      <w:r w:rsidR="00644AFD">
        <w:rPr>
          <w:rFonts w:eastAsiaTheme="minorHAnsi" w:cs="Arial"/>
          <w:szCs w:val="22"/>
          <w:lang w:eastAsia="en-US"/>
        </w:rPr>
        <w:t xml:space="preserve"> </w:t>
      </w:r>
      <w:r w:rsidR="004330B8">
        <w:rPr>
          <w:rFonts w:eastAsiaTheme="minorHAnsi" w:cs="Arial"/>
          <w:szCs w:val="22"/>
          <w:lang w:eastAsia="en-US"/>
        </w:rPr>
        <w:t>analysers</w:t>
      </w:r>
      <w:r w:rsidR="00644AFD">
        <w:rPr>
          <w:rFonts w:eastAsiaTheme="minorHAnsi" w:cs="Arial"/>
          <w:szCs w:val="22"/>
          <w:lang w:eastAsia="en-US"/>
        </w:rPr>
        <w:t xml:space="preserve"> were QC checked fortnightly, the data could not be fully QA/</w:t>
      </w:r>
      <w:proofErr w:type="spellStart"/>
      <w:r w:rsidR="00644AFD">
        <w:rPr>
          <w:rFonts w:eastAsiaTheme="minorHAnsi" w:cs="Arial"/>
          <w:szCs w:val="22"/>
          <w:lang w:eastAsia="en-US"/>
        </w:rPr>
        <w:t>QC’d</w:t>
      </w:r>
      <w:proofErr w:type="spellEnd"/>
      <w:r w:rsidR="00644AFD">
        <w:rPr>
          <w:rFonts w:eastAsiaTheme="minorHAnsi" w:cs="Arial"/>
          <w:szCs w:val="22"/>
          <w:lang w:eastAsia="en-US"/>
        </w:rPr>
        <w:t xml:space="preserve">. </w:t>
      </w:r>
      <w:r w:rsidR="000B1D8D">
        <w:rPr>
          <w:rFonts w:eastAsiaTheme="minorHAnsi" w:cs="Arial"/>
          <w:szCs w:val="22"/>
          <w:lang w:eastAsia="en-US"/>
        </w:rPr>
        <w:t xml:space="preserve"> </w:t>
      </w:r>
      <w:r w:rsidR="004330B8">
        <w:rPr>
          <w:rFonts w:eastAsiaTheme="minorHAnsi" w:cs="Arial"/>
          <w:szCs w:val="22"/>
          <w:lang w:eastAsia="en-US"/>
        </w:rPr>
        <w:t xml:space="preserve">Normally, they would be changed out if the instruments’ drift exceeded acceptable levels or if the instrument had been deployed more than six months. </w:t>
      </w:r>
      <w:r w:rsidR="004B22F7">
        <w:rPr>
          <w:rFonts w:eastAsiaTheme="minorHAnsi" w:cs="Arial"/>
          <w:szCs w:val="22"/>
          <w:lang w:eastAsia="en-US"/>
        </w:rPr>
        <w:t xml:space="preserve"> </w:t>
      </w:r>
      <w:r w:rsidR="004330B8">
        <w:rPr>
          <w:rFonts w:eastAsiaTheme="minorHAnsi" w:cs="Arial"/>
          <w:szCs w:val="22"/>
          <w:lang w:eastAsia="en-US"/>
        </w:rPr>
        <w:t>However, due to COVID-19 restrictions, there were times when the analysers may not have been changed out</w:t>
      </w:r>
      <w:r w:rsidR="002C0332">
        <w:rPr>
          <w:rFonts w:eastAsiaTheme="minorHAnsi" w:cs="Arial"/>
          <w:szCs w:val="22"/>
          <w:lang w:eastAsia="en-US"/>
        </w:rPr>
        <w:t xml:space="preserve"> at the appropriate time, resulting in some data gaps.</w:t>
      </w:r>
      <w:r w:rsidR="004330B8">
        <w:rPr>
          <w:rFonts w:eastAsiaTheme="minorHAnsi" w:cs="Arial"/>
          <w:szCs w:val="22"/>
          <w:lang w:eastAsia="en-US"/>
        </w:rPr>
        <w:t xml:space="preserve"> </w:t>
      </w:r>
    </w:p>
    <w:p w14:paraId="20E1491D" w14:textId="77777777" w:rsidR="00592D92" w:rsidRDefault="00592D92" w:rsidP="00E86CC1">
      <w:pPr>
        <w:autoSpaceDE w:val="0"/>
        <w:autoSpaceDN w:val="0"/>
        <w:adjustRightInd w:val="0"/>
        <w:rPr>
          <w:rFonts w:eastAsiaTheme="minorHAnsi" w:cs="Arial"/>
          <w:szCs w:val="22"/>
          <w:lang w:eastAsia="en-US"/>
        </w:rPr>
      </w:pPr>
    </w:p>
    <w:p w14:paraId="4A501FDA" w14:textId="3F025FD4" w:rsidR="000B1D8D" w:rsidRDefault="002C0332" w:rsidP="00E86CC1">
      <w:pPr>
        <w:autoSpaceDE w:val="0"/>
        <w:autoSpaceDN w:val="0"/>
        <w:adjustRightInd w:val="0"/>
        <w:rPr>
          <w:rFonts w:eastAsiaTheme="minorHAnsi" w:cs="Arial"/>
          <w:szCs w:val="22"/>
          <w:lang w:eastAsia="en-US"/>
        </w:rPr>
      </w:pPr>
      <w:r>
        <w:rPr>
          <w:rFonts w:eastAsiaTheme="minorHAnsi" w:cs="Arial"/>
          <w:szCs w:val="22"/>
          <w:lang w:eastAsia="en-US"/>
        </w:rPr>
        <w:t xml:space="preserve">Similar issues with the cyberattack and other logistical challenges </w:t>
      </w:r>
      <w:r w:rsidR="00592D92">
        <w:rPr>
          <w:rFonts w:eastAsiaTheme="minorHAnsi" w:cs="Arial"/>
          <w:szCs w:val="22"/>
          <w:lang w:eastAsia="en-US"/>
        </w:rPr>
        <w:t>due to COVID-19</w:t>
      </w:r>
      <w:r w:rsidR="00212869">
        <w:rPr>
          <w:rFonts w:eastAsiaTheme="minorHAnsi" w:cs="Arial"/>
          <w:szCs w:val="22"/>
          <w:lang w:eastAsia="en-US"/>
        </w:rPr>
        <w:t xml:space="preserve"> </w:t>
      </w:r>
      <w:r>
        <w:rPr>
          <w:rFonts w:eastAsiaTheme="minorHAnsi" w:cs="Arial"/>
          <w:szCs w:val="22"/>
          <w:lang w:eastAsia="en-US"/>
        </w:rPr>
        <w:t xml:space="preserve">meant that the Little </w:t>
      </w:r>
      <w:proofErr w:type="spellStart"/>
      <w:r>
        <w:rPr>
          <w:rFonts w:eastAsiaTheme="minorHAnsi" w:cs="Arial"/>
          <w:szCs w:val="22"/>
          <w:lang w:eastAsia="en-US"/>
        </w:rPr>
        <w:t>Raith</w:t>
      </w:r>
      <w:proofErr w:type="spellEnd"/>
      <w:r>
        <w:rPr>
          <w:rFonts w:eastAsiaTheme="minorHAnsi" w:cs="Arial"/>
          <w:szCs w:val="22"/>
          <w:lang w:eastAsia="en-US"/>
        </w:rPr>
        <w:t xml:space="preserve"> particulate matter instrument was not able to be calibrated.</w:t>
      </w:r>
      <w:r w:rsidR="00212869">
        <w:rPr>
          <w:rFonts w:eastAsiaTheme="minorHAnsi" w:cs="Arial"/>
          <w:szCs w:val="22"/>
          <w:lang w:eastAsia="en-US"/>
        </w:rPr>
        <w:t xml:space="preserve"> </w:t>
      </w:r>
      <w:r w:rsidR="004B22F7">
        <w:rPr>
          <w:rFonts w:eastAsiaTheme="minorHAnsi" w:cs="Arial"/>
          <w:szCs w:val="22"/>
          <w:lang w:eastAsia="en-US"/>
        </w:rPr>
        <w:t xml:space="preserve"> </w:t>
      </w:r>
      <w:r w:rsidR="00592D92">
        <w:rPr>
          <w:rFonts w:eastAsiaTheme="minorHAnsi" w:cs="Arial"/>
          <w:szCs w:val="22"/>
          <w:lang w:eastAsia="en-US"/>
        </w:rPr>
        <w:t xml:space="preserve">The particulate matter instruments at </w:t>
      </w:r>
      <w:proofErr w:type="spellStart"/>
      <w:r w:rsidR="00592D92">
        <w:rPr>
          <w:rFonts w:eastAsiaTheme="minorHAnsi" w:cs="Arial"/>
          <w:szCs w:val="22"/>
          <w:lang w:eastAsia="en-US"/>
        </w:rPr>
        <w:t>Auchtertool</w:t>
      </w:r>
      <w:proofErr w:type="spellEnd"/>
      <w:r w:rsidR="00592D92">
        <w:rPr>
          <w:rFonts w:eastAsiaTheme="minorHAnsi" w:cs="Arial"/>
          <w:szCs w:val="22"/>
          <w:lang w:eastAsia="en-US"/>
        </w:rPr>
        <w:t xml:space="preserve"> and </w:t>
      </w:r>
      <w:proofErr w:type="spellStart"/>
      <w:r w:rsidR="00592D92">
        <w:rPr>
          <w:rFonts w:eastAsiaTheme="minorHAnsi" w:cs="Arial"/>
          <w:szCs w:val="22"/>
          <w:lang w:eastAsia="en-US"/>
        </w:rPr>
        <w:t>Donibristle</w:t>
      </w:r>
      <w:proofErr w:type="spellEnd"/>
      <w:r w:rsidR="00592D92">
        <w:rPr>
          <w:rFonts w:eastAsiaTheme="minorHAnsi" w:cs="Arial"/>
          <w:szCs w:val="22"/>
          <w:lang w:eastAsia="en-US"/>
        </w:rPr>
        <w:t xml:space="preserve"> are considered </w:t>
      </w:r>
      <w:r w:rsidR="00592D92">
        <w:rPr>
          <w:rFonts w:eastAsiaTheme="minorHAnsi" w:cs="Arial"/>
          <w:szCs w:val="22"/>
          <w:lang w:eastAsia="en-US"/>
        </w:rPr>
        <w:lastRenderedPageBreak/>
        <w:t>indicative instruments (</w:t>
      </w:r>
      <w:proofErr w:type="gramStart"/>
      <w:r w:rsidR="00592D92">
        <w:rPr>
          <w:rFonts w:eastAsiaTheme="minorHAnsi" w:cs="Arial"/>
          <w:szCs w:val="22"/>
          <w:lang w:eastAsia="en-US"/>
        </w:rPr>
        <w:t>i.e.</w:t>
      </w:r>
      <w:proofErr w:type="gramEnd"/>
      <w:r w:rsidR="00592D92">
        <w:rPr>
          <w:rFonts w:eastAsiaTheme="minorHAnsi" w:cs="Arial"/>
          <w:szCs w:val="22"/>
          <w:lang w:eastAsia="en-US"/>
        </w:rPr>
        <w:t xml:space="preserve"> not reference equivalents)</w:t>
      </w:r>
      <w:r w:rsidR="00212869">
        <w:rPr>
          <w:rFonts w:eastAsiaTheme="minorHAnsi" w:cs="Arial"/>
          <w:szCs w:val="22"/>
          <w:lang w:eastAsia="en-US"/>
        </w:rPr>
        <w:t xml:space="preserve"> </w:t>
      </w:r>
      <w:r w:rsidR="00592D92">
        <w:rPr>
          <w:rFonts w:eastAsiaTheme="minorHAnsi" w:cs="Arial"/>
          <w:szCs w:val="22"/>
          <w:lang w:eastAsia="en-US"/>
        </w:rPr>
        <w:t>and were calibrated.</w:t>
      </w:r>
      <w:r w:rsidR="00212869">
        <w:rPr>
          <w:rFonts w:eastAsiaTheme="minorHAnsi" w:cs="Arial"/>
          <w:szCs w:val="22"/>
          <w:lang w:eastAsia="en-US"/>
        </w:rPr>
        <w:t xml:space="preserve"> </w:t>
      </w:r>
      <w:r w:rsidR="004B22F7">
        <w:rPr>
          <w:rFonts w:eastAsiaTheme="minorHAnsi" w:cs="Arial"/>
          <w:szCs w:val="22"/>
          <w:lang w:eastAsia="en-US"/>
        </w:rPr>
        <w:t xml:space="preserve"> </w:t>
      </w:r>
      <w:r w:rsidR="00592D92">
        <w:rPr>
          <w:rFonts w:eastAsiaTheme="minorHAnsi" w:cs="Arial"/>
          <w:szCs w:val="22"/>
          <w:lang w:eastAsia="en-US"/>
        </w:rPr>
        <w:t xml:space="preserve">The instrument at Lochgelly is a reference equivalent but some of the QC and calibration data was lost due to either the cyberattack, or inability to visit due to COVID-19 restrictions. </w:t>
      </w:r>
      <w:r w:rsidR="004B22F7">
        <w:rPr>
          <w:rFonts w:eastAsiaTheme="minorHAnsi" w:cs="Arial"/>
          <w:szCs w:val="22"/>
          <w:lang w:eastAsia="en-US"/>
        </w:rPr>
        <w:t xml:space="preserve"> </w:t>
      </w:r>
      <w:r w:rsidR="000B1D8D">
        <w:rPr>
          <w:rFonts w:eastAsiaTheme="minorHAnsi" w:cs="Arial"/>
          <w:szCs w:val="22"/>
          <w:lang w:eastAsia="en-US"/>
        </w:rPr>
        <w:t xml:space="preserve">The </w:t>
      </w:r>
      <w:r w:rsidR="00592D92">
        <w:rPr>
          <w:rFonts w:eastAsiaTheme="minorHAnsi" w:cs="Arial"/>
          <w:szCs w:val="22"/>
          <w:lang w:eastAsia="en-US"/>
        </w:rPr>
        <w:t xml:space="preserve">air monitoring </w:t>
      </w:r>
      <w:r w:rsidR="000B1D8D">
        <w:rPr>
          <w:rFonts w:eastAsiaTheme="minorHAnsi" w:cs="Arial"/>
          <w:szCs w:val="22"/>
          <w:lang w:eastAsia="en-US"/>
        </w:rPr>
        <w:t>data</w:t>
      </w:r>
      <w:r w:rsidR="00592D92">
        <w:rPr>
          <w:rFonts w:eastAsiaTheme="minorHAnsi" w:cs="Arial"/>
          <w:szCs w:val="22"/>
          <w:lang w:eastAsia="en-US"/>
        </w:rPr>
        <w:t xml:space="preserve"> for 2021</w:t>
      </w:r>
      <w:r w:rsidR="000B1D8D">
        <w:rPr>
          <w:rFonts w:eastAsiaTheme="minorHAnsi" w:cs="Arial"/>
          <w:szCs w:val="22"/>
          <w:lang w:eastAsia="en-US"/>
        </w:rPr>
        <w:t xml:space="preserve"> presented</w:t>
      </w:r>
      <w:r>
        <w:rPr>
          <w:rFonts w:eastAsiaTheme="minorHAnsi" w:cs="Arial"/>
          <w:szCs w:val="22"/>
          <w:lang w:eastAsia="en-US"/>
        </w:rPr>
        <w:t xml:space="preserve"> </w:t>
      </w:r>
      <w:r w:rsidR="000B1D8D">
        <w:rPr>
          <w:rFonts w:eastAsiaTheme="minorHAnsi" w:cs="Arial"/>
          <w:szCs w:val="22"/>
          <w:lang w:eastAsia="en-US"/>
        </w:rPr>
        <w:t>can</w:t>
      </w:r>
      <w:r w:rsidR="00592D92">
        <w:rPr>
          <w:rFonts w:eastAsiaTheme="minorHAnsi" w:cs="Arial"/>
          <w:szCs w:val="22"/>
          <w:lang w:eastAsia="en-US"/>
        </w:rPr>
        <w:t xml:space="preserve"> therefore</w:t>
      </w:r>
      <w:r w:rsidR="000B1D8D">
        <w:rPr>
          <w:rFonts w:eastAsiaTheme="minorHAnsi" w:cs="Arial"/>
          <w:szCs w:val="22"/>
          <w:lang w:eastAsia="en-US"/>
        </w:rPr>
        <w:t xml:space="preserve"> only be interpreted as indicative.</w:t>
      </w:r>
      <w:r w:rsidR="00644AFD">
        <w:rPr>
          <w:rFonts w:eastAsiaTheme="minorHAnsi" w:cs="Arial"/>
          <w:szCs w:val="22"/>
          <w:lang w:eastAsia="en-US"/>
        </w:rPr>
        <w:t xml:space="preserve"> </w:t>
      </w:r>
    </w:p>
    <w:p w14:paraId="454757C2" w14:textId="1B90096A" w:rsidR="00671FFD" w:rsidRDefault="00671FFD" w:rsidP="00E86CC1">
      <w:pPr>
        <w:autoSpaceDE w:val="0"/>
        <w:autoSpaceDN w:val="0"/>
        <w:adjustRightInd w:val="0"/>
        <w:rPr>
          <w:rFonts w:eastAsiaTheme="minorHAnsi" w:cs="Arial"/>
          <w:szCs w:val="22"/>
          <w:lang w:eastAsia="en-US"/>
        </w:rPr>
      </w:pPr>
    </w:p>
    <w:p w14:paraId="067B44F9" w14:textId="1C8F15F9" w:rsidR="00671FFD" w:rsidRDefault="003B42CA" w:rsidP="00671FFD">
      <w:pPr>
        <w:keepNext/>
        <w:autoSpaceDE w:val="0"/>
        <w:autoSpaceDN w:val="0"/>
        <w:adjustRightInd w:val="0"/>
      </w:pPr>
      <w:r>
        <w:rPr>
          <w:noProof/>
        </w:rPr>
        <w:drawing>
          <wp:inline distT="0" distB="0" distL="0" distR="0" wp14:anchorId="384ABC89" wp14:editId="2ADC7DF2">
            <wp:extent cx="5400040" cy="3757926"/>
            <wp:effectExtent l="0" t="0" r="0" b="0"/>
            <wp:docPr id="2" name="Picture 2"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Map&#10;&#10;Description automatically generated"/>
                    <pic:cNvPicPr/>
                  </pic:nvPicPr>
                  <pic:blipFill>
                    <a:blip r:embed="rId33">
                      <a:extLst>
                        <a:ext uri="{28A0092B-C50C-407E-A947-70E740481C1C}">
                          <a14:useLocalDpi xmlns:a14="http://schemas.microsoft.com/office/drawing/2010/main" val="0"/>
                        </a:ext>
                      </a:extLst>
                    </a:blip>
                    <a:stretch>
                      <a:fillRect/>
                    </a:stretch>
                  </pic:blipFill>
                  <pic:spPr>
                    <a:xfrm>
                      <a:off x="0" y="0"/>
                      <a:ext cx="5400040" cy="3757926"/>
                    </a:xfrm>
                    <a:prstGeom prst="rect">
                      <a:avLst/>
                    </a:prstGeom>
                  </pic:spPr>
                </pic:pic>
              </a:graphicData>
            </a:graphic>
          </wp:inline>
        </w:drawing>
      </w:r>
    </w:p>
    <w:p w14:paraId="50BAB3C9" w14:textId="5E4C56CD" w:rsidR="00671FFD" w:rsidRPr="003B42CA" w:rsidRDefault="00671FFD" w:rsidP="003B42CA">
      <w:pPr>
        <w:pStyle w:val="Caption"/>
      </w:pPr>
      <w:bookmarkStart w:id="59" w:name="_Ref62921836"/>
      <w:r>
        <w:t xml:space="preserve">Figure </w:t>
      </w:r>
      <w:fldSimple w:instr=" STYLEREF 1 \s ">
        <w:r w:rsidR="00CC70EA">
          <w:rPr>
            <w:noProof/>
          </w:rPr>
          <w:t>6</w:t>
        </w:r>
      </w:fldSimple>
      <w:r w:rsidR="00CC70EA">
        <w:noBreakHyphen/>
      </w:r>
      <w:fldSimple w:instr=" SEQ Figure \* ARABIC \s 1 ">
        <w:r w:rsidR="00CC70EA">
          <w:rPr>
            <w:noProof/>
          </w:rPr>
          <w:t>1</w:t>
        </w:r>
      </w:fldSimple>
      <w:bookmarkEnd w:id="59"/>
      <w:r>
        <w:t>:</w:t>
      </w:r>
      <w:r w:rsidR="003B42CA">
        <w:t xml:space="preserve"> Map of SEPA monitoring sites </w:t>
      </w:r>
      <w:proofErr w:type="gramStart"/>
      <w:r w:rsidR="003B42CA">
        <w:t>for  2021</w:t>
      </w:r>
      <w:proofErr w:type="gramEnd"/>
      <w:r w:rsidR="003B42CA">
        <w:t xml:space="preserve"> (from Air Quality Monitoring </w:t>
      </w:r>
      <w:proofErr w:type="spellStart"/>
      <w:r w:rsidR="003B42CA">
        <w:t>Mossmorran</w:t>
      </w:r>
      <w:proofErr w:type="spellEnd"/>
      <w:r w:rsidR="003B42CA">
        <w:t xml:space="preserve">, January-December 2021, Draft version 30 September 2022) </w:t>
      </w:r>
    </w:p>
    <w:p w14:paraId="37A76940" w14:textId="32F7CA1F" w:rsidR="005023E5" w:rsidRDefault="005023E5" w:rsidP="00E86CC1">
      <w:pPr>
        <w:autoSpaceDE w:val="0"/>
        <w:autoSpaceDN w:val="0"/>
        <w:adjustRightInd w:val="0"/>
        <w:rPr>
          <w:rFonts w:eastAsiaTheme="minorHAnsi" w:cs="Arial"/>
          <w:szCs w:val="22"/>
          <w:lang w:eastAsia="en-US"/>
        </w:rPr>
      </w:pPr>
    </w:p>
    <w:p w14:paraId="7FFC3DEA" w14:textId="4EB6812B" w:rsidR="0001683C" w:rsidRDefault="00FA2B06" w:rsidP="0218BB1A">
      <w:pPr>
        <w:autoSpaceDE w:val="0"/>
        <w:autoSpaceDN w:val="0"/>
        <w:adjustRightInd w:val="0"/>
        <w:rPr>
          <w:rFonts w:eastAsiaTheme="minorEastAsia" w:cs="Arial"/>
          <w:lang w:eastAsia="en-US"/>
        </w:rPr>
      </w:pPr>
      <w:r>
        <w:rPr>
          <w:rFonts w:eastAsiaTheme="minorEastAsia" w:cs="Arial"/>
          <w:lang w:eastAsia="en-US"/>
        </w:rPr>
        <w:t>T</w:t>
      </w:r>
      <w:r w:rsidR="00C8128D">
        <w:rPr>
          <w:rFonts w:eastAsiaTheme="minorEastAsia" w:cs="Arial"/>
          <w:lang w:eastAsia="en-US"/>
        </w:rPr>
        <w:t>h</w:t>
      </w:r>
      <w:r w:rsidR="00A51C8B" w:rsidRPr="0218BB1A">
        <w:rPr>
          <w:rFonts w:eastAsiaTheme="minorEastAsia" w:cs="Arial"/>
          <w:lang w:eastAsia="en-US"/>
        </w:rPr>
        <w:t xml:space="preserve">e Daily Air Quality Index (DAQI) </w:t>
      </w:r>
      <w:r>
        <w:rPr>
          <w:rFonts w:eastAsiaTheme="minorEastAsia" w:cs="Arial"/>
          <w:lang w:eastAsia="en-US"/>
        </w:rPr>
        <w:t>is use</w:t>
      </w:r>
      <w:r w:rsidR="00CF0FF2">
        <w:rPr>
          <w:rFonts w:eastAsiaTheme="minorEastAsia" w:cs="Arial"/>
          <w:lang w:eastAsia="en-US"/>
        </w:rPr>
        <w:t xml:space="preserve">d in reporting by SEPA for the continuously monitored pollutants, because the DAQI </w:t>
      </w:r>
      <w:r w:rsidR="00A51C8B" w:rsidRPr="0218BB1A">
        <w:rPr>
          <w:rFonts w:eastAsiaTheme="minorEastAsia" w:cs="Arial"/>
          <w:lang w:eastAsia="en-US"/>
        </w:rPr>
        <w:t>provides a way of indicating whether levels measured may pose a health risk</w:t>
      </w:r>
      <w:r w:rsidR="003B42CA">
        <w:rPr>
          <w:rFonts w:eastAsiaTheme="minorEastAsia" w:cs="Arial"/>
          <w:lang w:eastAsia="en-US"/>
        </w:rPr>
        <w:t xml:space="preserve"> (</w:t>
      </w:r>
      <w:r w:rsidR="003B42CA" w:rsidRPr="003B42CA">
        <w:rPr>
          <w:rFonts w:eastAsiaTheme="minorEastAsia" w:cs="Arial"/>
          <w:color w:val="00CC00"/>
          <w:lang w:eastAsia="en-US"/>
        </w:rPr>
        <w:t>low</w:t>
      </w:r>
      <w:r w:rsidR="003B42CA">
        <w:rPr>
          <w:rFonts w:eastAsiaTheme="minorEastAsia" w:cs="Arial"/>
          <w:lang w:eastAsia="en-US"/>
        </w:rPr>
        <w:t xml:space="preserve">, </w:t>
      </w:r>
      <w:r w:rsidR="003B42CA" w:rsidRPr="003B42CA">
        <w:rPr>
          <w:rFonts w:eastAsiaTheme="minorEastAsia" w:cs="Arial"/>
          <w:color w:val="ED7D31" w:themeColor="accent2"/>
          <w:lang w:eastAsia="en-US"/>
        </w:rPr>
        <w:t>moderate</w:t>
      </w:r>
      <w:r w:rsidR="003B42CA">
        <w:rPr>
          <w:rFonts w:eastAsiaTheme="minorEastAsia" w:cs="Arial"/>
          <w:lang w:eastAsia="en-US"/>
        </w:rPr>
        <w:t xml:space="preserve">, </w:t>
      </w:r>
      <w:r w:rsidR="003B42CA" w:rsidRPr="003B42CA">
        <w:rPr>
          <w:rFonts w:eastAsiaTheme="minorEastAsia" w:cs="Arial"/>
          <w:color w:val="C00000"/>
          <w:lang w:eastAsia="en-US"/>
        </w:rPr>
        <w:t>high</w:t>
      </w:r>
      <w:r w:rsidR="003B42CA">
        <w:rPr>
          <w:rFonts w:eastAsiaTheme="minorEastAsia" w:cs="Arial"/>
          <w:lang w:eastAsia="en-US"/>
        </w:rPr>
        <w:t xml:space="preserve">, </w:t>
      </w:r>
      <w:r w:rsidR="003B42CA" w:rsidRPr="003B42CA">
        <w:rPr>
          <w:rFonts w:eastAsiaTheme="minorEastAsia" w:cs="Arial"/>
          <w:color w:val="CC00FF"/>
          <w:lang w:eastAsia="en-US"/>
        </w:rPr>
        <w:t>very high</w:t>
      </w:r>
      <w:r w:rsidR="00D3367F" w:rsidRPr="0218BB1A">
        <w:rPr>
          <w:rFonts w:eastAsiaTheme="minorEastAsia" w:cs="Arial"/>
          <w:lang w:eastAsia="en-US"/>
        </w:rPr>
        <w:t>)</w:t>
      </w:r>
      <w:r w:rsidR="00CF0FF2">
        <w:rPr>
          <w:rFonts w:eastAsiaTheme="minorEastAsia" w:cs="Arial"/>
          <w:lang w:eastAsia="en-US"/>
        </w:rPr>
        <w:t xml:space="preserve"> and incorporate short-te</w:t>
      </w:r>
      <w:r w:rsidR="005173CD">
        <w:rPr>
          <w:rFonts w:eastAsiaTheme="minorEastAsia" w:cs="Arial"/>
          <w:lang w:eastAsia="en-US"/>
        </w:rPr>
        <w:t>r</w:t>
      </w:r>
      <w:r w:rsidR="00CF0FF2">
        <w:rPr>
          <w:rFonts w:eastAsiaTheme="minorEastAsia" w:cs="Arial"/>
          <w:lang w:eastAsia="en-US"/>
        </w:rPr>
        <w:t>m standards</w:t>
      </w:r>
      <w:r w:rsidR="00A51C8B" w:rsidRPr="0218BB1A">
        <w:rPr>
          <w:rFonts w:eastAsiaTheme="minorEastAsia" w:cs="Arial"/>
          <w:lang w:eastAsia="en-US"/>
        </w:rPr>
        <w:t xml:space="preserve">. </w:t>
      </w:r>
      <w:r w:rsidR="004B22F7">
        <w:rPr>
          <w:rFonts w:eastAsiaTheme="minorEastAsia" w:cs="Arial"/>
          <w:lang w:eastAsia="en-US"/>
        </w:rPr>
        <w:t xml:space="preserve"> </w:t>
      </w:r>
      <w:r w:rsidR="00CF7066" w:rsidRPr="0218BB1A">
        <w:rPr>
          <w:rFonts w:eastAsiaTheme="minorEastAsia" w:cs="Arial"/>
          <w:lang w:eastAsia="en-US"/>
        </w:rPr>
        <w:t xml:space="preserve">The DAQI is </w:t>
      </w:r>
      <w:r w:rsidR="0020307F">
        <w:rPr>
          <w:rFonts w:eastAsiaTheme="minorEastAsia" w:cs="Arial"/>
          <w:lang w:eastAsia="en-US"/>
        </w:rPr>
        <w:t>normally</w:t>
      </w:r>
      <w:r w:rsidR="00CF7066" w:rsidRPr="0218BB1A">
        <w:rPr>
          <w:rFonts w:eastAsiaTheme="minorEastAsia" w:cs="Arial"/>
          <w:lang w:eastAsia="en-US"/>
        </w:rPr>
        <w:t xml:space="preserve"> based on the highest concentration of these five pollutants – nitrogen dioxide, sulphur dioxide, ozone, PM</w:t>
      </w:r>
      <w:r w:rsidR="00CF7066" w:rsidRPr="00A136AF">
        <w:rPr>
          <w:rFonts w:eastAsiaTheme="minorEastAsia" w:cs="Arial"/>
          <w:vertAlign w:val="subscript"/>
          <w:lang w:eastAsia="en-US"/>
        </w:rPr>
        <w:t>2.5</w:t>
      </w:r>
      <w:r w:rsidR="00CF7066" w:rsidRPr="0218BB1A">
        <w:rPr>
          <w:rFonts w:eastAsiaTheme="minorEastAsia" w:cs="Arial"/>
          <w:lang w:eastAsia="en-US"/>
        </w:rPr>
        <w:t xml:space="preserve"> and PM</w:t>
      </w:r>
      <w:r w:rsidR="00CF7066" w:rsidRPr="00A136AF">
        <w:rPr>
          <w:rFonts w:eastAsiaTheme="minorEastAsia" w:cs="Arial"/>
          <w:vertAlign w:val="subscript"/>
          <w:lang w:eastAsia="en-US"/>
        </w:rPr>
        <w:t>10</w:t>
      </w:r>
      <w:r w:rsidR="00DA1A75">
        <w:rPr>
          <w:rFonts w:eastAsiaTheme="minorEastAsia" w:cs="Arial"/>
          <w:lang w:eastAsia="en-US"/>
        </w:rPr>
        <w:t xml:space="preserve">, </w:t>
      </w:r>
      <w:r w:rsidR="002F1356">
        <w:rPr>
          <w:rFonts w:eastAsiaTheme="minorEastAsia" w:cs="Arial"/>
          <w:lang w:eastAsia="en-US"/>
        </w:rPr>
        <w:t>if available</w:t>
      </w:r>
      <w:r w:rsidR="00CF0FF2">
        <w:rPr>
          <w:rFonts w:eastAsiaTheme="minorEastAsia" w:cs="Arial"/>
          <w:lang w:eastAsia="en-US"/>
        </w:rPr>
        <w:t>.</w:t>
      </w:r>
      <w:r w:rsidR="004B22F7">
        <w:rPr>
          <w:rFonts w:eastAsiaTheme="minorEastAsia" w:cs="Arial"/>
          <w:lang w:eastAsia="en-US"/>
        </w:rPr>
        <w:t xml:space="preserve"> </w:t>
      </w:r>
      <w:r w:rsidR="00CF0FF2">
        <w:rPr>
          <w:rFonts w:eastAsiaTheme="minorEastAsia" w:cs="Arial"/>
          <w:lang w:eastAsia="en-US"/>
        </w:rPr>
        <w:t>I</w:t>
      </w:r>
      <w:r w:rsidR="00CF7066" w:rsidRPr="0218BB1A">
        <w:rPr>
          <w:rFonts w:eastAsiaTheme="minorEastAsia" w:cs="Arial"/>
          <w:lang w:eastAsia="en-US"/>
        </w:rPr>
        <w:t xml:space="preserve">n this </w:t>
      </w:r>
      <w:r w:rsidR="00D3367F" w:rsidRPr="0218BB1A">
        <w:rPr>
          <w:rFonts w:eastAsiaTheme="minorEastAsia" w:cs="Arial"/>
          <w:lang w:eastAsia="en-US"/>
        </w:rPr>
        <w:t xml:space="preserve">case </w:t>
      </w:r>
      <w:r w:rsidR="00E91D26">
        <w:rPr>
          <w:rFonts w:eastAsiaTheme="minorEastAsia" w:cs="Arial"/>
          <w:lang w:eastAsia="en-US"/>
        </w:rPr>
        <w:t xml:space="preserve">the DAQI is </w:t>
      </w:r>
      <w:r w:rsidR="00933C31">
        <w:rPr>
          <w:rFonts w:eastAsiaTheme="minorEastAsia" w:cs="Arial"/>
          <w:lang w:eastAsia="en-US"/>
        </w:rPr>
        <w:t xml:space="preserve">based </w:t>
      </w:r>
      <w:r w:rsidR="00D3367F" w:rsidRPr="0218BB1A">
        <w:rPr>
          <w:rFonts w:eastAsiaTheme="minorEastAsia" w:cs="Arial"/>
          <w:lang w:eastAsia="en-US"/>
        </w:rPr>
        <w:t xml:space="preserve">the available </w:t>
      </w:r>
      <w:r w:rsidR="00CF7066" w:rsidRPr="0218BB1A">
        <w:rPr>
          <w:rFonts w:eastAsiaTheme="minorEastAsia" w:cs="Arial"/>
          <w:lang w:eastAsia="en-US"/>
        </w:rPr>
        <w:t>pollutants</w:t>
      </w:r>
      <w:r w:rsidR="00CF0FF2">
        <w:rPr>
          <w:rFonts w:eastAsiaTheme="minorEastAsia" w:cs="Arial"/>
          <w:lang w:eastAsia="en-US"/>
        </w:rPr>
        <w:t xml:space="preserve"> measured</w:t>
      </w:r>
      <w:r w:rsidR="00CF7066" w:rsidRPr="0218BB1A">
        <w:rPr>
          <w:rFonts w:eastAsiaTheme="minorEastAsia" w:cs="Arial"/>
          <w:lang w:eastAsia="en-US"/>
        </w:rPr>
        <w:t xml:space="preserve">. </w:t>
      </w:r>
      <w:r w:rsidR="00D76A6B">
        <w:rPr>
          <w:rFonts w:eastAsiaTheme="minorEastAsia" w:cs="Arial"/>
          <w:lang w:eastAsia="en-US"/>
        </w:rPr>
        <w:t xml:space="preserve"> </w:t>
      </w:r>
      <w:r w:rsidR="009714B1">
        <w:rPr>
          <w:rFonts w:eastAsiaTheme="minorEastAsia" w:cs="Arial"/>
          <w:lang w:eastAsia="en-US"/>
        </w:rPr>
        <w:t xml:space="preserve">The DAQI’s </w:t>
      </w:r>
      <w:r w:rsidR="003B42CA" w:rsidRPr="003B42CA">
        <w:rPr>
          <w:rFonts w:eastAsiaTheme="minorEastAsia" w:cs="Arial"/>
          <w:color w:val="ED7D31" w:themeColor="accent2"/>
          <w:lang w:eastAsia="en-US"/>
        </w:rPr>
        <w:t>moderate</w:t>
      </w:r>
      <w:r w:rsidR="003B42CA">
        <w:rPr>
          <w:rFonts w:eastAsiaTheme="minorEastAsia" w:cs="Arial"/>
          <w:lang w:eastAsia="en-US"/>
        </w:rPr>
        <w:t xml:space="preserve"> </w:t>
      </w:r>
      <w:r w:rsidR="009714B1">
        <w:rPr>
          <w:rFonts w:eastAsiaTheme="minorEastAsia" w:cs="Arial"/>
          <w:lang w:eastAsia="en-US"/>
        </w:rPr>
        <w:t>band generally begins at the</w:t>
      </w:r>
      <w:r w:rsidR="00500CEA">
        <w:rPr>
          <w:rFonts w:eastAsiaTheme="minorEastAsia" w:cs="Arial"/>
          <w:lang w:eastAsia="en-US"/>
        </w:rPr>
        <w:t xml:space="preserve"> short-</w:t>
      </w:r>
      <w:r w:rsidR="009714B1">
        <w:rPr>
          <w:rFonts w:eastAsiaTheme="minorEastAsia" w:cs="Arial"/>
          <w:lang w:eastAsia="en-US"/>
        </w:rPr>
        <w:t xml:space="preserve">term air quality </w:t>
      </w:r>
      <w:r w:rsidR="00933C31">
        <w:rPr>
          <w:rFonts w:eastAsiaTheme="minorEastAsia" w:cs="Arial"/>
          <w:lang w:eastAsia="en-US"/>
        </w:rPr>
        <w:t>standard</w:t>
      </w:r>
      <w:r w:rsidR="009714B1">
        <w:rPr>
          <w:rFonts w:eastAsiaTheme="minorEastAsia" w:cs="Arial"/>
          <w:lang w:eastAsia="en-US"/>
        </w:rPr>
        <w:t xml:space="preserve"> levels, </w:t>
      </w:r>
      <w:proofErr w:type="gramStart"/>
      <w:r w:rsidR="009714B1">
        <w:rPr>
          <w:rFonts w:eastAsiaTheme="minorEastAsia" w:cs="Arial"/>
          <w:lang w:eastAsia="en-US"/>
        </w:rPr>
        <w:t>e.g.</w:t>
      </w:r>
      <w:proofErr w:type="gramEnd"/>
      <w:r w:rsidR="00500CEA">
        <w:rPr>
          <w:rFonts w:eastAsiaTheme="minorEastAsia" w:cs="Arial"/>
          <w:lang w:eastAsia="en-US"/>
        </w:rPr>
        <w:t xml:space="preserve"> the 24-</w:t>
      </w:r>
      <w:r w:rsidR="009714B1">
        <w:rPr>
          <w:rFonts w:eastAsiaTheme="minorEastAsia" w:cs="Arial"/>
          <w:lang w:eastAsia="en-US"/>
        </w:rPr>
        <w:t>hour mean for</w:t>
      </w:r>
      <w:r w:rsidR="00500CEA">
        <w:rPr>
          <w:rFonts w:eastAsiaTheme="minorEastAsia" w:cs="Arial"/>
          <w:lang w:eastAsia="en-US"/>
        </w:rPr>
        <w:t xml:space="preserve"> PM</w:t>
      </w:r>
      <w:r w:rsidR="00500CEA" w:rsidRPr="00CF0FF2">
        <w:rPr>
          <w:rFonts w:eastAsiaTheme="minorEastAsia" w:cs="Arial"/>
          <w:vertAlign w:val="subscript"/>
          <w:lang w:eastAsia="en-US"/>
        </w:rPr>
        <w:t>10</w:t>
      </w:r>
      <w:r w:rsidR="00500CEA">
        <w:rPr>
          <w:rFonts w:eastAsiaTheme="minorEastAsia" w:cs="Arial"/>
          <w:lang w:eastAsia="en-US"/>
        </w:rPr>
        <w:t>, one-hour mean for NO</w:t>
      </w:r>
      <w:r w:rsidR="00500CEA" w:rsidRPr="00CF0FF2">
        <w:rPr>
          <w:rFonts w:eastAsiaTheme="minorEastAsia" w:cs="Arial"/>
          <w:vertAlign w:val="subscript"/>
          <w:lang w:eastAsia="en-US"/>
        </w:rPr>
        <w:t>2</w:t>
      </w:r>
      <w:r w:rsidR="00500CEA">
        <w:rPr>
          <w:rFonts w:eastAsiaTheme="minorEastAsia" w:cs="Arial"/>
          <w:lang w:eastAsia="en-US"/>
        </w:rPr>
        <w:t xml:space="preserve"> (see </w:t>
      </w:r>
      <w:r w:rsidR="00500CEA">
        <w:rPr>
          <w:rFonts w:eastAsiaTheme="minorEastAsia" w:cs="Arial"/>
          <w:lang w:eastAsia="en-US"/>
        </w:rPr>
        <w:fldChar w:fldCharType="begin"/>
      </w:r>
      <w:r w:rsidR="00500CEA">
        <w:rPr>
          <w:rFonts w:eastAsiaTheme="minorEastAsia" w:cs="Arial"/>
          <w:lang w:eastAsia="en-US"/>
        </w:rPr>
        <w:instrText xml:space="preserve"> REF _Ref99352923 \h </w:instrText>
      </w:r>
      <w:r w:rsidR="00500CEA">
        <w:rPr>
          <w:rFonts w:eastAsiaTheme="minorEastAsia" w:cs="Arial"/>
          <w:lang w:eastAsia="en-US"/>
        </w:rPr>
      </w:r>
      <w:r w:rsidR="00500CEA">
        <w:rPr>
          <w:rFonts w:eastAsiaTheme="minorEastAsia" w:cs="Arial"/>
          <w:lang w:eastAsia="en-US"/>
        </w:rPr>
        <w:fldChar w:fldCharType="separate"/>
      </w:r>
      <w:r w:rsidR="00973306">
        <w:t xml:space="preserve">Table </w:t>
      </w:r>
      <w:r w:rsidR="00973306">
        <w:rPr>
          <w:noProof/>
        </w:rPr>
        <w:t>3</w:t>
      </w:r>
      <w:r w:rsidR="00973306">
        <w:noBreakHyphen/>
      </w:r>
      <w:r w:rsidR="00973306">
        <w:rPr>
          <w:noProof/>
        </w:rPr>
        <w:t>1</w:t>
      </w:r>
      <w:r w:rsidR="00500CEA">
        <w:rPr>
          <w:rFonts w:eastAsiaTheme="minorEastAsia" w:cs="Arial"/>
          <w:lang w:eastAsia="en-US"/>
        </w:rPr>
        <w:fldChar w:fldCharType="end"/>
      </w:r>
      <w:r w:rsidR="00500CEA">
        <w:rPr>
          <w:rFonts w:eastAsiaTheme="minorEastAsia" w:cs="Arial"/>
          <w:lang w:eastAsia="en-US"/>
        </w:rPr>
        <w:t xml:space="preserve"> for complete details).</w:t>
      </w:r>
    </w:p>
    <w:p w14:paraId="5B5E2F43" w14:textId="77777777" w:rsidR="00144083" w:rsidRDefault="00144083" w:rsidP="0218BB1A">
      <w:pPr>
        <w:autoSpaceDE w:val="0"/>
        <w:autoSpaceDN w:val="0"/>
        <w:adjustRightInd w:val="0"/>
        <w:rPr>
          <w:rFonts w:eastAsiaTheme="minorEastAsia" w:cs="Arial"/>
          <w:lang w:eastAsia="en-US"/>
        </w:rPr>
      </w:pPr>
    </w:p>
    <w:p w14:paraId="2249780B" w14:textId="2AF168C7" w:rsidR="00881863" w:rsidRDefault="00144083" w:rsidP="00D76A6B">
      <w:pPr>
        <w:pStyle w:val="CommentText"/>
        <w:rPr>
          <w:color w:val="000000"/>
          <w:sz w:val="22"/>
          <w:szCs w:val="22"/>
        </w:rPr>
      </w:pPr>
      <w:r w:rsidRPr="009B119D">
        <w:rPr>
          <w:rFonts w:eastAsiaTheme="minorHAnsi" w:cs="Arial"/>
          <w:sz w:val="22"/>
          <w:szCs w:val="22"/>
          <w:lang w:eastAsia="en-US"/>
        </w:rPr>
        <w:t>Particulate matter levels w</w:t>
      </w:r>
      <w:r w:rsidR="003B42CA" w:rsidRPr="009B119D">
        <w:rPr>
          <w:rFonts w:eastAsiaTheme="minorHAnsi" w:cs="Arial"/>
          <w:sz w:val="22"/>
          <w:szCs w:val="22"/>
          <w:lang w:eastAsia="en-US"/>
        </w:rPr>
        <w:t xml:space="preserve">ere mostly within the </w:t>
      </w:r>
      <w:r w:rsidR="003B42CA" w:rsidRPr="009B119D">
        <w:rPr>
          <w:rFonts w:eastAsiaTheme="minorHAnsi" w:cs="Arial"/>
          <w:color w:val="00CC00"/>
          <w:sz w:val="22"/>
          <w:szCs w:val="22"/>
          <w:lang w:eastAsia="en-US"/>
        </w:rPr>
        <w:t>low</w:t>
      </w:r>
      <w:r w:rsidR="003B42CA" w:rsidRPr="009B119D">
        <w:rPr>
          <w:rFonts w:eastAsiaTheme="minorHAnsi" w:cs="Arial"/>
          <w:sz w:val="22"/>
          <w:szCs w:val="22"/>
          <w:lang w:eastAsia="en-US"/>
        </w:rPr>
        <w:t xml:space="preserve"> </w:t>
      </w:r>
      <w:r w:rsidR="00A136AF" w:rsidRPr="009B119D">
        <w:rPr>
          <w:rFonts w:eastAsiaTheme="minorHAnsi" w:cs="Arial"/>
          <w:sz w:val="22"/>
          <w:szCs w:val="22"/>
          <w:lang w:eastAsia="en-US"/>
        </w:rPr>
        <w:t>band of the DAQI</w:t>
      </w:r>
      <w:r w:rsidRPr="009B119D">
        <w:rPr>
          <w:rFonts w:eastAsiaTheme="minorHAnsi" w:cs="Arial"/>
          <w:sz w:val="22"/>
          <w:szCs w:val="22"/>
          <w:lang w:eastAsia="en-US"/>
        </w:rPr>
        <w:t xml:space="preserve">, with </w:t>
      </w:r>
      <w:r w:rsidR="00A136AF" w:rsidRPr="009B119D">
        <w:rPr>
          <w:rFonts w:eastAsiaTheme="minorHAnsi" w:cs="Arial"/>
          <w:sz w:val="22"/>
          <w:szCs w:val="22"/>
          <w:lang w:eastAsia="en-US"/>
        </w:rPr>
        <w:t xml:space="preserve">average </w:t>
      </w:r>
      <w:r w:rsidRPr="009B119D">
        <w:rPr>
          <w:rFonts w:eastAsiaTheme="minorHAnsi" w:cs="Arial"/>
          <w:sz w:val="22"/>
          <w:szCs w:val="22"/>
          <w:lang w:eastAsia="en-US"/>
        </w:rPr>
        <w:t>PM</w:t>
      </w:r>
      <w:r w:rsidRPr="009B119D">
        <w:rPr>
          <w:rFonts w:eastAsiaTheme="minorHAnsi" w:cs="Arial"/>
          <w:sz w:val="22"/>
          <w:szCs w:val="22"/>
          <w:vertAlign w:val="subscript"/>
          <w:lang w:eastAsia="en-US"/>
        </w:rPr>
        <w:t>10</w:t>
      </w:r>
      <w:r w:rsidR="00A136AF" w:rsidRPr="009B119D">
        <w:rPr>
          <w:rFonts w:eastAsiaTheme="minorHAnsi" w:cs="Arial"/>
          <w:sz w:val="22"/>
          <w:szCs w:val="22"/>
          <w:lang w:eastAsia="en-US"/>
        </w:rPr>
        <w:t xml:space="preserve"> at 8.8</w:t>
      </w:r>
      <w:r w:rsidR="00DE0A8E">
        <w:rPr>
          <w:rFonts w:eastAsiaTheme="minorHAnsi" w:cs="Arial"/>
          <w:sz w:val="22"/>
          <w:szCs w:val="22"/>
          <w:lang w:eastAsia="en-US"/>
        </w:rPr>
        <w:t xml:space="preserve"> µg </w:t>
      </w:r>
      <w:r w:rsidRPr="009B119D">
        <w:rPr>
          <w:rFonts w:eastAsiaTheme="minorHAnsi" w:cs="Arial"/>
          <w:sz w:val="22"/>
          <w:szCs w:val="22"/>
          <w:lang w:eastAsia="en-US"/>
        </w:rPr>
        <w:t>m</w:t>
      </w:r>
      <w:r w:rsidR="00DE0A8E">
        <w:rPr>
          <w:rFonts w:eastAsiaTheme="minorHAnsi" w:cs="Arial"/>
          <w:sz w:val="22"/>
          <w:szCs w:val="22"/>
          <w:vertAlign w:val="superscript"/>
          <w:lang w:eastAsia="en-US"/>
        </w:rPr>
        <w:t>-</w:t>
      </w:r>
      <w:r w:rsidRPr="009B119D">
        <w:rPr>
          <w:rFonts w:eastAsiaTheme="minorHAnsi" w:cs="Arial"/>
          <w:sz w:val="22"/>
          <w:szCs w:val="22"/>
          <w:vertAlign w:val="superscript"/>
          <w:lang w:eastAsia="en-US"/>
        </w:rPr>
        <w:t>3</w:t>
      </w:r>
      <w:r w:rsidRPr="009B119D">
        <w:rPr>
          <w:rFonts w:eastAsiaTheme="minorHAnsi" w:cs="Arial"/>
          <w:sz w:val="22"/>
          <w:szCs w:val="22"/>
          <w:lang w:eastAsia="en-US"/>
        </w:rPr>
        <w:t xml:space="preserve"> and </w:t>
      </w:r>
      <w:r w:rsidR="00A136AF" w:rsidRPr="009B119D">
        <w:rPr>
          <w:rFonts w:eastAsiaTheme="minorHAnsi" w:cs="Arial"/>
          <w:sz w:val="22"/>
          <w:szCs w:val="22"/>
          <w:lang w:eastAsia="en-US"/>
        </w:rPr>
        <w:t xml:space="preserve">average </w:t>
      </w:r>
      <w:r w:rsidRPr="009B119D">
        <w:rPr>
          <w:rFonts w:eastAsiaTheme="minorHAnsi" w:cs="Arial"/>
          <w:sz w:val="22"/>
          <w:szCs w:val="22"/>
          <w:lang w:eastAsia="en-US"/>
        </w:rPr>
        <w:t>PM</w:t>
      </w:r>
      <w:r w:rsidRPr="009B119D">
        <w:rPr>
          <w:rFonts w:eastAsiaTheme="minorHAnsi" w:cs="Arial"/>
          <w:sz w:val="22"/>
          <w:szCs w:val="22"/>
          <w:vertAlign w:val="subscript"/>
          <w:lang w:eastAsia="en-US"/>
        </w:rPr>
        <w:t xml:space="preserve">2.5 </w:t>
      </w:r>
      <w:r w:rsidR="00A136AF" w:rsidRPr="009B119D">
        <w:rPr>
          <w:rFonts w:eastAsiaTheme="minorHAnsi" w:cs="Arial"/>
          <w:sz w:val="22"/>
          <w:szCs w:val="22"/>
          <w:lang w:eastAsia="en-US"/>
        </w:rPr>
        <w:t>at 6.3</w:t>
      </w:r>
      <w:r w:rsidR="00DE0A8E">
        <w:rPr>
          <w:rFonts w:eastAsiaTheme="minorHAnsi" w:cs="Arial"/>
          <w:sz w:val="22"/>
          <w:szCs w:val="22"/>
          <w:lang w:eastAsia="en-US"/>
        </w:rPr>
        <w:t xml:space="preserve"> µg </w:t>
      </w:r>
      <w:r w:rsidRPr="009B119D">
        <w:rPr>
          <w:rFonts w:eastAsiaTheme="minorHAnsi" w:cs="Arial"/>
          <w:sz w:val="22"/>
          <w:szCs w:val="22"/>
          <w:lang w:eastAsia="en-US"/>
        </w:rPr>
        <w:t>m</w:t>
      </w:r>
      <w:r w:rsidR="00DE0A8E">
        <w:rPr>
          <w:rFonts w:eastAsiaTheme="minorHAnsi" w:cs="Arial"/>
          <w:sz w:val="22"/>
          <w:szCs w:val="22"/>
          <w:vertAlign w:val="superscript"/>
          <w:lang w:eastAsia="en-US"/>
        </w:rPr>
        <w:t>-</w:t>
      </w:r>
      <w:r w:rsidRPr="009B119D">
        <w:rPr>
          <w:rFonts w:eastAsiaTheme="minorHAnsi" w:cs="Arial"/>
          <w:sz w:val="22"/>
          <w:szCs w:val="22"/>
          <w:vertAlign w:val="superscript"/>
          <w:lang w:eastAsia="en-US"/>
        </w:rPr>
        <w:t>3</w:t>
      </w:r>
      <w:r w:rsidRPr="009B119D">
        <w:rPr>
          <w:rFonts w:eastAsiaTheme="minorHAnsi" w:cs="Arial"/>
          <w:sz w:val="22"/>
          <w:szCs w:val="22"/>
          <w:lang w:eastAsia="en-US"/>
        </w:rPr>
        <w:t xml:space="preserve">. </w:t>
      </w:r>
      <w:r w:rsidR="00D76A6B">
        <w:rPr>
          <w:rFonts w:eastAsiaTheme="minorHAnsi" w:cs="Arial"/>
          <w:sz w:val="22"/>
          <w:szCs w:val="22"/>
          <w:lang w:eastAsia="en-US"/>
        </w:rPr>
        <w:t xml:space="preserve"> </w:t>
      </w:r>
      <w:r w:rsidR="000B1D8D" w:rsidRPr="009B119D">
        <w:rPr>
          <w:rFonts w:eastAsiaTheme="minorHAnsi" w:cs="Arial"/>
          <w:sz w:val="22"/>
          <w:szCs w:val="22"/>
          <w:lang w:eastAsia="en-US"/>
        </w:rPr>
        <w:t xml:space="preserve">These annual averages are </w:t>
      </w:r>
      <w:proofErr w:type="gramStart"/>
      <w:r w:rsidR="000B1D8D" w:rsidRPr="009B119D">
        <w:rPr>
          <w:rFonts w:eastAsiaTheme="minorHAnsi" w:cs="Arial"/>
          <w:sz w:val="22"/>
          <w:szCs w:val="22"/>
          <w:lang w:eastAsia="en-US"/>
        </w:rPr>
        <w:t>similar to</w:t>
      </w:r>
      <w:proofErr w:type="gramEnd"/>
      <w:r w:rsidR="000B1D8D" w:rsidRPr="009B119D">
        <w:rPr>
          <w:rFonts w:eastAsiaTheme="minorHAnsi" w:cs="Arial"/>
          <w:sz w:val="22"/>
          <w:szCs w:val="22"/>
          <w:lang w:eastAsia="en-US"/>
        </w:rPr>
        <w:t xml:space="preserve"> the levels measured at the four automatic monitoring stations in Fife</w:t>
      </w:r>
      <w:r w:rsidR="000B1D8D" w:rsidRPr="009B119D">
        <w:rPr>
          <w:rStyle w:val="FootnoteReference"/>
          <w:rFonts w:eastAsiaTheme="minorHAnsi" w:cs="Arial"/>
          <w:sz w:val="22"/>
          <w:szCs w:val="22"/>
          <w:lang w:eastAsia="en-US"/>
        </w:rPr>
        <w:footnoteReference w:id="9"/>
      </w:r>
      <w:r w:rsidR="000B1D8D" w:rsidRPr="009B119D">
        <w:rPr>
          <w:rFonts w:eastAsiaTheme="minorHAnsi" w:cs="Arial"/>
          <w:sz w:val="22"/>
          <w:szCs w:val="22"/>
          <w:lang w:eastAsia="en-US"/>
        </w:rPr>
        <w:t xml:space="preserve">. </w:t>
      </w:r>
      <w:r w:rsidR="00D76A6B">
        <w:rPr>
          <w:rFonts w:eastAsiaTheme="minorHAnsi" w:cs="Arial"/>
          <w:sz w:val="22"/>
          <w:szCs w:val="22"/>
          <w:lang w:eastAsia="en-US"/>
        </w:rPr>
        <w:t xml:space="preserve"> </w:t>
      </w:r>
      <w:r w:rsidR="00881863" w:rsidRPr="009B119D">
        <w:rPr>
          <w:color w:val="000000"/>
          <w:sz w:val="22"/>
          <w:szCs w:val="22"/>
        </w:rPr>
        <w:t xml:space="preserve">The </w:t>
      </w:r>
      <w:proofErr w:type="gramStart"/>
      <w:r w:rsidR="00881863" w:rsidRPr="009B119D">
        <w:rPr>
          <w:color w:val="000000"/>
          <w:sz w:val="22"/>
          <w:szCs w:val="22"/>
        </w:rPr>
        <w:t>24 hour</w:t>
      </w:r>
      <w:proofErr w:type="gramEnd"/>
      <w:r w:rsidR="00881863" w:rsidRPr="009B119D">
        <w:rPr>
          <w:color w:val="000000"/>
          <w:sz w:val="22"/>
          <w:szCs w:val="22"/>
        </w:rPr>
        <w:t xml:space="preserve"> average PM</w:t>
      </w:r>
      <w:r w:rsidR="00881863" w:rsidRPr="009B119D">
        <w:rPr>
          <w:color w:val="000000"/>
          <w:sz w:val="22"/>
          <w:szCs w:val="22"/>
          <w:vertAlign w:val="subscript"/>
        </w:rPr>
        <w:t>10</w:t>
      </w:r>
      <w:r w:rsidR="00881863" w:rsidRPr="009B119D">
        <w:rPr>
          <w:color w:val="000000"/>
          <w:sz w:val="22"/>
          <w:szCs w:val="22"/>
        </w:rPr>
        <w:t xml:space="preserve"> air quality objective concentration of 50</w:t>
      </w:r>
      <w:r w:rsidR="00993A62" w:rsidRPr="00993A62">
        <w:rPr>
          <w:rFonts w:eastAsiaTheme="minorHAnsi" w:cs="Arial"/>
          <w:sz w:val="22"/>
          <w:szCs w:val="22"/>
          <w:lang w:eastAsia="en-US"/>
        </w:rPr>
        <w:t xml:space="preserve"> </w:t>
      </w:r>
      <w:r w:rsidR="00DE0A8E">
        <w:rPr>
          <w:rFonts w:eastAsiaTheme="minorHAnsi" w:cs="Arial"/>
          <w:sz w:val="22"/>
          <w:szCs w:val="22"/>
          <w:lang w:eastAsia="en-US"/>
        </w:rPr>
        <w:t xml:space="preserve">µg </w:t>
      </w:r>
      <w:r w:rsidR="00DE0A8E" w:rsidRPr="009B119D">
        <w:rPr>
          <w:rFonts w:eastAsiaTheme="minorHAnsi" w:cs="Arial"/>
          <w:sz w:val="22"/>
          <w:szCs w:val="22"/>
          <w:lang w:eastAsia="en-US"/>
        </w:rPr>
        <w:t>m</w:t>
      </w:r>
      <w:r w:rsidR="00DE0A8E">
        <w:rPr>
          <w:rFonts w:eastAsiaTheme="minorHAnsi" w:cs="Arial"/>
          <w:sz w:val="22"/>
          <w:szCs w:val="22"/>
          <w:vertAlign w:val="superscript"/>
          <w:lang w:eastAsia="en-US"/>
        </w:rPr>
        <w:t>-</w:t>
      </w:r>
      <w:r w:rsidR="00DE0A8E" w:rsidRPr="009B119D">
        <w:rPr>
          <w:rFonts w:eastAsiaTheme="minorHAnsi" w:cs="Arial"/>
          <w:sz w:val="22"/>
          <w:szCs w:val="22"/>
          <w:vertAlign w:val="superscript"/>
          <w:lang w:eastAsia="en-US"/>
        </w:rPr>
        <w:t>3</w:t>
      </w:r>
      <w:r w:rsidR="00993A62">
        <w:rPr>
          <w:rFonts w:eastAsiaTheme="minorHAnsi" w:cs="Arial"/>
          <w:sz w:val="22"/>
          <w:szCs w:val="22"/>
          <w:vertAlign w:val="superscript"/>
          <w:lang w:eastAsia="en-US"/>
        </w:rPr>
        <w:t xml:space="preserve"> </w:t>
      </w:r>
      <w:r w:rsidR="00881863" w:rsidRPr="009B119D">
        <w:rPr>
          <w:color w:val="000000"/>
          <w:sz w:val="22"/>
          <w:szCs w:val="22"/>
        </w:rPr>
        <w:t xml:space="preserve">was exceeded three times at Little </w:t>
      </w:r>
      <w:proofErr w:type="spellStart"/>
      <w:r w:rsidR="00881863" w:rsidRPr="009B119D">
        <w:rPr>
          <w:color w:val="000000"/>
          <w:sz w:val="22"/>
          <w:szCs w:val="22"/>
        </w:rPr>
        <w:t>Raith</w:t>
      </w:r>
      <w:proofErr w:type="spellEnd"/>
      <w:r w:rsidR="00881863" w:rsidRPr="009B119D">
        <w:rPr>
          <w:color w:val="000000"/>
          <w:sz w:val="22"/>
          <w:szCs w:val="22"/>
        </w:rPr>
        <w:t xml:space="preserve"> Farm in 2021, on the 19, 26 and 27 January. </w:t>
      </w:r>
      <w:r w:rsidR="00D76A6B">
        <w:rPr>
          <w:color w:val="000000"/>
          <w:sz w:val="22"/>
          <w:szCs w:val="22"/>
        </w:rPr>
        <w:t xml:space="preserve"> </w:t>
      </w:r>
      <w:r w:rsidR="00881863" w:rsidRPr="009B119D">
        <w:rPr>
          <w:color w:val="000000"/>
          <w:sz w:val="22"/>
          <w:szCs w:val="22"/>
        </w:rPr>
        <w:t>However up to seven exceedances of the 24-hour mean are allowed annually as part of the Scottish air quality objective.  The winds at the times of the three highest daily average PM</w:t>
      </w:r>
      <w:r w:rsidR="00881863" w:rsidRPr="009B119D">
        <w:rPr>
          <w:color w:val="000000"/>
          <w:sz w:val="22"/>
          <w:szCs w:val="22"/>
          <w:vertAlign w:val="subscript"/>
        </w:rPr>
        <w:t>10</w:t>
      </w:r>
      <w:r w:rsidR="00881863" w:rsidRPr="009B119D">
        <w:rPr>
          <w:color w:val="000000"/>
          <w:sz w:val="22"/>
          <w:szCs w:val="22"/>
        </w:rPr>
        <w:t xml:space="preserve"> concentrations were light </w:t>
      </w:r>
      <w:r w:rsidR="00881863" w:rsidRPr="009B119D">
        <w:rPr>
          <w:color w:val="000000"/>
          <w:sz w:val="22"/>
          <w:szCs w:val="22"/>
        </w:rPr>
        <w:lastRenderedPageBreak/>
        <w:t xml:space="preserve">with variable directions, and periods of calm conditions. </w:t>
      </w:r>
      <w:r w:rsidR="00D76A6B">
        <w:rPr>
          <w:color w:val="000000"/>
          <w:sz w:val="22"/>
          <w:szCs w:val="22"/>
        </w:rPr>
        <w:t xml:space="preserve"> </w:t>
      </w:r>
      <w:r w:rsidR="00881863" w:rsidRPr="009B119D">
        <w:rPr>
          <w:color w:val="000000"/>
          <w:sz w:val="22"/>
          <w:szCs w:val="22"/>
        </w:rPr>
        <w:t xml:space="preserve">These cannot be attributed to any specific source or direction from the monitoring site. </w:t>
      </w:r>
    </w:p>
    <w:p w14:paraId="4D94ED73" w14:textId="77777777" w:rsidR="00993A62" w:rsidRDefault="00993A62" w:rsidP="00881863">
      <w:pPr>
        <w:autoSpaceDE w:val="0"/>
        <w:autoSpaceDN w:val="0"/>
        <w:adjustRightInd w:val="0"/>
        <w:rPr>
          <w:color w:val="000000"/>
        </w:rPr>
      </w:pPr>
    </w:p>
    <w:p w14:paraId="07AEC235" w14:textId="2324CD14" w:rsidR="00A136AF" w:rsidRDefault="00993A62" w:rsidP="00881863">
      <w:pPr>
        <w:autoSpaceDE w:val="0"/>
        <w:autoSpaceDN w:val="0"/>
        <w:adjustRightInd w:val="0"/>
        <w:rPr>
          <w:color w:val="000000"/>
        </w:rPr>
      </w:pPr>
      <w:r>
        <w:rPr>
          <w:color w:val="000000"/>
        </w:rPr>
        <w:t>The measured daily average PM</w:t>
      </w:r>
      <w:r w:rsidRPr="009B119D">
        <w:rPr>
          <w:color w:val="000000"/>
          <w:vertAlign w:val="subscript"/>
        </w:rPr>
        <w:t>10</w:t>
      </w:r>
      <w:r>
        <w:rPr>
          <w:color w:val="000000"/>
        </w:rPr>
        <w:t xml:space="preserve"> concentration exceeded 50 </w:t>
      </w:r>
      <w:r w:rsidR="00DE0A8E">
        <w:rPr>
          <w:rFonts w:eastAsiaTheme="minorHAnsi" w:cs="Arial"/>
          <w:szCs w:val="22"/>
          <w:lang w:eastAsia="en-US"/>
        </w:rPr>
        <w:t xml:space="preserve">µg </w:t>
      </w:r>
      <w:r w:rsidR="00DE0A8E" w:rsidRPr="009B119D">
        <w:rPr>
          <w:rFonts w:eastAsiaTheme="minorHAnsi" w:cs="Arial"/>
          <w:szCs w:val="22"/>
          <w:lang w:eastAsia="en-US"/>
        </w:rPr>
        <w:t>m</w:t>
      </w:r>
      <w:r w:rsidR="00DE0A8E">
        <w:rPr>
          <w:rFonts w:eastAsiaTheme="minorHAnsi" w:cs="Arial"/>
          <w:szCs w:val="22"/>
          <w:vertAlign w:val="superscript"/>
          <w:lang w:eastAsia="en-US"/>
        </w:rPr>
        <w:t>-</w:t>
      </w:r>
      <w:r w:rsidR="00DE0A8E" w:rsidRPr="009B119D">
        <w:rPr>
          <w:rFonts w:eastAsiaTheme="minorHAnsi" w:cs="Arial"/>
          <w:szCs w:val="22"/>
          <w:vertAlign w:val="superscript"/>
          <w:lang w:eastAsia="en-US"/>
        </w:rPr>
        <w:t>3</w:t>
      </w:r>
      <w:r>
        <w:rPr>
          <w:color w:val="000000"/>
        </w:rPr>
        <w:t xml:space="preserve"> once during the monitoring at </w:t>
      </w:r>
      <w:proofErr w:type="spellStart"/>
      <w:r>
        <w:rPr>
          <w:color w:val="000000"/>
        </w:rPr>
        <w:t>Donibristle</w:t>
      </w:r>
      <w:proofErr w:type="spellEnd"/>
      <w:r>
        <w:rPr>
          <w:color w:val="000000"/>
        </w:rPr>
        <w:t xml:space="preserve"> in 2021. </w:t>
      </w:r>
      <w:r w:rsidR="00D76A6B">
        <w:rPr>
          <w:color w:val="000000"/>
        </w:rPr>
        <w:t xml:space="preserve"> </w:t>
      </w:r>
      <w:r>
        <w:rPr>
          <w:color w:val="000000"/>
        </w:rPr>
        <w:t>Seven exceedances are permitted in a year therefore this is not an exceedance of the air quality objective for PM</w:t>
      </w:r>
      <w:r w:rsidRPr="009B119D">
        <w:rPr>
          <w:color w:val="000000"/>
          <w:vertAlign w:val="subscript"/>
        </w:rPr>
        <w:t>10</w:t>
      </w:r>
      <w:r>
        <w:rPr>
          <w:color w:val="000000"/>
        </w:rPr>
        <w:t xml:space="preserve">. </w:t>
      </w:r>
      <w:r w:rsidR="00D76A6B">
        <w:rPr>
          <w:color w:val="000000"/>
        </w:rPr>
        <w:t xml:space="preserve"> </w:t>
      </w:r>
      <w:r>
        <w:rPr>
          <w:color w:val="000000"/>
        </w:rPr>
        <w:t xml:space="preserve">The concentration measured on the 30 May was 689.3 </w:t>
      </w:r>
      <w:r w:rsidR="00DE0A8E">
        <w:rPr>
          <w:rFonts w:eastAsiaTheme="minorHAnsi" w:cs="Arial"/>
          <w:szCs w:val="22"/>
          <w:lang w:eastAsia="en-US"/>
        </w:rPr>
        <w:t xml:space="preserve">µg </w:t>
      </w:r>
      <w:r w:rsidR="00DE0A8E" w:rsidRPr="009B119D">
        <w:rPr>
          <w:rFonts w:eastAsiaTheme="minorHAnsi" w:cs="Arial"/>
          <w:szCs w:val="22"/>
          <w:lang w:eastAsia="en-US"/>
        </w:rPr>
        <w:t>m</w:t>
      </w:r>
      <w:r w:rsidR="00DE0A8E">
        <w:rPr>
          <w:rFonts w:eastAsiaTheme="minorHAnsi" w:cs="Arial"/>
          <w:szCs w:val="22"/>
          <w:vertAlign w:val="superscript"/>
          <w:lang w:eastAsia="en-US"/>
        </w:rPr>
        <w:t>-</w:t>
      </w:r>
      <w:r w:rsidR="00DE0A8E" w:rsidRPr="009B119D">
        <w:rPr>
          <w:rFonts w:eastAsiaTheme="minorHAnsi" w:cs="Arial"/>
          <w:szCs w:val="22"/>
          <w:vertAlign w:val="superscript"/>
          <w:lang w:eastAsia="en-US"/>
        </w:rPr>
        <w:t>3</w:t>
      </w:r>
      <w:r>
        <w:rPr>
          <w:color w:val="000000"/>
        </w:rPr>
        <w:t xml:space="preserve">. </w:t>
      </w:r>
      <w:r w:rsidR="00D76A6B">
        <w:rPr>
          <w:color w:val="000000"/>
        </w:rPr>
        <w:t xml:space="preserve"> </w:t>
      </w:r>
      <w:r>
        <w:rPr>
          <w:color w:val="000000"/>
        </w:rPr>
        <w:t xml:space="preserve">The weather on the 30 May had predominantly light North Easterly winds. </w:t>
      </w:r>
      <w:r w:rsidR="00D76A6B">
        <w:rPr>
          <w:color w:val="000000"/>
        </w:rPr>
        <w:t xml:space="preserve"> </w:t>
      </w:r>
      <w:r>
        <w:t xml:space="preserve">No evidence of </w:t>
      </w:r>
      <w:proofErr w:type="gramStart"/>
      <w:r>
        <w:t>long range</w:t>
      </w:r>
      <w:proofErr w:type="gramEnd"/>
      <w:r>
        <w:t xml:space="preserve"> events for 30 May and data compared with PM</w:t>
      </w:r>
      <w:r w:rsidRPr="009B119D">
        <w:rPr>
          <w:vertAlign w:val="subscript"/>
        </w:rPr>
        <w:t>10</w:t>
      </w:r>
      <w:r>
        <w:t xml:space="preserve"> levels </w:t>
      </w:r>
      <w:r>
        <w:rPr>
          <w:color w:val="000000"/>
        </w:rPr>
        <w:t xml:space="preserve">at local sites in Fife, Edinburgh St Leonards and </w:t>
      </w:r>
      <w:proofErr w:type="spellStart"/>
      <w:r>
        <w:rPr>
          <w:color w:val="000000"/>
        </w:rPr>
        <w:t>Auchencorth</w:t>
      </w:r>
      <w:proofErr w:type="spellEnd"/>
      <w:r>
        <w:rPr>
          <w:color w:val="000000"/>
        </w:rPr>
        <w:t xml:space="preserve"> Moss where PM</w:t>
      </w:r>
      <w:r w:rsidRPr="009B119D">
        <w:rPr>
          <w:color w:val="000000"/>
          <w:vertAlign w:val="subscript"/>
        </w:rPr>
        <w:t>10</w:t>
      </w:r>
      <w:r>
        <w:rPr>
          <w:color w:val="000000"/>
        </w:rPr>
        <w:t xml:space="preserve"> levels were low.  Low level flaring occurred on 30 May 2021 but are unlikely to be cause of the elevated PM</w:t>
      </w:r>
      <w:r w:rsidRPr="009B119D">
        <w:rPr>
          <w:color w:val="000000"/>
          <w:vertAlign w:val="subscript"/>
        </w:rPr>
        <w:t>10</w:t>
      </w:r>
      <w:r>
        <w:rPr>
          <w:color w:val="000000"/>
        </w:rPr>
        <w:t xml:space="preserve"> levels as the flaring rate was low and likely due to routine maintenance on site.  SEPA received no complaints on 30 May 2021 in relation to the flaring or visible black smoke or dust.  </w:t>
      </w:r>
      <w:proofErr w:type="gramStart"/>
      <w:r>
        <w:rPr>
          <w:color w:val="000000"/>
        </w:rPr>
        <w:t>Therefore</w:t>
      </w:r>
      <w:proofErr w:type="gramEnd"/>
      <w:r>
        <w:rPr>
          <w:color w:val="000000"/>
        </w:rPr>
        <w:t xml:space="preserve"> the elevated particulate levels </w:t>
      </w:r>
      <w:r w:rsidR="00D76A6B">
        <w:rPr>
          <w:color w:val="000000"/>
        </w:rPr>
        <w:t>cannot</w:t>
      </w:r>
      <w:r>
        <w:rPr>
          <w:color w:val="000000"/>
        </w:rPr>
        <w:t xml:space="preserve"> be attributed to the complex on 30 May 2021.</w:t>
      </w:r>
    </w:p>
    <w:p w14:paraId="26A3078B" w14:textId="19BBE2B4" w:rsidR="00D76A6B" w:rsidRDefault="00D76A6B" w:rsidP="00881863">
      <w:pPr>
        <w:autoSpaceDE w:val="0"/>
        <w:autoSpaceDN w:val="0"/>
        <w:adjustRightInd w:val="0"/>
        <w:rPr>
          <w:color w:val="000000"/>
        </w:rPr>
      </w:pPr>
    </w:p>
    <w:p w14:paraId="72156D9C" w14:textId="1F23759C" w:rsidR="00D95B42" w:rsidRDefault="000B1D8D" w:rsidP="0218BB1A">
      <w:pPr>
        <w:autoSpaceDE w:val="0"/>
        <w:autoSpaceDN w:val="0"/>
        <w:adjustRightInd w:val="0"/>
        <w:rPr>
          <w:rFonts w:eastAsiaTheme="minorEastAsia" w:cs="Arial"/>
          <w:lang w:eastAsia="en-US"/>
        </w:rPr>
      </w:pPr>
      <w:r>
        <w:rPr>
          <w:rFonts w:eastAsiaTheme="minorEastAsia" w:cs="Arial"/>
          <w:lang w:eastAsia="en-US"/>
        </w:rPr>
        <w:t>The NO</w:t>
      </w:r>
      <w:r w:rsidRPr="000B1D8D">
        <w:rPr>
          <w:rFonts w:eastAsiaTheme="minorEastAsia" w:cs="Arial"/>
          <w:vertAlign w:val="subscript"/>
          <w:lang w:eastAsia="en-US"/>
        </w:rPr>
        <w:t>2</w:t>
      </w:r>
      <w:r>
        <w:rPr>
          <w:rFonts w:eastAsiaTheme="minorEastAsia" w:cs="Arial"/>
          <w:lang w:eastAsia="en-US"/>
        </w:rPr>
        <w:t xml:space="preserve"> and SO</w:t>
      </w:r>
      <w:r w:rsidRPr="000B1D8D">
        <w:rPr>
          <w:rFonts w:eastAsiaTheme="minorEastAsia" w:cs="Arial"/>
          <w:vertAlign w:val="subscript"/>
          <w:lang w:eastAsia="en-US"/>
        </w:rPr>
        <w:t>2</w:t>
      </w:r>
      <w:r>
        <w:rPr>
          <w:rFonts w:eastAsiaTheme="minorEastAsia" w:cs="Arial"/>
          <w:lang w:eastAsia="en-US"/>
        </w:rPr>
        <w:t xml:space="preserve"> data were all below annual mean air quality objectives as well as short-term objectives.</w:t>
      </w:r>
      <w:r w:rsidR="00D76A6B">
        <w:rPr>
          <w:rFonts w:eastAsiaTheme="minorEastAsia" w:cs="Arial"/>
          <w:lang w:eastAsia="en-US"/>
        </w:rPr>
        <w:t xml:space="preserve"> </w:t>
      </w:r>
      <w:r>
        <w:rPr>
          <w:rFonts w:eastAsiaTheme="minorEastAsia" w:cs="Arial"/>
          <w:lang w:eastAsia="en-US"/>
        </w:rPr>
        <w:t xml:space="preserve"> Annual mean levels were </w:t>
      </w:r>
      <w:proofErr w:type="gramStart"/>
      <w:r>
        <w:rPr>
          <w:rFonts w:eastAsiaTheme="minorEastAsia" w:cs="Arial"/>
          <w:lang w:eastAsia="en-US"/>
        </w:rPr>
        <w:t>similar to</w:t>
      </w:r>
      <w:proofErr w:type="gramEnd"/>
      <w:r>
        <w:rPr>
          <w:rFonts w:eastAsiaTheme="minorEastAsia" w:cs="Arial"/>
          <w:lang w:eastAsia="en-US"/>
        </w:rPr>
        <w:t xml:space="preserve"> those found at Fife Council’s automatic air monitoring stations. </w:t>
      </w:r>
    </w:p>
    <w:p w14:paraId="58A77CD6" w14:textId="680D9D26" w:rsidR="0001683C" w:rsidRDefault="0001683C" w:rsidP="00E86CC1">
      <w:pPr>
        <w:autoSpaceDE w:val="0"/>
        <w:autoSpaceDN w:val="0"/>
        <w:adjustRightInd w:val="0"/>
        <w:rPr>
          <w:rFonts w:eastAsiaTheme="minorHAnsi" w:cs="Arial"/>
          <w:szCs w:val="22"/>
          <w:lang w:eastAsia="en-US"/>
        </w:rPr>
      </w:pPr>
    </w:p>
    <w:p w14:paraId="3A84849F" w14:textId="5A5F7057" w:rsidR="00851480" w:rsidRDefault="00851480" w:rsidP="00194ACB">
      <w:pPr>
        <w:autoSpaceDE w:val="0"/>
        <w:autoSpaceDN w:val="0"/>
        <w:adjustRightInd w:val="0"/>
        <w:rPr>
          <w:iCs/>
        </w:rPr>
      </w:pPr>
      <w:r>
        <w:rPr>
          <w:iCs/>
        </w:rPr>
        <w:t xml:space="preserve">The continuous monitors used by SEPA are certified according to </w:t>
      </w:r>
      <w:r w:rsidRPr="0218BB1A">
        <w:t>the Environment Agency’s Monitoring Certification Scheme (MCERTS</w:t>
      </w:r>
      <w:r>
        <w:rPr>
          <w:iCs/>
        </w:rPr>
        <w:t>)</w:t>
      </w:r>
      <w:r w:rsidR="00933C31">
        <w:rPr>
          <w:iCs/>
        </w:rPr>
        <w:t xml:space="preserve">. </w:t>
      </w:r>
      <w:r w:rsidR="00D76A6B">
        <w:rPr>
          <w:iCs/>
        </w:rPr>
        <w:t xml:space="preserve"> </w:t>
      </w:r>
      <w:r w:rsidR="00933C31">
        <w:rPr>
          <w:iCs/>
        </w:rPr>
        <w:t>They are</w:t>
      </w:r>
      <w:r>
        <w:rPr>
          <w:iCs/>
        </w:rPr>
        <w:t xml:space="preserve"> either equivalent methods for continuous ambient air-quality monitoring systems (CAMS), which means they can be used in compliance monitoring for UK objectives</w:t>
      </w:r>
      <w:r>
        <w:rPr>
          <w:rStyle w:val="FootnoteReference"/>
          <w:iCs/>
        </w:rPr>
        <w:footnoteReference w:id="10"/>
      </w:r>
      <w:r>
        <w:rPr>
          <w:iCs/>
        </w:rPr>
        <w:t>, or indicative methods, which means they cannot be used in compliance monitoring but are officially recognised for trend analysis, source identification, or other similar types of analysis</w:t>
      </w:r>
      <w:r>
        <w:rPr>
          <w:rStyle w:val="FootnoteReference"/>
          <w:iCs/>
        </w:rPr>
        <w:footnoteReference w:id="11"/>
      </w:r>
      <w:r>
        <w:rPr>
          <w:iCs/>
        </w:rPr>
        <w:t>.</w:t>
      </w:r>
      <w:r w:rsidR="007C3043">
        <w:rPr>
          <w:iCs/>
        </w:rPr>
        <w:t xml:space="preserve"> </w:t>
      </w:r>
      <w:r w:rsidR="00D76A6B">
        <w:rPr>
          <w:iCs/>
        </w:rPr>
        <w:t xml:space="preserve"> </w:t>
      </w:r>
      <w:r w:rsidR="007C3043">
        <w:rPr>
          <w:iCs/>
        </w:rPr>
        <w:t>These certifications specify the testing conditions and objectives the instruments must meet compared to a reference monitor.</w:t>
      </w:r>
    </w:p>
    <w:p w14:paraId="226F0903" w14:textId="77777777" w:rsidR="00C22AF5" w:rsidRDefault="00C22AF5" w:rsidP="008A6405">
      <w:pPr>
        <w:autoSpaceDE w:val="0"/>
        <w:autoSpaceDN w:val="0"/>
        <w:adjustRightInd w:val="0"/>
      </w:pPr>
    </w:p>
    <w:p w14:paraId="71C16062" w14:textId="0D0D5F60" w:rsidR="00C22AF5" w:rsidRDefault="008A6405" w:rsidP="008A6405">
      <w:pPr>
        <w:autoSpaceDE w:val="0"/>
        <w:autoSpaceDN w:val="0"/>
        <w:adjustRightInd w:val="0"/>
      </w:pPr>
      <w:r w:rsidRPr="0218BB1A">
        <w:t xml:space="preserve">The automatic </w:t>
      </w:r>
      <w:r w:rsidR="00CA7708" w:rsidRPr="0218BB1A">
        <w:t xml:space="preserve">gas </w:t>
      </w:r>
      <w:r w:rsidRPr="0218BB1A">
        <w:t>monitoring systems</w:t>
      </w:r>
      <w:r w:rsidR="00CA7708" w:rsidRPr="0218BB1A">
        <w:t xml:space="preserve"> (NO</w:t>
      </w:r>
      <w:r w:rsidR="00CA7708" w:rsidRPr="0218BB1A">
        <w:rPr>
          <w:vertAlign w:val="subscript"/>
        </w:rPr>
        <w:t>2</w:t>
      </w:r>
      <w:r w:rsidR="00CA7708" w:rsidRPr="0218BB1A">
        <w:t>, SO</w:t>
      </w:r>
      <w:r w:rsidR="00CA7708" w:rsidRPr="0218BB1A">
        <w:rPr>
          <w:vertAlign w:val="subscript"/>
        </w:rPr>
        <w:t>2</w:t>
      </w:r>
      <w:r w:rsidR="00CA7708" w:rsidRPr="0218BB1A">
        <w:t>, CO)</w:t>
      </w:r>
      <w:r w:rsidR="00EB61FA">
        <w:t xml:space="preserve"> </w:t>
      </w:r>
      <w:r w:rsidR="00CA7708" w:rsidRPr="0218BB1A">
        <w:t xml:space="preserve">at </w:t>
      </w:r>
      <w:r w:rsidR="004C03C2">
        <w:t xml:space="preserve">Little </w:t>
      </w:r>
      <w:proofErr w:type="spellStart"/>
      <w:r w:rsidR="004C03C2">
        <w:t>Raith</w:t>
      </w:r>
      <w:proofErr w:type="spellEnd"/>
      <w:r w:rsidR="004C03C2" w:rsidRPr="0218BB1A">
        <w:t xml:space="preserve"> </w:t>
      </w:r>
      <w:r w:rsidR="00CA7708" w:rsidRPr="0218BB1A">
        <w:t>use</w:t>
      </w:r>
      <w:r w:rsidR="00AB6079">
        <w:t>d</w:t>
      </w:r>
      <w:r w:rsidR="00CA7708" w:rsidRPr="0218BB1A">
        <w:t xml:space="preserve"> equipment certified</w:t>
      </w:r>
      <w:r w:rsidRPr="0218BB1A">
        <w:t xml:space="preserve"> </w:t>
      </w:r>
      <w:r w:rsidR="00CF0FF2">
        <w:t>under</w:t>
      </w:r>
      <w:r w:rsidRPr="0218BB1A">
        <w:t xml:space="preserve"> </w:t>
      </w:r>
      <w:r w:rsidR="004474F5" w:rsidRPr="0218BB1A">
        <w:t>MCERTS</w:t>
      </w:r>
      <w:r w:rsidR="00CA7708" w:rsidRPr="0218BB1A">
        <w:t xml:space="preserve"> and the procedures for mon</w:t>
      </w:r>
      <w:r w:rsidR="003515AE" w:rsidRPr="0218BB1A">
        <w:t>itoring and data processing are based on</w:t>
      </w:r>
      <w:r w:rsidR="00CA7708" w:rsidRPr="0218BB1A">
        <w:t xml:space="preserve"> the relevant BS EN standards. </w:t>
      </w:r>
      <w:r w:rsidR="00D76A6B">
        <w:t xml:space="preserve"> </w:t>
      </w:r>
    </w:p>
    <w:p w14:paraId="19FCE425" w14:textId="77777777" w:rsidR="00C22AF5" w:rsidRDefault="00C22AF5" w:rsidP="008A6405">
      <w:pPr>
        <w:autoSpaceDE w:val="0"/>
        <w:autoSpaceDN w:val="0"/>
        <w:adjustRightInd w:val="0"/>
      </w:pPr>
    </w:p>
    <w:p w14:paraId="00A3D7A4" w14:textId="14C223C7" w:rsidR="00F00DCE" w:rsidRDefault="007C3043" w:rsidP="008A6405">
      <w:pPr>
        <w:autoSpaceDE w:val="0"/>
        <w:autoSpaceDN w:val="0"/>
        <w:adjustRightInd w:val="0"/>
        <w:rPr>
          <w:iCs/>
        </w:rPr>
      </w:pPr>
      <w:r>
        <w:t xml:space="preserve">The FIDAS </w:t>
      </w:r>
      <w:r w:rsidR="00A376C0">
        <w:t xml:space="preserve">at Lochgelly </w:t>
      </w:r>
      <w:r>
        <w:t>is a CAMS equivalent method</w:t>
      </w:r>
      <w:r w:rsidR="003515AE" w:rsidRPr="0218BB1A">
        <w:t xml:space="preserve">, but </w:t>
      </w:r>
      <w:r w:rsidR="00CA7708" w:rsidRPr="0218BB1A">
        <w:t>the Turnkey Osiris</w:t>
      </w:r>
      <w:r w:rsidR="00A00E97" w:rsidRPr="0218BB1A">
        <w:t xml:space="preserve"> (used at </w:t>
      </w:r>
      <w:proofErr w:type="spellStart"/>
      <w:r w:rsidR="00A00E97" w:rsidRPr="0218BB1A">
        <w:t>Auchertool</w:t>
      </w:r>
      <w:proofErr w:type="spellEnd"/>
      <w:r w:rsidR="00A00E97" w:rsidRPr="0218BB1A">
        <w:t xml:space="preserve"> and </w:t>
      </w:r>
      <w:proofErr w:type="spellStart"/>
      <w:r w:rsidR="00A00E97" w:rsidRPr="0218BB1A">
        <w:t>Donibristle</w:t>
      </w:r>
      <w:proofErr w:type="spellEnd"/>
      <w:r w:rsidR="00A00E97" w:rsidRPr="0218BB1A">
        <w:t>)</w:t>
      </w:r>
      <w:r w:rsidR="003515AE">
        <w:rPr>
          <w:iCs/>
        </w:rPr>
        <w:t xml:space="preserve"> </w:t>
      </w:r>
      <w:r w:rsidR="003515AE" w:rsidRPr="0218BB1A">
        <w:t>is certified as an ‘Indicative Ambient Particulate Monitor’ for PM</w:t>
      </w:r>
      <w:r w:rsidR="003515AE" w:rsidRPr="0218BB1A">
        <w:rPr>
          <w:vertAlign w:val="subscript"/>
        </w:rPr>
        <w:t>10</w:t>
      </w:r>
      <w:r w:rsidR="003515AE" w:rsidRPr="003515AE">
        <w:rPr>
          <w:iCs/>
        </w:rPr>
        <w:t>.</w:t>
      </w:r>
      <w:r w:rsidR="00E20244">
        <w:rPr>
          <w:iCs/>
        </w:rPr>
        <w:t xml:space="preserve"> </w:t>
      </w:r>
      <w:r w:rsidR="003515AE" w:rsidRPr="0218BB1A">
        <w:t xml:space="preserve">Osiris </w:t>
      </w:r>
      <w:r w:rsidR="00A00E97" w:rsidRPr="0218BB1A">
        <w:t>PM</w:t>
      </w:r>
      <w:r w:rsidR="00A00E97" w:rsidRPr="0218BB1A">
        <w:rPr>
          <w:vertAlign w:val="subscript"/>
        </w:rPr>
        <w:t xml:space="preserve">2.5 </w:t>
      </w:r>
      <w:r w:rsidR="00A00E97" w:rsidRPr="0218BB1A">
        <w:t xml:space="preserve">data </w:t>
      </w:r>
      <w:r w:rsidR="003515AE" w:rsidRPr="0218BB1A">
        <w:t>is not covered by MCERTS</w:t>
      </w:r>
      <w:r w:rsidR="00F00DCE">
        <w:t xml:space="preserve"> above 100 µg m-3, however values never reached this concentration</w:t>
      </w:r>
      <w:r w:rsidR="00A00E97">
        <w:rPr>
          <w:iCs/>
        </w:rPr>
        <w:t>.</w:t>
      </w:r>
      <w:r>
        <w:rPr>
          <w:iCs/>
        </w:rPr>
        <w:t xml:space="preserve"> </w:t>
      </w:r>
      <w:r w:rsidR="00D76A6B">
        <w:rPr>
          <w:iCs/>
        </w:rPr>
        <w:t xml:space="preserve"> </w:t>
      </w:r>
    </w:p>
    <w:p w14:paraId="7F512132" w14:textId="7C3589DB" w:rsidR="008572CC" w:rsidRDefault="008572CC" w:rsidP="008A6405">
      <w:pPr>
        <w:autoSpaceDE w:val="0"/>
        <w:autoSpaceDN w:val="0"/>
        <w:adjustRightInd w:val="0"/>
        <w:rPr>
          <w:iCs/>
        </w:rPr>
      </w:pPr>
    </w:p>
    <w:p w14:paraId="2402E3E7" w14:textId="29AFD247" w:rsidR="006B5496" w:rsidRPr="006B5496" w:rsidRDefault="0018664A" w:rsidP="00194ACB">
      <w:pPr>
        <w:autoSpaceDE w:val="0"/>
        <w:autoSpaceDN w:val="0"/>
        <w:adjustRightInd w:val="0"/>
      </w:pPr>
      <w:r>
        <w:rPr>
          <w:iCs/>
        </w:rPr>
        <w:t xml:space="preserve">The site at Little </w:t>
      </w:r>
      <w:proofErr w:type="spellStart"/>
      <w:r>
        <w:rPr>
          <w:iCs/>
        </w:rPr>
        <w:t>Raith</w:t>
      </w:r>
      <w:proofErr w:type="spellEnd"/>
      <w:r>
        <w:rPr>
          <w:iCs/>
        </w:rPr>
        <w:t xml:space="preserve"> has been identified as the primary downwind site and has the potential to be impacted the most by emissions from the </w:t>
      </w:r>
      <w:proofErr w:type="spellStart"/>
      <w:r>
        <w:rPr>
          <w:iCs/>
        </w:rPr>
        <w:t>Mossmorran</w:t>
      </w:r>
      <w:proofErr w:type="spellEnd"/>
      <w:r>
        <w:rPr>
          <w:iCs/>
        </w:rPr>
        <w:t xml:space="preserve"> Complex.</w:t>
      </w:r>
      <w:r w:rsidR="00D76A6B">
        <w:rPr>
          <w:iCs/>
        </w:rPr>
        <w:t xml:space="preserve"> </w:t>
      </w:r>
      <w:r>
        <w:rPr>
          <w:iCs/>
        </w:rPr>
        <w:t xml:space="preserve"> It is expected that the air pollution measured at Little </w:t>
      </w:r>
      <w:proofErr w:type="spellStart"/>
      <w:r>
        <w:rPr>
          <w:iCs/>
        </w:rPr>
        <w:t>Raith</w:t>
      </w:r>
      <w:proofErr w:type="spellEnd"/>
      <w:r>
        <w:rPr>
          <w:iCs/>
        </w:rPr>
        <w:t xml:space="preserve"> would also be affected by farming activities, which can generate particulate matter.</w:t>
      </w:r>
      <w:r w:rsidRPr="0018664A">
        <w:rPr>
          <w:iCs/>
        </w:rPr>
        <w:t xml:space="preserve"> </w:t>
      </w:r>
      <w:r w:rsidR="00D76A6B">
        <w:rPr>
          <w:iCs/>
        </w:rPr>
        <w:t xml:space="preserve"> </w:t>
      </w:r>
      <w:r>
        <w:rPr>
          <w:iCs/>
        </w:rPr>
        <w:t>The other sites are considered to represent the community, and similarly would be influenced by nearby sources such as traffic.</w:t>
      </w:r>
    </w:p>
    <w:p w14:paraId="2C914E37" w14:textId="5D725AC9" w:rsidR="00144083" w:rsidRDefault="00144083" w:rsidP="00194ACB">
      <w:pPr>
        <w:autoSpaceDE w:val="0"/>
        <w:autoSpaceDN w:val="0"/>
        <w:adjustRightInd w:val="0"/>
        <w:rPr>
          <w:iCs/>
        </w:rPr>
      </w:pPr>
    </w:p>
    <w:p w14:paraId="296F06DB" w14:textId="77777777" w:rsidR="00D86FA2" w:rsidRPr="00F90C08" w:rsidRDefault="00D86FA2" w:rsidP="00194ACB">
      <w:pPr>
        <w:autoSpaceDE w:val="0"/>
        <w:autoSpaceDN w:val="0"/>
        <w:adjustRightInd w:val="0"/>
        <w:rPr>
          <w:rFonts w:eastAsiaTheme="minorHAnsi" w:cs="Arial"/>
          <w:szCs w:val="22"/>
          <w:lang w:eastAsia="en-US"/>
        </w:rPr>
      </w:pPr>
    </w:p>
    <w:p w14:paraId="33A847FC" w14:textId="14648873" w:rsidR="0031029A" w:rsidRPr="004C1775" w:rsidRDefault="0031029A" w:rsidP="0031029A">
      <w:pPr>
        <w:pStyle w:val="Heading2"/>
      </w:pPr>
      <w:bookmarkStart w:id="60" w:name="_Toc125472618"/>
      <w:r w:rsidRPr="004C1775">
        <w:t>Has there been any air quality monitoring undertaken during flaring events?</w:t>
      </w:r>
      <w:bookmarkEnd w:id="60"/>
      <w:r w:rsidRPr="004C1775">
        <w:t xml:space="preserve"> </w:t>
      </w:r>
    </w:p>
    <w:p w14:paraId="1D51B37B" w14:textId="0ECCDC46" w:rsidR="0031029A" w:rsidRDefault="0012395E" w:rsidP="004D0506">
      <w:pPr>
        <w:rPr>
          <w:rFonts w:cs="Arial"/>
        </w:rPr>
      </w:pPr>
      <w:r>
        <w:rPr>
          <w:szCs w:val="22"/>
        </w:rPr>
        <w:t xml:space="preserve">The automatic monitors at Little </w:t>
      </w:r>
      <w:proofErr w:type="spellStart"/>
      <w:r>
        <w:rPr>
          <w:szCs w:val="22"/>
        </w:rPr>
        <w:t>Raith</w:t>
      </w:r>
      <w:proofErr w:type="spellEnd"/>
      <w:r>
        <w:rPr>
          <w:szCs w:val="22"/>
        </w:rPr>
        <w:t xml:space="preserve"> Farm were continuously operated throughout 2021,</w:t>
      </w:r>
      <w:r w:rsidR="00EB61FA">
        <w:rPr>
          <w:szCs w:val="22"/>
        </w:rPr>
        <w:t xml:space="preserve"> while the particulate matter monitors at Lochgelly and </w:t>
      </w:r>
      <w:proofErr w:type="spellStart"/>
      <w:r w:rsidR="00EB61FA">
        <w:rPr>
          <w:szCs w:val="22"/>
        </w:rPr>
        <w:t>Donibristle</w:t>
      </w:r>
      <w:proofErr w:type="spellEnd"/>
      <w:r w:rsidR="00EB61FA">
        <w:rPr>
          <w:szCs w:val="22"/>
        </w:rPr>
        <w:t xml:space="preserve"> operated throughout the year from 1 April. </w:t>
      </w:r>
      <w:r w:rsidR="00D76A6B">
        <w:rPr>
          <w:szCs w:val="22"/>
        </w:rPr>
        <w:t xml:space="preserve"> </w:t>
      </w:r>
      <w:r w:rsidR="00EB61FA">
        <w:rPr>
          <w:szCs w:val="22"/>
        </w:rPr>
        <w:t xml:space="preserve">The </w:t>
      </w:r>
      <w:proofErr w:type="spellStart"/>
      <w:r w:rsidR="00EB61FA">
        <w:rPr>
          <w:szCs w:val="22"/>
        </w:rPr>
        <w:t>Auchtertool</w:t>
      </w:r>
      <w:proofErr w:type="spellEnd"/>
      <w:r w:rsidR="00EB61FA">
        <w:rPr>
          <w:szCs w:val="22"/>
        </w:rPr>
        <w:t xml:space="preserve"> site operated for a shorter </w:t>
      </w:r>
      <w:proofErr w:type="gramStart"/>
      <w:r w:rsidR="00EB61FA">
        <w:rPr>
          <w:szCs w:val="22"/>
        </w:rPr>
        <w:t>period of time</w:t>
      </w:r>
      <w:proofErr w:type="gramEnd"/>
      <w:r w:rsidR="00EB61FA">
        <w:rPr>
          <w:szCs w:val="22"/>
        </w:rPr>
        <w:t xml:space="preserve"> (April-November). </w:t>
      </w:r>
      <w:r w:rsidR="00D76A6B">
        <w:rPr>
          <w:szCs w:val="22"/>
        </w:rPr>
        <w:t xml:space="preserve"> </w:t>
      </w:r>
      <w:r w:rsidR="00EB61FA">
        <w:rPr>
          <w:szCs w:val="22"/>
        </w:rPr>
        <w:t>These</w:t>
      </w:r>
      <w:r>
        <w:rPr>
          <w:szCs w:val="22"/>
        </w:rPr>
        <w:t xml:space="preserve"> would have been opera</w:t>
      </w:r>
      <w:r w:rsidR="00EB61FA">
        <w:rPr>
          <w:szCs w:val="22"/>
        </w:rPr>
        <w:t>tional during most of the reported flaring events</w:t>
      </w:r>
      <w:r>
        <w:rPr>
          <w:szCs w:val="22"/>
        </w:rPr>
        <w:t xml:space="preserve">. </w:t>
      </w:r>
      <w:r w:rsidR="00D76A6B">
        <w:rPr>
          <w:szCs w:val="22"/>
        </w:rPr>
        <w:t xml:space="preserve"> </w:t>
      </w:r>
      <w:r>
        <w:rPr>
          <w:szCs w:val="22"/>
        </w:rPr>
        <w:t>No additional monitoring was undertaken at other sites or for other pollutants during flaring events.</w:t>
      </w:r>
    </w:p>
    <w:p w14:paraId="76B0206A" w14:textId="77777777" w:rsidR="00F0609C" w:rsidRPr="00F0609C" w:rsidRDefault="00F0609C" w:rsidP="00F0609C">
      <w:pPr>
        <w:autoSpaceDE w:val="0"/>
        <w:autoSpaceDN w:val="0"/>
        <w:adjustRightInd w:val="0"/>
        <w:rPr>
          <w:rFonts w:cs="Arial"/>
        </w:rPr>
      </w:pPr>
    </w:p>
    <w:p w14:paraId="745D26F1" w14:textId="34B405A4" w:rsidR="006A7CEA" w:rsidRPr="00B00493" w:rsidRDefault="006A7CEA" w:rsidP="006A7CEA"/>
    <w:p w14:paraId="6120E3E1" w14:textId="3A026B8B" w:rsidR="00994A38" w:rsidRPr="00876CA9" w:rsidRDefault="00BC3350" w:rsidP="00994A38">
      <w:pPr>
        <w:pStyle w:val="Heading2"/>
      </w:pPr>
      <w:bookmarkStart w:id="61" w:name="_Toc125472620"/>
      <w:r>
        <w:t>What are the AQ EAG’s</w:t>
      </w:r>
      <w:r w:rsidR="00994A38" w:rsidRPr="00876CA9">
        <w:t xml:space="preserve"> comments and recomme</w:t>
      </w:r>
      <w:r w:rsidR="00DE2E55" w:rsidRPr="00876CA9">
        <w:t>nd</w:t>
      </w:r>
      <w:r w:rsidR="00994A38" w:rsidRPr="00876CA9">
        <w:t>ations (where relev</w:t>
      </w:r>
      <w:r w:rsidR="009067DF" w:rsidRPr="00876CA9">
        <w:t>a</w:t>
      </w:r>
      <w:r w:rsidR="00994A38" w:rsidRPr="00876CA9">
        <w:t>nt)?</w:t>
      </w:r>
      <w:bookmarkEnd w:id="61"/>
    </w:p>
    <w:p w14:paraId="74BD3D5C" w14:textId="1A767E61" w:rsidR="00CA73B2" w:rsidRDefault="00FD3659" w:rsidP="00020BD3">
      <w:pPr>
        <w:rPr>
          <w:szCs w:val="22"/>
        </w:rPr>
      </w:pPr>
      <w:r>
        <w:rPr>
          <w:szCs w:val="22"/>
        </w:rPr>
        <w:t xml:space="preserve">Based on the available data, </w:t>
      </w:r>
      <w:r w:rsidR="00CA73B2">
        <w:rPr>
          <w:szCs w:val="22"/>
        </w:rPr>
        <w:t xml:space="preserve">the ExxonMobil and Shell FNGL plants at the </w:t>
      </w:r>
      <w:proofErr w:type="spellStart"/>
      <w:r w:rsidR="00CA73B2">
        <w:rPr>
          <w:szCs w:val="22"/>
        </w:rPr>
        <w:t>Mossmor</w:t>
      </w:r>
      <w:r w:rsidR="00C16880">
        <w:rPr>
          <w:szCs w:val="22"/>
        </w:rPr>
        <w:t>r</w:t>
      </w:r>
      <w:r w:rsidR="00CA73B2">
        <w:rPr>
          <w:szCs w:val="22"/>
        </w:rPr>
        <w:t>an</w:t>
      </w:r>
      <w:proofErr w:type="spellEnd"/>
      <w:r w:rsidR="00CA73B2">
        <w:rPr>
          <w:szCs w:val="22"/>
        </w:rPr>
        <w:t xml:space="preserve"> complex</w:t>
      </w:r>
      <w:r w:rsidR="008035FA">
        <w:rPr>
          <w:szCs w:val="22"/>
        </w:rPr>
        <w:t xml:space="preserve"> did not have adverse impacts on local air quality. </w:t>
      </w:r>
      <w:r w:rsidR="00D76A6B">
        <w:rPr>
          <w:szCs w:val="22"/>
        </w:rPr>
        <w:t xml:space="preserve"> </w:t>
      </w:r>
      <w:r w:rsidR="008035FA">
        <w:rPr>
          <w:szCs w:val="22"/>
        </w:rPr>
        <w:t xml:space="preserve">The only short-term episodes of concern related to </w:t>
      </w:r>
      <w:proofErr w:type="gramStart"/>
      <w:r w:rsidR="008035FA">
        <w:rPr>
          <w:szCs w:val="22"/>
        </w:rPr>
        <w:t>PM</w:t>
      </w:r>
      <w:r w:rsidR="008035FA" w:rsidRPr="008035FA">
        <w:rPr>
          <w:szCs w:val="22"/>
          <w:vertAlign w:val="subscript"/>
        </w:rPr>
        <w:t>10</w:t>
      </w:r>
      <w:proofErr w:type="gramEnd"/>
      <w:r w:rsidR="008035FA">
        <w:rPr>
          <w:szCs w:val="22"/>
        </w:rPr>
        <w:t xml:space="preserve"> but these were within air quality objectives (i.e. number of exceedances were below requirements). </w:t>
      </w:r>
      <w:r w:rsidR="00D76A6B">
        <w:rPr>
          <w:szCs w:val="22"/>
        </w:rPr>
        <w:t xml:space="preserve"> </w:t>
      </w:r>
      <w:r w:rsidR="008035FA">
        <w:rPr>
          <w:szCs w:val="22"/>
        </w:rPr>
        <w:t xml:space="preserve">These did not coincide with flaring activities and therefore are likely due to </w:t>
      </w:r>
      <w:r w:rsidR="003C6ADA">
        <w:t xml:space="preserve">events unrelated to the plants at the </w:t>
      </w:r>
      <w:proofErr w:type="spellStart"/>
      <w:r w:rsidR="003C6ADA">
        <w:t>Mossmorran</w:t>
      </w:r>
      <w:proofErr w:type="spellEnd"/>
      <w:r w:rsidR="003C6ADA">
        <w:t xml:space="preserve"> complex</w:t>
      </w:r>
      <w:r w:rsidR="008035FA">
        <w:rPr>
          <w:szCs w:val="22"/>
        </w:rPr>
        <w:t>.</w:t>
      </w:r>
      <w:r w:rsidR="00BC3350">
        <w:rPr>
          <w:szCs w:val="22"/>
        </w:rPr>
        <w:t xml:space="preserve"> </w:t>
      </w:r>
    </w:p>
    <w:p w14:paraId="1D5BF40E" w14:textId="63A75A11" w:rsidR="00D74C18" w:rsidRDefault="00D74C18" w:rsidP="00020BD3">
      <w:pPr>
        <w:rPr>
          <w:szCs w:val="22"/>
        </w:rPr>
      </w:pPr>
    </w:p>
    <w:p w14:paraId="4DAFC069" w14:textId="1F8ACA09" w:rsidR="00D74C18" w:rsidRDefault="00D74C18" w:rsidP="00020BD3">
      <w:pPr>
        <w:rPr>
          <w:szCs w:val="22"/>
        </w:rPr>
      </w:pPr>
      <w:r>
        <w:rPr>
          <w:szCs w:val="22"/>
        </w:rPr>
        <w:t>Air quality monitoring by SEPA and the monitoring through Fife Council do not indicate any advers</w:t>
      </w:r>
      <w:r w:rsidR="00521F03">
        <w:rPr>
          <w:szCs w:val="22"/>
        </w:rPr>
        <w:t>e effects on air qu</w:t>
      </w:r>
      <w:r w:rsidR="008035FA">
        <w:rPr>
          <w:szCs w:val="22"/>
        </w:rPr>
        <w:t>ality in 2021</w:t>
      </w:r>
      <w:r>
        <w:rPr>
          <w:szCs w:val="22"/>
        </w:rPr>
        <w:t xml:space="preserve"> related to the </w:t>
      </w:r>
      <w:proofErr w:type="spellStart"/>
      <w:r>
        <w:rPr>
          <w:szCs w:val="22"/>
        </w:rPr>
        <w:t>Mossmor</w:t>
      </w:r>
      <w:r w:rsidR="005219C4">
        <w:rPr>
          <w:szCs w:val="22"/>
        </w:rPr>
        <w:t>r</w:t>
      </w:r>
      <w:r>
        <w:rPr>
          <w:szCs w:val="22"/>
        </w:rPr>
        <w:t>an</w:t>
      </w:r>
      <w:proofErr w:type="spellEnd"/>
      <w:r>
        <w:rPr>
          <w:szCs w:val="22"/>
        </w:rPr>
        <w:t xml:space="preserve"> Complex. </w:t>
      </w:r>
      <w:r w:rsidR="00D76A6B">
        <w:rPr>
          <w:szCs w:val="22"/>
        </w:rPr>
        <w:t xml:space="preserve"> </w:t>
      </w:r>
      <w:r>
        <w:rPr>
          <w:szCs w:val="22"/>
        </w:rPr>
        <w:t xml:space="preserve">Although the site likely contributes some amount to the air pollutant levels in the area, these are not easily distinguishable from other sources, either locally or through long-range transport from further away. </w:t>
      </w:r>
    </w:p>
    <w:p w14:paraId="33F1EAE4" w14:textId="47A9AF68" w:rsidR="00A76445" w:rsidRDefault="00A76445" w:rsidP="00020BD3">
      <w:pPr>
        <w:rPr>
          <w:szCs w:val="22"/>
        </w:rPr>
      </w:pPr>
    </w:p>
    <w:p w14:paraId="5042B35D" w14:textId="5BD465E2" w:rsidR="00651EE5" w:rsidRDefault="00A76445" w:rsidP="00020BD3">
      <w:pPr>
        <w:rPr>
          <w:szCs w:val="22"/>
        </w:rPr>
      </w:pPr>
      <w:r>
        <w:rPr>
          <w:szCs w:val="22"/>
        </w:rPr>
        <w:t xml:space="preserve">Existing monitoring data do not indicate an air quality problem overall, based on comparison with air quality objectives. </w:t>
      </w:r>
      <w:r w:rsidR="00C52402">
        <w:rPr>
          <w:szCs w:val="22"/>
        </w:rPr>
        <w:t>Particulate matter wa</w:t>
      </w:r>
      <w:r w:rsidR="00BC3350">
        <w:rPr>
          <w:szCs w:val="22"/>
        </w:rPr>
        <w:t>s</w:t>
      </w:r>
      <w:r w:rsidR="005303AA">
        <w:rPr>
          <w:szCs w:val="22"/>
        </w:rPr>
        <w:t xml:space="preserve"> monitored in 2021</w:t>
      </w:r>
      <w:r w:rsidR="00BC3350">
        <w:rPr>
          <w:szCs w:val="22"/>
        </w:rPr>
        <w:t xml:space="preserve"> at four</w:t>
      </w:r>
      <w:r w:rsidR="00C52402">
        <w:rPr>
          <w:szCs w:val="22"/>
        </w:rPr>
        <w:t xml:space="preserve"> sites near the Complex. </w:t>
      </w:r>
      <w:r w:rsidR="00D76A6B">
        <w:rPr>
          <w:szCs w:val="22"/>
        </w:rPr>
        <w:t xml:space="preserve"> </w:t>
      </w:r>
      <w:r w:rsidR="00C52402">
        <w:rPr>
          <w:szCs w:val="22"/>
        </w:rPr>
        <w:t>A</w:t>
      </w:r>
      <w:r w:rsidR="008A7828">
        <w:rPr>
          <w:szCs w:val="22"/>
        </w:rPr>
        <w:t xml:space="preserve">ny flaring events that did occur during the monitoring periods did not appear to have an adverse impact on local air quality. </w:t>
      </w:r>
      <w:r w:rsidR="00D76A6B">
        <w:rPr>
          <w:szCs w:val="22"/>
        </w:rPr>
        <w:t xml:space="preserve"> </w:t>
      </w:r>
      <w:r w:rsidR="00C52402">
        <w:rPr>
          <w:szCs w:val="22"/>
        </w:rPr>
        <w:t>One site continuously also monitored NO</w:t>
      </w:r>
      <w:r w:rsidR="00C52402" w:rsidRPr="00C52402">
        <w:rPr>
          <w:szCs w:val="22"/>
          <w:vertAlign w:val="subscript"/>
        </w:rPr>
        <w:t>2</w:t>
      </w:r>
      <w:r w:rsidR="00C52402">
        <w:rPr>
          <w:szCs w:val="22"/>
        </w:rPr>
        <w:t>, CO, and SO</w:t>
      </w:r>
      <w:r w:rsidR="00C52402" w:rsidRPr="00C52402">
        <w:rPr>
          <w:szCs w:val="22"/>
          <w:vertAlign w:val="subscript"/>
        </w:rPr>
        <w:t>2</w:t>
      </w:r>
      <w:r w:rsidR="00BC3350">
        <w:rPr>
          <w:szCs w:val="22"/>
        </w:rPr>
        <w:t xml:space="preserve">. </w:t>
      </w:r>
      <w:r w:rsidR="00D76A6B">
        <w:rPr>
          <w:szCs w:val="22"/>
        </w:rPr>
        <w:t xml:space="preserve"> </w:t>
      </w:r>
      <w:r w:rsidR="00BC3350">
        <w:rPr>
          <w:szCs w:val="22"/>
        </w:rPr>
        <w:t>T</w:t>
      </w:r>
      <w:r w:rsidR="005303AA">
        <w:rPr>
          <w:szCs w:val="22"/>
        </w:rPr>
        <w:t>he data for 2021 were not fully ratified, and therefore the data must be treated with more uncert</w:t>
      </w:r>
      <w:r w:rsidR="00BC3350">
        <w:rPr>
          <w:szCs w:val="22"/>
        </w:rPr>
        <w:t>ainty than in previous years.</w:t>
      </w:r>
      <w:r w:rsidR="00D76A6B">
        <w:rPr>
          <w:szCs w:val="22"/>
        </w:rPr>
        <w:t xml:space="preserve"> </w:t>
      </w:r>
      <w:r w:rsidR="00BC3350">
        <w:rPr>
          <w:szCs w:val="22"/>
        </w:rPr>
        <w:t xml:space="preserve"> Although there were four exceedances of the short-term (24-hour average) concentrations of PM</w:t>
      </w:r>
      <w:r w:rsidR="00BC3350" w:rsidRPr="00BC3350">
        <w:rPr>
          <w:szCs w:val="22"/>
          <w:vertAlign w:val="subscript"/>
        </w:rPr>
        <w:t>10</w:t>
      </w:r>
      <w:r w:rsidR="00BC3350">
        <w:rPr>
          <w:szCs w:val="22"/>
        </w:rPr>
        <w:t>, the number of exceedances is still allowable under the Scottish Air Quality Objectives.</w:t>
      </w:r>
      <w:r w:rsidR="00D76A6B">
        <w:rPr>
          <w:szCs w:val="22"/>
        </w:rPr>
        <w:t xml:space="preserve"> </w:t>
      </w:r>
      <w:r w:rsidR="00BC3350">
        <w:rPr>
          <w:szCs w:val="22"/>
        </w:rPr>
        <w:t xml:space="preserve"> Otherwise, t</w:t>
      </w:r>
      <w:r w:rsidR="005303AA">
        <w:rPr>
          <w:szCs w:val="22"/>
        </w:rPr>
        <w:t xml:space="preserve">he measured values do not indicate that there were large differences in air quality between 2021 and previous years. </w:t>
      </w:r>
      <w:r w:rsidR="00D76A6B">
        <w:rPr>
          <w:szCs w:val="22"/>
        </w:rPr>
        <w:t xml:space="preserve"> </w:t>
      </w:r>
      <w:r w:rsidR="00C52402">
        <w:rPr>
          <w:szCs w:val="22"/>
        </w:rPr>
        <w:t xml:space="preserve">Data from previous monitoring during flaring do not indicate that concentrations of these gases in the community would have been raised to </w:t>
      </w:r>
      <w:r w:rsidR="00061ABC">
        <w:rPr>
          <w:szCs w:val="22"/>
        </w:rPr>
        <w:t xml:space="preserve">concerning </w:t>
      </w:r>
      <w:r w:rsidR="00C52402">
        <w:rPr>
          <w:szCs w:val="22"/>
        </w:rPr>
        <w:t xml:space="preserve">levels. </w:t>
      </w:r>
    </w:p>
    <w:p w14:paraId="7E5579B9" w14:textId="0E96C4A2" w:rsidR="00DE0A8E" w:rsidRDefault="00DE0A8E" w:rsidP="00020BD3">
      <w:pPr>
        <w:rPr>
          <w:szCs w:val="22"/>
        </w:rPr>
      </w:pPr>
    </w:p>
    <w:p w14:paraId="490220C4" w14:textId="34EF5382" w:rsidR="00DE0A8E" w:rsidRDefault="00DE0A8E" w:rsidP="00020BD3">
      <w:pPr>
        <w:rPr>
          <w:szCs w:val="22"/>
        </w:rPr>
      </w:pPr>
      <w:r>
        <w:rPr>
          <w:szCs w:val="22"/>
        </w:rPr>
        <w:t>Past reports of the</w:t>
      </w:r>
      <w:r w:rsidRPr="00DE0A8E">
        <w:t xml:space="preserve"> </w:t>
      </w:r>
      <w:proofErr w:type="spellStart"/>
      <w:r w:rsidRPr="00DE0A8E">
        <w:rPr>
          <w:szCs w:val="22"/>
        </w:rPr>
        <w:t>Mossmorran</w:t>
      </w:r>
      <w:proofErr w:type="spellEnd"/>
      <w:r w:rsidRPr="00DE0A8E">
        <w:rPr>
          <w:szCs w:val="22"/>
        </w:rPr>
        <w:t xml:space="preserve"> &amp; </w:t>
      </w:r>
      <w:proofErr w:type="spellStart"/>
      <w:r w:rsidRPr="00DE0A8E">
        <w:rPr>
          <w:szCs w:val="22"/>
        </w:rPr>
        <w:t>Braefoot</w:t>
      </w:r>
      <w:proofErr w:type="spellEnd"/>
      <w:r w:rsidRPr="00DE0A8E">
        <w:rPr>
          <w:szCs w:val="22"/>
        </w:rPr>
        <w:t xml:space="preserve"> Bay Independent Air Quality Expert Advisory Group</w:t>
      </w:r>
      <w:r>
        <w:rPr>
          <w:szCs w:val="22"/>
        </w:rPr>
        <w:t xml:space="preserve"> </w:t>
      </w:r>
      <w:r w:rsidR="00DE518D">
        <w:rPr>
          <w:szCs w:val="22"/>
        </w:rPr>
        <w:t>(see 2020 and 2021 reports</w:t>
      </w:r>
      <w:r w:rsidR="00DE518D">
        <w:rPr>
          <w:rStyle w:val="FootnoteReference"/>
          <w:szCs w:val="22"/>
        </w:rPr>
        <w:footnoteReference w:id="12"/>
      </w:r>
      <w:r w:rsidR="00DE518D">
        <w:rPr>
          <w:szCs w:val="22"/>
        </w:rPr>
        <w:t xml:space="preserve">) </w:t>
      </w:r>
      <w:r>
        <w:rPr>
          <w:szCs w:val="22"/>
        </w:rPr>
        <w:t xml:space="preserve">have described studies done on the potential for wind farms in the area to impact local air quality related to emissions from the </w:t>
      </w:r>
      <w:proofErr w:type="spellStart"/>
      <w:r>
        <w:rPr>
          <w:szCs w:val="22"/>
        </w:rPr>
        <w:t>Mossmorran</w:t>
      </w:r>
      <w:proofErr w:type="spellEnd"/>
      <w:r>
        <w:rPr>
          <w:szCs w:val="22"/>
        </w:rPr>
        <w:t xml:space="preserve"> Complex.</w:t>
      </w:r>
      <w:r w:rsidR="00DE518D">
        <w:rPr>
          <w:szCs w:val="22"/>
        </w:rPr>
        <w:t xml:space="preserve"> These studies found that wind turbines would have a relatively small and negligible impact on local air quality.</w:t>
      </w:r>
    </w:p>
    <w:p w14:paraId="2D66B021" w14:textId="77777777" w:rsidR="00651EE5" w:rsidRDefault="00651EE5" w:rsidP="00020BD3">
      <w:pPr>
        <w:rPr>
          <w:szCs w:val="22"/>
        </w:rPr>
      </w:pPr>
    </w:p>
    <w:p w14:paraId="53BAF847" w14:textId="244C407B" w:rsidR="00A76445" w:rsidRDefault="006012B2" w:rsidP="00020BD3">
      <w:pPr>
        <w:rPr>
          <w:szCs w:val="22"/>
        </w:rPr>
      </w:pPr>
      <w:r>
        <w:rPr>
          <w:szCs w:val="22"/>
        </w:rPr>
        <w:t>T</w:t>
      </w:r>
      <w:r w:rsidR="008B762D">
        <w:rPr>
          <w:szCs w:val="22"/>
        </w:rPr>
        <w:t xml:space="preserve">he monitoring stations </w:t>
      </w:r>
      <w:r w:rsidR="008A7828">
        <w:rPr>
          <w:szCs w:val="22"/>
        </w:rPr>
        <w:t xml:space="preserve">and programme </w:t>
      </w:r>
      <w:r>
        <w:rPr>
          <w:szCs w:val="22"/>
        </w:rPr>
        <w:t xml:space="preserve">were </w:t>
      </w:r>
      <w:r w:rsidR="008B762D">
        <w:rPr>
          <w:szCs w:val="22"/>
        </w:rPr>
        <w:t xml:space="preserve">chosen by SEPA </w:t>
      </w:r>
      <w:r w:rsidR="005219C4">
        <w:rPr>
          <w:szCs w:val="22"/>
        </w:rPr>
        <w:t xml:space="preserve">to reflect community exposures </w:t>
      </w:r>
      <w:r w:rsidR="008438B7">
        <w:rPr>
          <w:szCs w:val="22"/>
        </w:rPr>
        <w:t xml:space="preserve">and agreed with </w:t>
      </w:r>
      <w:r w:rsidR="00BC3350">
        <w:rPr>
          <w:szCs w:val="22"/>
        </w:rPr>
        <w:t xml:space="preserve">previous </w:t>
      </w:r>
      <w:r w:rsidR="00FD3659">
        <w:rPr>
          <w:szCs w:val="22"/>
        </w:rPr>
        <w:t>Review Group</w:t>
      </w:r>
      <w:r w:rsidR="008B762D">
        <w:rPr>
          <w:szCs w:val="22"/>
        </w:rPr>
        <w:t>.</w:t>
      </w:r>
      <w:r w:rsidR="005A1F2B">
        <w:rPr>
          <w:szCs w:val="22"/>
        </w:rPr>
        <w:t xml:space="preserve"> </w:t>
      </w:r>
      <w:r w:rsidR="00D76A6B">
        <w:rPr>
          <w:szCs w:val="22"/>
        </w:rPr>
        <w:t xml:space="preserve"> </w:t>
      </w:r>
      <w:r w:rsidR="00BA635A">
        <w:rPr>
          <w:szCs w:val="22"/>
        </w:rPr>
        <w:t xml:space="preserve">The </w:t>
      </w:r>
      <w:r w:rsidR="00AA161A">
        <w:rPr>
          <w:szCs w:val="22"/>
        </w:rPr>
        <w:t xml:space="preserve">positions of the monitors </w:t>
      </w:r>
      <w:r w:rsidR="00BA635A">
        <w:rPr>
          <w:szCs w:val="22"/>
        </w:rPr>
        <w:t xml:space="preserve">were informed by </w:t>
      </w:r>
      <w:r w:rsidR="00625D59">
        <w:rPr>
          <w:szCs w:val="22"/>
        </w:rPr>
        <w:t>community</w:t>
      </w:r>
      <w:r w:rsidR="00FD3659">
        <w:rPr>
          <w:szCs w:val="22"/>
        </w:rPr>
        <w:t xml:space="preserve"> locations and</w:t>
      </w:r>
      <w:r w:rsidR="00AA161A">
        <w:rPr>
          <w:szCs w:val="22"/>
        </w:rPr>
        <w:t xml:space="preserve"> </w:t>
      </w:r>
      <w:r w:rsidR="00BA635A">
        <w:rPr>
          <w:szCs w:val="22"/>
        </w:rPr>
        <w:t>air modelling predictions</w:t>
      </w:r>
      <w:r w:rsidR="00AA161A">
        <w:rPr>
          <w:szCs w:val="22"/>
        </w:rPr>
        <w:t>.</w:t>
      </w:r>
    </w:p>
    <w:p w14:paraId="5D6D2780" w14:textId="1A18A4BA" w:rsidR="00401865" w:rsidRDefault="00401865" w:rsidP="00020BD3">
      <w:pPr>
        <w:rPr>
          <w:szCs w:val="22"/>
        </w:rPr>
      </w:pPr>
    </w:p>
    <w:p w14:paraId="3E743103" w14:textId="05773107" w:rsidR="00401865" w:rsidRDefault="00401865" w:rsidP="00020BD3">
      <w:pPr>
        <w:rPr>
          <w:szCs w:val="22"/>
        </w:rPr>
      </w:pPr>
      <w:r>
        <w:rPr>
          <w:szCs w:val="22"/>
        </w:rPr>
        <w:lastRenderedPageBreak/>
        <w:t xml:space="preserve">Air monitoring </w:t>
      </w:r>
      <w:r w:rsidR="004F5B72">
        <w:rPr>
          <w:szCs w:val="22"/>
        </w:rPr>
        <w:t xml:space="preserve">undertaken </w:t>
      </w:r>
      <w:r>
        <w:rPr>
          <w:szCs w:val="22"/>
        </w:rPr>
        <w:t xml:space="preserve">by SEPA </w:t>
      </w:r>
      <w:r w:rsidR="005219C4">
        <w:rPr>
          <w:szCs w:val="22"/>
        </w:rPr>
        <w:t xml:space="preserve">are considered by </w:t>
      </w:r>
      <w:r w:rsidR="00BC3350">
        <w:rPr>
          <w:szCs w:val="22"/>
        </w:rPr>
        <w:t>the AQ EAG</w:t>
      </w:r>
      <w:r w:rsidR="005219C4">
        <w:rPr>
          <w:szCs w:val="22"/>
        </w:rPr>
        <w:t xml:space="preserve"> to </w:t>
      </w:r>
      <w:r w:rsidR="00CA7708">
        <w:rPr>
          <w:szCs w:val="22"/>
        </w:rPr>
        <w:t xml:space="preserve">be done to a rigorous standard, </w:t>
      </w:r>
      <w:r w:rsidR="006012B2">
        <w:rPr>
          <w:szCs w:val="22"/>
        </w:rPr>
        <w:t>and</w:t>
      </w:r>
      <w:r w:rsidR="004330B8">
        <w:rPr>
          <w:szCs w:val="22"/>
        </w:rPr>
        <w:t xml:space="preserve"> any issues</w:t>
      </w:r>
      <w:r w:rsidR="006012B2">
        <w:rPr>
          <w:szCs w:val="22"/>
        </w:rPr>
        <w:t xml:space="preserve"> have been reported in SEPA’s reports in a transparent manner.</w:t>
      </w:r>
      <w:r w:rsidR="006159D3">
        <w:rPr>
          <w:szCs w:val="22"/>
        </w:rPr>
        <w:t xml:space="preserve"> </w:t>
      </w:r>
      <w:r w:rsidR="00D76A6B">
        <w:rPr>
          <w:szCs w:val="22"/>
        </w:rPr>
        <w:t xml:space="preserve"> </w:t>
      </w:r>
      <w:r w:rsidR="004330B8">
        <w:rPr>
          <w:szCs w:val="22"/>
        </w:rPr>
        <w:t>As mentioned previously, the 2021 SEPA data are not ratified due to external circumstances adversely affecting their computer systems.</w:t>
      </w:r>
      <w:r w:rsidR="00D76A6B">
        <w:rPr>
          <w:szCs w:val="22"/>
        </w:rPr>
        <w:t xml:space="preserve"> </w:t>
      </w:r>
      <w:r w:rsidR="004330B8">
        <w:rPr>
          <w:szCs w:val="22"/>
        </w:rPr>
        <w:t xml:space="preserve"> Additionally, COVID-19 restrictions occasionally resulted in delays in changing gas analysers. </w:t>
      </w:r>
    </w:p>
    <w:p w14:paraId="4C2AB4D5" w14:textId="57050EAF" w:rsidR="00D74C18" w:rsidRDefault="00D74C18" w:rsidP="00020BD3">
      <w:pPr>
        <w:rPr>
          <w:szCs w:val="22"/>
        </w:rPr>
      </w:pPr>
    </w:p>
    <w:p w14:paraId="262B1964" w14:textId="07FACF0A" w:rsidR="003C6ADA" w:rsidRPr="0081255E" w:rsidRDefault="003C6ADA" w:rsidP="003C6ADA">
      <w:pPr>
        <w:rPr>
          <w:b/>
          <w:highlight w:val="yellow"/>
          <w:vertAlign w:val="superscript"/>
        </w:rPr>
      </w:pPr>
      <w:r>
        <w:t>Stakeholder engagement activities were</w:t>
      </w:r>
      <w:r w:rsidR="00B06CDB">
        <w:t xml:space="preserve"> </w:t>
      </w:r>
      <w:r>
        <w:t xml:space="preserve">undertaken by SEPA around air quality, and use of additional monitors </w:t>
      </w:r>
      <w:proofErr w:type="gramStart"/>
      <w:r>
        <w:t>similar to</w:t>
      </w:r>
      <w:proofErr w:type="gramEnd"/>
      <w:r>
        <w:t xml:space="preserve"> those used by Fife Council are being considered to replace existing monitoring and provide additional feedback to the community on air quality. </w:t>
      </w:r>
      <w:r w:rsidR="00D76A6B">
        <w:t xml:space="preserve"> </w:t>
      </w:r>
      <w:r>
        <w:t xml:space="preserve">Continued engagement activities with the community to provide information about the relationship between emissions from the facilities and local air quality are recommended. </w:t>
      </w:r>
    </w:p>
    <w:p w14:paraId="781143B6" w14:textId="77777777" w:rsidR="00D14894" w:rsidRDefault="00D14894" w:rsidP="00020BD3">
      <w:pPr>
        <w:rPr>
          <w:szCs w:val="22"/>
        </w:rPr>
      </w:pPr>
    </w:p>
    <w:p w14:paraId="0BD96D10" w14:textId="77777777" w:rsidR="00D74C18" w:rsidRDefault="00D74C18" w:rsidP="00020BD3">
      <w:pPr>
        <w:rPr>
          <w:szCs w:val="22"/>
        </w:rPr>
      </w:pPr>
    </w:p>
    <w:p w14:paraId="08A3B9CE" w14:textId="71133E1C" w:rsidR="00CA73B2" w:rsidRDefault="00CA73B2" w:rsidP="00020BD3">
      <w:pPr>
        <w:rPr>
          <w:szCs w:val="22"/>
        </w:rPr>
      </w:pPr>
    </w:p>
    <w:p w14:paraId="0A429E3A" w14:textId="4742B42F" w:rsidR="00CA73B2" w:rsidRDefault="00CA73B2" w:rsidP="00020BD3">
      <w:pPr>
        <w:rPr>
          <w:szCs w:val="22"/>
        </w:rPr>
      </w:pPr>
    </w:p>
    <w:p w14:paraId="42A24D05" w14:textId="7A592B63" w:rsidR="00CA73B2" w:rsidRDefault="00CA73B2" w:rsidP="00020BD3">
      <w:pPr>
        <w:rPr>
          <w:szCs w:val="22"/>
        </w:rPr>
      </w:pPr>
    </w:p>
    <w:p w14:paraId="49E264D5" w14:textId="77777777" w:rsidR="00CA73B2" w:rsidRDefault="00CA73B2" w:rsidP="00020BD3"/>
    <w:p w14:paraId="478158A1" w14:textId="3691DBCC" w:rsidR="003B0FC9" w:rsidRDefault="003B0FC9" w:rsidP="003B0FC9">
      <w:pPr>
        <w:rPr>
          <w:szCs w:val="22"/>
        </w:rPr>
      </w:pPr>
    </w:p>
    <w:p w14:paraId="032439B0" w14:textId="211B11A1" w:rsidR="003B0FC9" w:rsidRPr="00020BD3" w:rsidRDefault="003B0FC9" w:rsidP="00020BD3"/>
    <w:p w14:paraId="4F544C59" w14:textId="62CB029F" w:rsidR="00A159B8" w:rsidRDefault="00A159B8" w:rsidP="00A159B8">
      <w:pPr>
        <w:pStyle w:val="Heading1"/>
        <w:pageBreakBefore/>
        <w:ind w:left="431" w:hanging="431"/>
      </w:pPr>
      <w:bookmarkStart w:id="62" w:name="_Toc125472621"/>
      <w:r>
        <w:lastRenderedPageBreak/>
        <w:t>Health effects</w:t>
      </w:r>
      <w:bookmarkEnd w:id="62"/>
      <w:r>
        <w:t xml:space="preserve"> </w:t>
      </w:r>
    </w:p>
    <w:p w14:paraId="7B0D446D" w14:textId="45C5E623" w:rsidR="00A159B8" w:rsidRDefault="00A159B8" w:rsidP="00A159B8">
      <w:pPr>
        <w:pStyle w:val="Heading2"/>
      </w:pPr>
      <w:bookmarkStart w:id="63" w:name="_Toc125472622"/>
      <w:r>
        <w:t>Are people living near the facilities experiencing adverse health effects relating to their air quality?</w:t>
      </w:r>
      <w:bookmarkEnd w:id="63"/>
    </w:p>
    <w:p w14:paraId="654684F5" w14:textId="71AC96E8" w:rsidR="00BC1B6A" w:rsidRDefault="00BC1B6A" w:rsidP="00BC1B6A">
      <w:pPr>
        <w:rPr>
          <w:bCs/>
          <w:szCs w:val="22"/>
        </w:rPr>
      </w:pPr>
      <w:r w:rsidRPr="008C3A4C">
        <w:rPr>
          <w:bCs/>
          <w:szCs w:val="22"/>
        </w:rPr>
        <w:t xml:space="preserve">NHS Fife are aware of concerns, expressed to SEPA by members of the public, about disturbing amounts of noise, bright </w:t>
      </w:r>
      <w:proofErr w:type="gramStart"/>
      <w:r w:rsidRPr="008C3A4C">
        <w:rPr>
          <w:bCs/>
          <w:szCs w:val="22"/>
        </w:rPr>
        <w:t>light</w:t>
      </w:r>
      <w:proofErr w:type="gramEnd"/>
      <w:r w:rsidRPr="008C3A4C">
        <w:rPr>
          <w:bCs/>
          <w:szCs w:val="22"/>
        </w:rPr>
        <w:t xml:space="preserve"> and </w:t>
      </w:r>
      <w:r w:rsidR="00020BD3">
        <w:rPr>
          <w:bCs/>
          <w:szCs w:val="22"/>
        </w:rPr>
        <w:t xml:space="preserve">occasional </w:t>
      </w:r>
      <w:r w:rsidRPr="008C3A4C">
        <w:rPr>
          <w:bCs/>
          <w:szCs w:val="22"/>
        </w:rPr>
        <w:t xml:space="preserve">black smoke during flaring activity. </w:t>
      </w:r>
    </w:p>
    <w:p w14:paraId="28E518DB" w14:textId="64487810" w:rsidR="008A5CCD" w:rsidRDefault="008A5CCD" w:rsidP="00BC1B6A">
      <w:pPr>
        <w:rPr>
          <w:bCs/>
          <w:szCs w:val="22"/>
        </w:rPr>
      </w:pPr>
    </w:p>
    <w:p w14:paraId="01F8EDC3" w14:textId="7AF5E481" w:rsidR="008A5CCD" w:rsidRDefault="008A5CCD" w:rsidP="008A5CCD">
      <w:pPr>
        <w:rPr>
          <w:bCs/>
          <w:szCs w:val="22"/>
        </w:rPr>
      </w:pPr>
      <w:r>
        <w:rPr>
          <w:bCs/>
          <w:szCs w:val="22"/>
        </w:rPr>
        <w:t xml:space="preserve">A report conducted by NHS Fife </w:t>
      </w:r>
      <w:r w:rsidR="009C6448">
        <w:rPr>
          <w:bCs/>
          <w:szCs w:val="22"/>
        </w:rPr>
        <w:t>as of 2019</w:t>
      </w:r>
      <w:r>
        <w:rPr>
          <w:bCs/>
          <w:szCs w:val="22"/>
        </w:rPr>
        <w:t xml:space="preserve"> concluded that</w:t>
      </w:r>
      <w:r>
        <w:t xml:space="preserve">, the overall impact of flaring on people local to </w:t>
      </w:r>
      <w:proofErr w:type="spellStart"/>
      <w:r>
        <w:t>Mossmorran</w:t>
      </w:r>
      <w:proofErr w:type="spellEnd"/>
      <w:r>
        <w:t xml:space="preserve"> in recent years has not been acceptable and could plausibly affect health in the widest sense. </w:t>
      </w:r>
      <w:r w:rsidR="00D76A6B">
        <w:t xml:space="preserve"> </w:t>
      </w:r>
      <w:r>
        <w:t xml:space="preserve">NHS Fife would therefore recommend that every reasonable effort to be made to reduce the frequency, </w:t>
      </w:r>
      <w:proofErr w:type="gramStart"/>
      <w:r>
        <w:t>duration</w:t>
      </w:r>
      <w:proofErr w:type="gramEnd"/>
      <w:r>
        <w:t xml:space="preserve"> and intensity of these events.</w:t>
      </w:r>
      <w:r>
        <w:rPr>
          <w:rStyle w:val="FootnoteReference"/>
        </w:rPr>
        <w:footnoteReference w:id="13"/>
      </w:r>
    </w:p>
    <w:p w14:paraId="4B32F9F8" w14:textId="77777777" w:rsidR="008A5CCD" w:rsidRDefault="008A5CCD" w:rsidP="00BC1B6A">
      <w:pPr>
        <w:rPr>
          <w:bCs/>
          <w:szCs w:val="22"/>
        </w:rPr>
      </w:pPr>
    </w:p>
    <w:p w14:paraId="42794B0F" w14:textId="29BBF285" w:rsidR="00BC1B6A" w:rsidRDefault="00BC1B6A" w:rsidP="00BC1B6A">
      <w:pPr>
        <w:rPr>
          <w:bCs/>
          <w:szCs w:val="22"/>
        </w:rPr>
      </w:pPr>
      <w:r w:rsidRPr="008C3A4C">
        <w:rPr>
          <w:bCs/>
          <w:szCs w:val="22"/>
        </w:rPr>
        <w:t xml:space="preserve">However, NHS Fife has not received reports from health professionals of adverse community health effects attributed to either the normal operation of the </w:t>
      </w:r>
      <w:proofErr w:type="spellStart"/>
      <w:r w:rsidRPr="008C3A4C">
        <w:rPr>
          <w:bCs/>
          <w:szCs w:val="22"/>
        </w:rPr>
        <w:t>Mossmorran</w:t>
      </w:r>
      <w:proofErr w:type="spellEnd"/>
      <w:r w:rsidRPr="008C3A4C">
        <w:rPr>
          <w:bCs/>
          <w:szCs w:val="22"/>
        </w:rPr>
        <w:t xml:space="preserve"> plant or unplanned flaring events there. </w:t>
      </w:r>
      <w:r w:rsidR="00D76A6B">
        <w:rPr>
          <w:bCs/>
          <w:szCs w:val="22"/>
        </w:rPr>
        <w:t xml:space="preserve"> </w:t>
      </w:r>
      <w:r w:rsidR="009C6448">
        <w:rPr>
          <w:bCs/>
          <w:szCs w:val="22"/>
        </w:rPr>
        <w:t>N</w:t>
      </w:r>
      <w:r w:rsidRPr="008C3A4C">
        <w:rPr>
          <w:bCs/>
          <w:szCs w:val="22"/>
        </w:rPr>
        <w:t>HS Fife have no new evidence</w:t>
      </w:r>
      <w:r w:rsidR="009A2360">
        <w:rPr>
          <w:bCs/>
          <w:szCs w:val="22"/>
        </w:rPr>
        <w:t xml:space="preserve"> </w:t>
      </w:r>
      <w:r w:rsidR="00121443">
        <w:rPr>
          <w:bCs/>
          <w:szCs w:val="22"/>
        </w:rPr>
        <w:t>of an association</w:t>
      </w:r>
      <w:r w:rsidR="009A2360">
        <w:rPr>
          <w:bCs/>
          <w:szCs w:val="22"/>
        </w:rPr>
        <w:t xml:space="preserve"> between air pollution in the vicinity and cancer</w:t>
      </w:r>
      <w:r w:rsidR="009A2360">
        <w:rPr>
          <w:bCs/>
          <w:szCs w:val="22"/>
          <w:vertAlign w:val="superscript"/>
        </w:rPr>
        <w:t>19</w:t>
      </w:r>
      <w:r>
        <w:rPr>
          <w:bCs/>
          <w:szCs w:val="22"/>
        </w:rPr>
        <w:t xml:space="preserve">. </w:t>
      </w:r>
      <w:r w:rsidR="00D76A6B">
        <w:rPr>
          <w:bCs/>
          <w:szCs w:val="22"/>
        </w:rPr>
        <w:t xml:space="preserve"> </w:t>
      </w:r>
      <w:r w:rsidR="00121443">
        <w:t xml:space="preserve">Local cancer rates have not been found to be higher than expected after taking account of deprivation </w:t>
      </w:r>
      <w:r>
        <w:rPr>
          <w:bCs/>
          <w:szCs w:val="22"/>
        </w:rPr>
        <w:t xml:space="preserve">as measured by </w:t>
      </w:r>
      <w:r w:rsidRPr="008C3A4C">
        <w:rPr>
          <w:bCs/>
          <w:szCs w:val="22"/>
        </w:rPr>
        <w:t xml:space="preserve">the Scottish </w:t>
      </w:r>
      <w:r>
        <w:rPr>
          <w:bCs/>
          <w:szCs w:val="22"/>
        </w:rPr>
        <w:t>I</w:t>
      </w:r>
      <w:r w:rsidRPr="008C3A4C">
        <w:rPr>
          <w:bCs/>
          <w:szCs w:val="22"/>
        </w:rPr>
        <w:t xml:space="preserve">ndex of </w:t>
      </w:r>
      <w:r>
        <w:rPr>
          <w:bCs/>
          <w:szCs w:val="22"/>
        </w:rPr>
        <w:t>M</w:t>
      </w:r>
      <w:r w:rsidRPr="008C3A4C">
        <w:rPr>
          <w:bCs/>
          <w:szCs w:val="22"/>
        </w:rPr>
        <w:t xml:space="preserve">ultiple </w:t>
      </w:r>
      <w:r>
        <w:rPr>
          <w:bCs/>
          <w:szCs w:val="22"/>
        </w:rPr>
        <w:t>D</w:t>
      </w:r>
      <w:r w:rsidRPr="008C3A4C">
        <w:rPr>
          <w:bCs/>
          <w:szCs w:val="22"/>
        </w:rPr>
        <w:t>eprivation</w:t>
      </w:r>
      <w:r w:rsidRPr="008C3A4C">
        <w:rPr>
          <w:vertAlign w:val="superscript"/>
        </w:rPr>
        <w:footnoteReference w:id="14"/>
      </w:r>
      <w:r w:rsidRPr="008C3A4C">
        <w:t>.</w:t>
      </w:r>
      <w:r w:rsidRPr="008C3A4C">
        <w:rPr>
          <w:bCs/>
          <w:szCs w:val="22"/>
        </w:rPr>
        <w:t xml:space="preserve">  </w:t>
      </w:r>
    </w:p>
    <w:p w14:paraId="2AFB57E2" w14:textId="4C2F3525" w:rsidR="009A2360" w:rsidRDefault="009A2360" w:rsidP="00BC1B6A">
      <w:pPr>
        <w:rPr>
          <w:bCs/>
          <w:szCs w:val="22"/>
        </w:rPr>
      </w:pPr>
    </w:p>
    <w:p w14:paraId="52E74333" w14:textId="60BB1D1D" w:rsidR="00E52079" w:rsidRPr="00335E83" w:rsidRDefault="00E52079" w:rsidP="00E52079">
      <w:pPr>
        <w:rPr>
          <w:b/>
          <w:highlight w:val="yellow"/>
        </w:rPr>
      </w:pPr>
    </w:p>
    <w:p w14:paraId="030A38B7" w14:textId="610FD01C" w:rsidR="00994A38" w:rsidRDefault="005E7AFC" w:rsidP="00994A38">
      <w:pPr>
        <w:pStyle w:val="Heading2"/>
      </w:pPr>
      <w:bookmarkStart w:id="64" w:name="_Toc125472623"/>
      <w:r>
        <w:t>What are the AQ EAG</w:t>
      </w:r>
      <w:r w:rsidR="00020BD3">
        <w:t>’</w:t>
      </w:r>
      <w:r w:rsidR="00994A38">
        <w:t xml:space="preserve">s comments and </w:t>
      </w:r>
      <w:r w:rsidR="00994A38" w:rsidRPr="00994A38">
        <w:t>recomme</w:t>
      </w:r>
      <w:r w:rsidR="00DE2E55">
        <w:t>nd</w:t>
      </w:r>
      <w:r w:rsidR="00994A38" w:rsidRPr="00994A38">
        <w:t>ations (where relev</w:t>
      </w:r>
      <w:r w:rsidR="009067DF">
        <w:t>a</w:t>
      </w:r>
      <w:r w:rsidR="00994A38" w:rsidRPr="00994A38">
        <w:t>nt)?</w:t>
      </w:r>
      <w:bookmarkEnd w:id="64"/>
    </w:p>
    <w:p w14:paraId="05840CEE" w14:textId="07581B6A" w:rsidR="00BC1B6A" w:rsidRDefault="00BC1B6A" w:rsidP="00BC1B6A">
      <w:r w:rsidRPr="0071022C">
        <w:t xml:space="preserve">The </w:t>
      </w:r>
      <w:r w:rsidR="001B3894">
        <w:t>AQ EAG</w:t>
      </w:r>
      <w:r w:rsidRPr="0071022C">
        <w:t xml:space="preserve"> understands through their discussions with stakeholders, that</w:t>
      </w:r>
      <w:r w:rsidR="00916A79">
        <w:t xml:space="preserve"> some </w:t>
      </w:r>
      <w:r w:rsidR="00643606">
        <w:t xml:space="preserve">people </w:t>
      </w:r>
      <w:r w:rsidR="00916A79">
        <w:t>in the</w:t>
      </w:r>
      <w:r w:rsidRPr="0071022C">
        <w:t xml:space="preserve"> communities have concerns that their health may be adversely affected by the plant operations and flaring events. </w:t>
      </w:r>
    </w:p>
    <w:p w14:paraId="35F0B1FF" w14:textId="77777777" w:rsidR="00BC1B6A" w:rsidRDefault="00BC1B6A" w:rsidP="00BC1B6A"/>
    <w:p w14:paraId="6DE94B91" w14:textId="59EF0596" w:rsidR="00BC1B6A" w:rsidRDefault="00BC1B6A" w:rsidP="00BC1B6A">
      <w:r w:rsidRPr="0071022C">
        <w:t xml:space="preserve">Past community health concerns in the </w:t>
      </w:r>
      <w:proofErr w:type="spellStart"/>
      <w:r w:rsidRPr="0071022C">
        <w:t>Mossmorran</w:t>
      </w:r>
      <w:proofErr w:type="spellEnd"/>
      <w:r w:rsidRPr="0071022C">
        <w:t xml:space="preserve"> area have often focussed on cancer. </w:t>
      </w:r>
      <w:r w:rsidR="00D76A6B">
        <w:t xml:space="preserve"> </w:t>
      </w:r>
      <w:r w:rsidRPr="0071022C">
        <w:t>In r</w:t>
      </w:r>
      <w:r>
        <w:t>esponse to concerns about cancer clusters,</w:t>
      </w:r>
      <w:r w:rsidRPr="0071022C">
        <w:t xml:space="preserve"> NHS Fife have looked at cancer incidence on several occasions in the recent past. </w:t>
      </w:r>
      <w:r w:rsidR="00D76A6B">
        <w:t xml:space="preserve"> </w:t>
      </w:r>
      <w:r>
        <w:t>E</w:t>
      </w:r>
      <w:r w:rsidRPr="0071022C">
        <w:t xml:space="preserve">ach </w:t>
      </w:r>
      <w:r>
        <w:t>time</w:t>
      </w:r>
      <w:r w:rsidRPr="0071022C">
        <w:t>, no evidence</w:t>
      </w:r>
      <w:r>
        <w:t xml:space="preserve"> was found</w:t>
      </w:r>
      <w:r w:rsidRPr="0071022C">
        <w:t xml:space="preserve"> of cancer rates in the </w:t>
      </w:r>
      <w:proofErr w:type="spellStart"/>
      <w:r w:rsidRPr="0071022C">
        <w:t>Mossmorran</w:t>
      </w:r>
      <w:proofErr w:type="spellEnd"/>
      <w:r w:rsidRPr="0071022C">
        <w:t xml:space="preserve"> area </w:t>
      </w:r>
      <w:r>
        <w:t xml:space="preserve">that differ significantly from those elsewhere in Fife or </w:t>
      </w:r>
      <w:proofErr w:type="gramStart"/>
      <w:r>
        <w:t xml:space="preserve">Scotland, </w:t>
      </w:r>
      <w:r w:rsidRPr="0071022C">
        <w:t>once</w:t>
      </w:r>
      <w:proofErr w:type="gramEnd"/>
      <w:r w:rsidRPr="0071022C">
        <w:t xml:space="preserve"> the socio-economic profile</w:t>
      </w:r>
      <w:r>
        <w:t xml:space="preserve"> of the areas is taken into account</w:t>
      </w:r>
      <w:r w:rsidRPr="0071022C">
        <w:t xml:space="preserve">. </w:t>
      </w:r>
    </w:p>
    <w:p w14:paraId="2A04E1E7" w14:textId="77777777" w:rsidR="00BC1B6A" w:rsidRDefault="00BC1B6A" w:rsidP="00BC1B6A"/>
    <w:p w14:paraId="4AAD6092" w14:textId="1BD319BA" w:rsidR="00994A38" w:rsidRPr="0071022C" w:rsidRDefault="00BC1B6A" w:rsidP="00BC1B6A">
      <w:r>
        <w:t xml:space="preserve">NHS Fife is </w:t>
      </w:r>
      <w:r w:rsidR="008A5CCD">
        <w:t xml:space="preserve">committed to </w:t>
      </w:r>
      <w:r>
        <w:t xml:space="preserve">working with national agencies to explore </w:t>
      </w:r>
      <w:r w:rsidR="008A5CCD">
        <w:t xml:space="preserve">evidence </w:t>
      </w:r>
      <w:r>
        <w:t xml:space="preserve">relating to health concerns that have been raised in the areas surrounding </w:t>
      </w:r>
      <w:proofErr w:type="spellStart"/>
      <w:r>
        <w:t>Mossmorran</w:t>
      </w:r>
      <w:proofErr w:type="spellEnd"/>
      <w:r w:rsidR="008A5CCD">
        <w:t>, should new evidence emerge</w:t>
      </w:r>
      <w:r>
        <w:t>.</w:t>
      </w:r>
    </w:p>
    <w:p w14:paraId="7D2C62A5" w14:textId="77777777" w:rsidR="007C6683" w:rsidRDefault="007C6683" w:rsidP="007C6683">
      <w:pPr>
        <w:pStyle w:val="Paragraph2"/>
        <w:numPr>
          <w:ilvl w:val="0"/>
          <w:numId w:val="0"/>
        </w:numPr>
      </w:pPr>
    </w:p>
    <w:p w14:paraId="397E59D8" w14:textId="7D9D9583" w:rsidR="00E52079" w:rsidRPr="0081147E" w:rsidRDefault="00822100" w:rsidP="00822100">
      <w:pPr>
        <w:pStyle w:val="Heading1"/>
        <w:pageBreakBefore/>
        <w:ind w:left="431" w:hanging="431"/>
      </w:pPr>
      <w:bookmarkStart w:id="65" w:name="_Toc125472624"/>
      <w:r w:rsidRPr="0081147E">
        <w:lastRenderedPageBreak/>
        <w:t>CONCLUSIONS</w:t>
      </w:r>
      <w:bookmarkEnd w:id="65"/>
      <w:r w:rsidRPr="0081147E">
        <w:t xml:space="preserve"> </w:t>
      </w:r>
    </w:p>
    <w:p w14:paraId="767C5A9F" w14:textId="160A2A81" w:rsidR="00E52079" w:rsidRDefault="00997A45" w:rsidP="00F65EB4">
      <w:r>
        <w:t>Flaring occurs as a safety mechan</w:t>
      </w:r>
      <w:r w:rsidR="001B3894">
        <w:t>ism for FEP and FNGL, and in 2021</w:t>
      </w:r>
      <w:r>
        <w:t>, both planned flaring (due to known maintenance) and unplanned flaring (due to unexpected circumstances) occurred.</w:t>
      </w:r>
    </w:p>
    <w:p w14:paraId="7A743A91" w14:textId="754FCC8C" w:rsidR="00997A45" w:rsidRDefault="00997A45" w:rsidP="00F65EB4"/>
    <w:p w14:paraId="51740928" w14:textId="4D2C54E5" w:rsidR="00997A45" w:rsidRDefault="00997A45" w:rsidP="00F65EB4">
      <w:r>
        <w:t xml:space="preserve">Flaring emissions </w:t>
      </w:r>
      <w:r w:rsidR="00B06CDB">
        <w:t>appear to have slightly increased</w:t>
      </w:r>
      <w:r>
        <w:t xml:space="preserve"> over </w:t>
      </w:r>
      <w:r w:rsidR="00B06CDB">
        <w:t>the last 15 years</w:t>
      </w:r>
      <w:r>
        <w:t>,</w:t>
      </w:r>
      <w:r w:rsidR="00D8417F">
        <w:t xml:space="preserve"> although the amount of gas flared fluctuates from year-to-year. </w:t>
      </w:r>
      <w:r w:rsidR="00D76A6B">
        <w:t xml:space="preserve"> </w:t>
      </w:r>
      <w:r w:rsidR="00D8417F">
        <w:t>I</w:t>
      </w:r>
      <w:r>
        <w:t xml:space="preserve">t is not clear that this trend will continue to the future. </w:t>
      </w:r>
      <w:r w:rsidR="00D76A6B">
        <w:t xml:space="preserve"> </w:t>
      </w:r>
      <w:r>
        <w:t xml:space="preserve">Events requiring FEP to </w:t>
      </w:r>
      <w:r w:rsidR="005D5C19">
        <w:t>shut down</w:t>
      </w:r>
      <w:r>
        <w:t xml:space="preserve"> in the last two years may contribute to recent increases.</w:t>
      </w:r>
    </w:p>
    <w:p w14:paraId="595AF8CB" w14:textId="2C9F80ED" w:rsidR="00997A45" w:rsidRDefault="00997A45" w:rsidP="00F65EB4"/>
    <w:p w14:paraId="7E21CE0C" w14:textId="0E949618" w:rsidR="00997A45" w:rsidRDefault="00997A45" w:rsidP="00F65EB4">
      <w:r>
        <w:t>Air quality monitoring in the area does not indicate that air pollution in the region reached levels that would have been hazardous for the community.</w:t>
      </w:r>
    </w:p>
    <w:p w14:paraId="3E54BBB5" w14:textId="5C8F3658" w:rsidR="00997A45" w:rsidRDefault="00997A45" w:rsidP="00F65EB4"/>
    <w:p w14:paraId="7D24C1E1" w14:textId="2E80D76B" w:rsidR="00997A45" w:rsidRDefault="003C6ADA" w:rsidP="00F65EB4">
      <w:r>
        <w:t>It is considered that t</w:t>
      </w:r>
      <w:r w:rsidR="00997A45">
        <w:t xml:space="preserve">he emissions from the facilities at </w:t>
      </w:r>
      <w:proofErr w:type="spellStart"/>
      <w:r w:rsidR="00997A45">
        <w:t>Mossmorran</w:t>
      </w:r>
      <w:proofErr w:type="spellEnd"/>
      <w:r w:rsidR="00997A45">
        <w:t xml:space="preserve"> and </w:t>
      </w:r>
      <w:proofErr w:type="spellStart"/>
      <w:r w:rsidR="00997A45">
        <w:t>Braefoot</w:t>
      </w:r>
      <w:proofErr w:type="spellEnd"/>
      <w:r w:rsidR="00997A45">
        <w:t xml:space="preserve"> Bay</w:t>
      </w:r>
      <w:r w:rsidR="00AA07EA">
        <w:t xml:space="preserve"> did not result in air </w:t>
      </w:r>
      <w:r>
        <w:t>quality</w:t>
      </w:r>
      <w:r w:rsidR="00AA07EA">
        <w:t xml:space="preserve"> levels</w:t>
      </w:r>
      <w:r w:rsidR="0038168E">
        <w:t xml:space="preserve"> that </w:t>
      </w:r>
      <w:r w:rsidR="00AA07EA">
        <w:t xml:space="preserve">pose a significant </w:t>
      </w:r>
      <w:r w:rsidR="00D8417F">
        <w:t xml:space="preserve">health </w:t>
      </w:r>
      <w:r w:rsidR="00AA07EA">
        <w:t>risk to members of the local community.</w:t>
      </w:r>
    </w:p>
    <w:p w14:paraId="5129B143" w14:textId="77777777" w:rsidR="00997A45" w:rsidRPr="00757791" w:rsidRDefault="00997A45" w:rsidP="00F65EB4"/>
    <w:p w14:paraId="15FC2E65" w14:textId="5C17765A" w:rsidR="00A02B6B" w:rsidRDefault="00735847" w:rsidP="00735847">
      <w:pPr>
        <w:pStyle w:val="AppendixTitle"/>
        <w:numPr>
          <w:ilvl w:val="0"/>
          <w:numId w:val="0"/>
        </w:numPr>
        <w:ind w:left="1566" w:hanging="1566"/>
      </w:pPr>
      <w:r>
        <w:t xml:space="preserve"> </w:t>
      </w:r>
      <w:r w:rsidR="00A02B6B">
        <w:br w:type="page"/>
      </w:r>
    </w:p>
    <w:p w14:paraId="3A25266B" w14:textId="39E836A6" w:rsidR="00A02B6B" w:rsidRDefault="00A02B6B" w:rsidP="00A02B6B">
      <w:pPr>
        <w:pStyle w:val="AppendixTitle"/>
      </w:pPr>
      <w:bookmarkStart w:id="66" w:name="_Toc125472625"/>
      <w:r>
        <w:lastRenderedPageBreak/>
        <w:t>ABBREVIATIONS</w:t>
      </w:r>
      <w:bookmarkEnd w:id="66"/>
    </w:p>
    <w:tbl>
      <w:tblPr>
        <w:tblStyle w:val="TableGrid"/>
        <w:tblW w:w="0" w:type="auto"/>
        <w:tblLook w:val="04A0" w:firstRow="1" w:lastRow="0" w:firstColumn="1" w:lastColumn="0" w:noHBand="0" w:noVBand="1"/>
      </w:tblPr>
      <w:tblGrid>
        <w:gridCol w:w="1644"/>
        <w:gridCol w:w="6850"/>
      </w:tblGrid>
      <w:tr w:rsidR="00D8417F" w:rsidRPr="00A52D10" w14:paraId="4A4F1729" w14:textId="77777777" w:rsidTr="00D76A6B">
        <w:trPr>
          <w:trHeight w:val="543"/>
        </w:trPr>
        <w:tc>
          <w:tcPr>
            <w:tcW w:w="1644" w:type="dxa"/>
            <w:noWrap/>
            <w:hideMark/>
          </w:tcPr>
          <w:p w14:paraId="12ED1433" w14:textId="77777777" w:rsidR="00D8417F" w:rsidRPr="00A52D10" w:rsidRDefault="00D8417F" w:rsidP="00B92F5B">
            <w:r w:rsidRPr="00A52D10">
              <w:t>µg</w:t>
            </w:r>
            <w:r>
              <w:t xml:space="preserve"> </w:t>
            </w:r>
            <w:r w:rsidRPr="000D1128">
              <w:t>m</w:t>
            </w:r>
            <w:r>
              <w:rPr>
                <w:vertAlign w:val="superscript"/>
              </w:rPr>
              <w:t>-</w:t>
            </w:r>
            <w:r w:rsidRPr="004D0506">
              <w:rPr>
                <w:vertAlign w:val="superscript"/>
              </w:rPr>
              <w:t>3</w:t>
            </w:r>
          </w:p>
        </w:tc>
        <w:tc>
          <w:tcPr>
            <w:tcW w:w="6850" w:type="dxa"/>
            <w:noWrap/>
            <w:hideMark/>
          </w:tcPr>
          <w:p w14:paraId="2C2CB601" w14:textId="26275C4E" w:rsidR="00D8417F" w:rsidRPr="00A52D10" w:rsidRDefault="005D5C19" w:rsidP="00B92F5B">
            <w:r w:rsidRPr="00A52D10">
              <w:t>Microgram</w:t>
            </w:r>
            <w:r w:rsidR="00D8417F" w:rsidRPr="00A52D10">
              <w:t xml:space="preserve"> per cubic metre, mass concentration unit for particulates and gases. There are 1,000,000 micrograms in a gram.</w:t>
            </w:r>
          </w:p>
        </w:tc>
      </w:tr>
      <w:tr w:rsidR="00D8417F" w:rsidRPr="00A52D10" w14:paraId="7183CE76" w14:textId="77777777" w:rsidTr="00D76A6B">
        <w:trPr>
          <w:trHeight w:val="564"/>
        </w:trPr>
        <w:tc>
          <w:tcPr>
            <w:tcW w:w="1644" w:type="dxa"/>
            <w:noWrap/>
          </w:tcPr>
          <w:p w14:paraId="2630C5FB" w14:textId="77777777" w:rsidR="00D8417F" w:rsidRPr="00A52D10" w:rsidRDefault="00D8417F" w:rsidP="00B92F5B">
            <w:r>
              <w:t>m</w:t>
            </w:r>
            <w:r w:rsidRPr="00A52D10">
              <w:t>g</w:t>
            </w:r>
            <w:r>
              <w:t xml:space="preserve"> </w:t>
            </w:r>
            <w:r w:rsidRPr="000D1128">
              <w:t>m</w:t>
            </w:r>
            <w:r>
              <w:rPr>
                <w:vertAlign w:val="superscript"/>
              </w:rPr>
              <w:t>-</w:t>
            </w:r>
            <w:r w:rsidRPr="004D0506">
              <w:rPr>
                <w:vertAlign w:val="superscript"/>
              </w:rPr>
              <w:t>3</w:t>
            </w:r>
          </w:p>
        </w:tc>
        <w:tc>
          <w:tcPr>
            <w:tcW w:w="6850" w:type="dxa"/>
            <w:noWrap/>
          </w:tcPr>
          <w:p w14:paraId="3827FF8E" w14:textId="7A5A1FFC" w:rsidR="00D8417F" w:rsidRPr="00A52D10" w:rsidRDefault="005D5C19" w:rsidP="00B92F5B">
            <w:r>
              <w:t>Milligram</w:t>
            </w:r>
            <w:r w:rsidR="00D8417F" w:rsidRPr="00A52D10">
              <w:t xml:space="preserve"> per cubic metre, mass concentration unit for particulate</w:t>
            </w:r>
            <w:r w:rsidR="00D8417F">
              <w:t>s and gases. There are 1,000</w:t>
            </w:r>
            <w:r w:rsidR="00D8417F" w:rsidRPr="00A52D10">
              <w:t xml:space="preserve"> micrograms in a gram.</w:t>
            </w:r>
          </w:p>
        </w:tc>
      </w:tr>
      <w:tr w:rsidR="00D8417F" w:rsidRPr="00A52D10" w14:paraId="3AFE34E6" w14:textId="77777777" w:rsidTr="00D76A6B">
        <w:trPr>
          <w:trHeight w:val="260"/>
        </w:trPr>
        <w:tc>
          <w:tcPr>
            <w:tcW w:w="1644" w:type="dxa"/>
            <w:noWrap/>
          </w:tcPr>
          <w:p w14:paraId="689489F0" w14:textId="77777777" w:rsidR="00D8417F" w:rsidRPr="00A52D10" w:rsidRDefault="00D8417F" w:rsidP="00B92F5B">
            <w:r>
              <w:t>µm</w:t>
            </w:r>
          </w:p>
        </w:tc>
        <w:tc>
          <w:tcPr>
            <w:tcW w:w="6850" w:type="dxa"/>
            <w:noWrap/>
          </w:tcPr>
          <w:p w14:paraId="257CACCF" w14:textId="77777777" w:rsidR="00D8417F" w:rsidRPr="00A52D10" w:rsidRDefault="00D8417F" w:rsidP="00B92F5B">
            <w:r>
              <w:t>Micrometre (there are one million micrometres in a metre)</w:t>
            </w:r>
          </w:p>
        </w:tc>
      </w:tr>
      <w:tr w:rsidR="00D8417F" w:rsidRPr="00A52D10" w14:paraId="26C75B97" w14:textId="77777777" w:rsidTr="00B92F5B">
        <w:trPr>
          <w:trHeight w:val="300"/>
        </w:trPr>
        <w:tc>
          <w:tcPr>
            <w:tcW w:w="1644" w:type="dxa"/>
            <w:noWrap/>
          </w:tcPr>
          <w:p w14:paraId="45404222" w14:textId="77777777" w:rsidR="00D8417F" w:rsidRDefault="00D8417F" w:rsidP="00B92F5B">
            <w:r>
              <w:t>AQMAs</w:t>
            </w:r>
          </w:p>
        </w:tc>
        <w:tc>
          <w:tcPr>
            <w:tcW w:w="6850" w:type="dxa"/>
            <w:noWrap/>
          </w:tcPr>
          <w:p w14:paraId="4D35DF61" w14:textId="77777777" w:rsidR="00D8417F" w:rsidRDefault="00D8417F" w:rsidP="00B92F5B">
            <w:r>
              <w:t>Air Quality Management Areas</w:t>
            </w:r>
          </w:p>
        </w:tc>
      </w:tr>
      <w:tr w:rsidR="00D8417F" w:rsidRPr="00A52D10" w14:paraId="2491FD9B" w14:textId="77777777" w:rsidTr="00B92F5B">
        <w:trPr>
          <w:trHeight w:val="300"/>
        </w:trPr>
        <w:tc>
          <w:tcPr>
            <w:tcW w:w="1644" w:type="dxa"/>
            <w:noWrap/>
          </w:tcPr>
          <w:p w14:paraId="4911710B" w14:textId="77777777" w:rsidR="00D8417F" w:rsidRDefault="00D8417F" w:rsidP="00B92F5B">
            <w:r>
              <w:t>AURN</w:t>
            </w:r>
          </w:p>
        </w:tc>
        <w:tc>
          <w:tcPr>
            <w:tcW w:w="6850" w:type="dxa"/>
            <w:noWrap/>
          </w:tcPr>
          <w:p w14:paraId="3D2A8DE2" w14:textId="77777777" w:rsidR="00D8417F" w:rsidRDefault="00D8417F" w:rsidP="00B92F5B">
            <w:r w:rsidRPr="00C0634E">
              <w:t>Automatic Urban and Rural Network</w:t>
            </w:r>
          </w:p>
        </w:tc>
      </w:tr>
      <w:tr w:rsidR="00D8417F" w:rsidRPr="00A52D10" w14:paraId="21472A94" w14:textId="77777777" w:rsidTr="00B92F5B">
        <w:trPr>
          <w:trHeight w:val="300"/>
        </w:trPr>
        <w:tc>
          <w:tcPr>
            <w:tcW w:w="1644" w:type="dxa"/>
            <w:noWrap/>
            <w:hideMark/>
          </w:tcPr>
          <w:p w14:paraId="0FBAE95F" w14:textId="77777777" w:rsidR="00D8417F" w:rsidRPr="00A52D10" w:rsidRDefault="00D8417F" w:rsidP="00B92F5B">
            <w:r w:rsidRPr="00A52D10">
              <w:t>BAT</w:t>
            </w:r>
          </w:p>
        </w:tc>
        <w:tc>
          <w:tcPr>
            <w:tcW w:w="6850" w:type="dxa"/>
            <w:noWrap/>
            <w:hideMark/>
          </w:tcPr>
          <w:p w14:paraId="10978E9F" w14:textId="77777777" w:rsidR="00D8417F" w:rsidRPr="00A52D10" w:rsidRDefault="00D8417F" w:rsidP="00B92F5B">
            <w:r w:rsidRPr="00A52D10">
              <w:t>Best Available Techniques</w:t>
            </w:r>
          </w:p>
        </w:tc>
      </w:tr>
      <w:tr w:rsidR="00D8417F" w:rsidRPr="00BB3F88" w14:paraId="4BBF39E2" w14:textId="77777777" w:rsidTr="00B92F5B">
        <w:trPr>
          <w:trHeight w:val="300"/>
        </w:trPr>
        <w:tc>
          <w:tcPr>
            <w:tcW w:w="1644" w:type="dxa"/>
            <w:noWrap/>
            <w:hideMark/>
          </w:tcPr>
          <w:p w14:paraId="423927D0" w14:textId="77777777" w:rsidR="00D8417F" w:rsidRPr="00A52D10" w:rsidRDefault="00D8417F" w:rsidP="00B92F5B">
            <w:r w:rsidRPr="00A52D10">
              <w:t>BTEX</w:t>
            </w:r>
          </w:p>
        </w:tc>
        <w:tc>
          <w:tcPr>
            <w:tcW w:w="6850" w:type="dxa"/>
            <w:noWrap/>
            <w:hideMark/>
          </w:tcPr>
          <w:p w14:paraId="25B92B4F" w14:textId="77777777" w:rsidR="00D8417F" w:rsidRPr="00BB3F88" w:rsidRDefault="00D8417F" w:rsidP="00B92F5B">
            <w:pPr>
              <w:rPr>
                <w:lang w:val="de-DE"/>
              </w:rPr>
            </w:pPr>
            <w:r w:rsidRPr="00BB3F88">
              <w:rPr>
                <w:lang w:val="de-DE"/>
              </w:rPr>
              <w:t>Benzene, Toluene, Ethylbenzene and Xylene</w:t>
            </w:r>
          </w:p>
        </w:tc>
      </w:tr>
      <w:tr w:rsidR="00D8417F" w:rsidRPr="00A52D10" w14:paraId="14A50EB4" w14:textId="77777777" w:rsidTr="00B92F5B">
        <w:trPr>
          <w:trHeight w:val="300"/>
        </w:trPr>
        <w:tc>
          <w:tcPr>
            <w:tcW w:w="1644" w:type="dxa"/>
            <w:noWrap/>
            <w:hideMark/>
          </w:tcPr>
          <w:p w14:paraId="021C782F" w14:textId="77777777" w:rsidR="00D8417F" w:rsidRPr="00A52D10" w:rsidRDefault="00D8417F" w:rsidP="00B92F5B">
            <w:r w:rsidRPr="00A52D10">
              <w:t>CO</w:t>
            </w:r>
          </w:p>
        </w:tc>
        <w:tc>
          <w:tcPr>
            <w:tcW w:w="6850" w:type="dxa"/>
            <w:noWrap/>
            <w:hideMark/>
          </w:tcPr>
          <w:p w14:paraId="193B57D4" w14:textId="77777777" w:rsidR="00D8417F" w:rsidRPr="00A52D10" w:rsidRDefault="00D8417F" w:rsidP="00B92F5B">
            <w:r w:rsidRPr="00A52D10">
              <w:t>carbon monoxide</w:t>
            </w:r>
          </w:p>
        </w:tc>
      </w:tr>
      <w:tr w:rsidR="00D8417F" w:rsidRPr="00A52D10" w14:paraId="18D7FC85" w14:textId="77777777" w:rsidTr="00B92F5B">
        <w:trPr>
          <w:trHeight w:val="300"/>
        </w:trPr>
        <w:tc>
          <w:tcPr>
            <w:tcW w:w="1644" w:type="dxa"/>
            <w:noWrap/>
            <w:hideMark/>
          </w:tcPr>
          <w:p w14:paraId="1B31B9BA" w14:textId="77777777" w:rsidR="00D8417F" w:rsidRPr="00A52D10" w:rsidRDefault="00D8417F" w:rsidP="00B92F5B">
            <w:r w:rsidRPr="00A52D10">
              <w:t>COMAH</w:t>
            </w:r>
          </w:p>
        </w:tc>
        <w:tc>
          <w:tcPr>
            <w:tcW w:w="6850" w:type="dxa"/>
            <w:noWrap/>
            <w:hideMark/>
          </w:tcPr>
          <w:p w14:paraId="5DAEE019" w14:textId="77777777" w:rsidR="00D8417F" w:rsidRPr="00A52D10" w:rsidRDefault="00D8417F" w:rsidP="00B92F5B">
            <w:r w:rsidRPr="00A52D10">
              <w:t xml:space="preserve">Control of Major Accident Hazard </w:t>
            </w:r>
          </w:p>
        </w:tc>
      </w:tr>
      <w:tr w:rsidR="00D8417F" w:rsidRPr="00A52D10" w14:paraId="65B081F1" w14:textId="77777777" w:rsidTr="00B92F5B">
        <w:trPr>
          <w:trHeight w:val="300"/>
        </w:trPr>
        <w:tc>
          <w:tcPr>
            <w:tcW w:w="1644" w:type="dxa"/>
            <w:noWrap/>
          </w:tcPr>
          <w:p w14:paraId="30FF4133" w14:textId="77777777" w:rsidR="00D8417F" w:rsidRPr="00A52D10" w:rsidRDefault="00D8417F" w:rsidP="00B92F5B">
            <w:r>
              <w:t>COMEAP</w:t>
            </w:r>
          </w:p>
        </w:tc>
        <w:tc>
          <w:tcPr>
            <w:tcW w:w="6850" w:type="dxa"/>
            <w:noWrap/>
          </w:tcPr>
          <w:p w14:paraId="4B7514EC" w14:textId="77777777" w:rsidR="00D8417F" w:rsidRPr="00A52D10" w:rsidRDefault="00D8417F" w:rsidP="00B92F5B">
            <w:r w:rsidRPr="006E5AC7">
              <w:t>Committee on Medical Effects of Air Pollution Episodes</w:t>
            </w:r>
          </w:p>
        </w:tc>
      </w:tr>
      <w:tr w:rsidR="00D8417F" w:rsidRPr="00A52D10" w14:paraId="09AA1EB6" w14:textId="77777777" w:rsidTr="00B92F5B">
        <w:trPr>
          <w:trHeight w:val="300"/>
        </w:trPr>
        <w:tc>
          <w:tcPr>
            <w:tcW w:w="1644" w:type="dxa"/>
            <w:noWrap/>
            <w:hideMark/>
          </w:tcPr>
          <w:p w14:paraId="3F75DD15" w14:textId="77777777" w:rsidR="00D8417F" w:rsidRPr="00A52D10" w:rsidRDefault="00D8417F" w:rsidP="00B92F5B">
            <w:r w:rsidRPr="00A52D10">
              <w:t>DAQI</w:t>
            </w:r>
          </w:p>
        </w:tc>
        <w:tc>
          <w:tcPr>
            <w:tcW w:w="6850" w:type="dxa"/>
            <w:noWrap/>
            <w:hideMark/>
          </w:tcPr>
          <w:p w14:paraId="27AF4300" w14:textId="77777777" w:rsidR="00D8417F" w:rsidRPr="00A52D10" w:rsidRDefault="00D8417F" w:rsidP="00B92F5B">
            <w:r w:rsidRPr="00A52D10">
              <w:t>Daily Air Quality Index</w:t>
            </w:r>
          </w:p>
        </w:tc>
      </w:tr>
      <w:tr w:rsidR="00D8417F" w:rsidRPr="00A52D10" w14:paraId="33B956BB" w14:textId="77777777" w:rsidTr="00B92F5B">
        <w:trPr>
          <w:trHeight w:val="300"/>
        </w:trPr>
        <w:tc>
          <w:tcPr>
            <w:tcW w:w="1644" w:type="dxa"/>
            <w:noWrap/>
            <w:hideMark/>
          </w:tcPr>
          <w:p w14:paraId="5E68D913" w14:textId="77777777" w:rsidR="00D8417F" w:rsidRPr="00A52D10" w:rsidRDefault="00D8417F" w:rsidP="00B92F5B">
            <w:r w:rsidRPr="00A52D10">
              <w:t>DEFRA</w:t>
            </w:r>
          </w:p>
        </w:tc>
        <w:tc>
          <w:tcPr>
            <w:tcW w:w="6850" w:type="dxa"/>
            <w:noWrap/>
            <w:hideMark/>
          </w:tcPr>
          <w:p w14:paraId="775C8724" w14:textId="77777777" w:rsidR="00D8417F" w:rsidRPr="00A52D10" w:rsidRDefault="00D8417F" w:rsidP="00B92F5B">
            <w:r w:rsidRPr="00A52D10">
              <w:t xml:space="preserve">Department of environment, </w:t>
            </w:r>
            <w:proofErr w:type="gramStart"/>
            <w:r w:rsidRPr="00A52D10">
              <w:t>food</w:t>
            </w:r>
            <w:proofErr w:type="gramEnd"/>
            <w:r w:rsidRPr="00A52D10">
              <w:t xml:space="preserve"> and rural affairs</w:t>
            </w:r>
          </w:p>
        </w:tc>
      </w:tr>
      <w:tr w:rsidR="00D8417F" w:rsidRPr="00A52D10" w14:paraId="1BC2ABA6" w14:textId="77777777" w:rsidTr="00B92F5B">
        <w:trPr>
          <w:trHeight w:val="300"/>
        </w:trPr>
        <w:tc>
          <w:tcPr>
            <w:tcW w:w="1644" w:type="dxa"/>
            <w:noWrap/>
            <w:hideMark/>
          </w:tcPr>
          <w:p w14:paraId="68411813" w14:textId="77777777" w:rsidR="00D8417F" w:rsidRPr="00A52D10" w:rsidRDefault="00D8417F" w:rsidP="00B92F5B">
            <w:r w:rsidRPr="00A52D10">
              <w:t>ELV</w:t>
            </w:r>
          </w:p>
        </w:tc>
        <w:tc>
          <w:tcPr>
            <w:tcW w:w="6850" w:type="dxa"/>
            <w:noWrap/>
            <w:hideMark/>
          </w:tcPr>
          <w:p w14:paraId="2445906F" w14:textId="77777777" w:rsidR="00D8417F" w:rsidRPr="00A52D10" w:rsidRDefault="00D8417F" w:rsidP="00B92F5B">
            <w:r w:rsidRPr="00A52D10">
              <w:t>Emission Limit Value</w:t>
            </w:r>
          </w:p>
        </w:tc>
      </w:tr>
      <w:tr w:rsidR="00D8417F" w:rsidRPr="00A52D10" w14:paraId="37BA106C" w14:textId="77777777" w:rsidTr="00B92F5B">
        <w:trPr>
          <w:trHeight w:val="300"/>
        </w:trPr>
        <w:tc>
          <w:tcPr>
            <w:tcW w:w="1644" w:type="dxa"/>
            <w:noWrap/>
            <w:hideMark/>
          </w:tcPr>
          <w:p w14:paraId="163FB10F" w14:textId="77777777" w:rsidR="00D8417F" w:rsidRPr="00A52D10" w:rsidRDefault="00D8417F" w:rsidP="00B92F5B">
            <w:r w:rsidRPr="00A52D10">
              <w:t>ExxonMobil</w:t>
            </w:r>
          </w:p>
        </w:tc>
        <w:tc>
          <w:tcPr>
            <w:tcW w:w="6850" w:type="dxa"/>
            <w:noWrap/>
            <w:hideMark/>
          </w:tcPr>
          <w:p w14:paraId="2478574E" w14:textId="77777777" w:rsidR="00D8417F" w:rsidRPr="00A52D10" w:rsidRDefault="00D8417F" w:rsidP="00B92F5B">
            <w:r w:rsidRPr="00A52D10">
              <w:t>ExxonMobil Chemical Limited</w:t>
            </w:r>
          </w:p>
        </w:tc>
      </w:tr>
      <w:tr w:rsidR="00D8417F" w:rsidRPr="00A52D10" w14:paraId="085F5551" w14:textId="77777777" w:rsidTr="00B92F5B">
        <w:trPr>
          <w:trHeight w:val="510"/>
        </w:trPr>
        <w:tc>
          <w:tcPr>
            <w:tcW w:w="1644" w:type="dxa"/>
            <w:noWrap/>
            <w:hideMark/>
          </w:tcPr>
          <w:p w14:paraId="7814C4D7" w14:textId="77777777" w:rsidR="00D8417F" w:rsidRPr="00A52D10" w:rsidRDefault="00D8417F" w:rsidP="00B92F5B">
            <w:r w:rsidRPr="00A52D10">
              <w:t>FEP</w:t>
            </w:r>
          </w:p>
        </w:tc>
        <w:tc>
          <w:tcPr>
            <w:tcW w:w="6850" w:type="dxa"/>
            <w:noWrap/>
            <w:hideMark/>
          </w:tcPr>
          <w:p w14:paraId="4FD0627E" w14:textId="77777777" w:rsidR="00D8417F" w:rsidRPr="00A52D10" w:rsidRDefault="00D8417F" w:rsidP="00B92F5B">
            <w:r w:rsidRPr="00A52D10">
              <w:t xml:space="preserve">Fife Ethylene Plant - ExxonMobil Chemical Limited (ExxonMobil)’s production facility at </w:t>
            </w:r>
            <w:proofErr w:type="spellStart"/>
            <w:r w:rsidRPr="00A52D10">
              <w:t>Mossmorran</w:t>
            </w:r>
            <w:proofErr w:type="spellEnd"/>
          </w:p>
        </w:tc>
      </w:tr>
      <w:tr w:rsidR="00D8417F" w:rsidRPr="00A52D10" w14:paraId="5A224EDB" w14:textId="77777777" w:rsidTr="00B92F5B">
        <w:trPr>
          <w:trHeight w:val="510"/>
        </w:trPr>
        <w:tc>
          <w:tcPr>
            <w:tcW w:w="1644" w:type="dxa"/>
            <w:noWrap/>
            <w:hideMark/>
          </w:tcPr>
          <w:p w14:paraId="4C58BA39" w14:textId="77777777" w:rsidR="00D8417F" w:rsidRPr="00A52D10" w:rsidRDefault="00D8417F" w:rsidP="00B92F5B">
            <w:r w:rsidRPr="00A52D10">
              <w:t>FNGL</w:t>
            </w:r>
          </w:p>
        </w:tc>
        <w:tc>
          <w:tcPr>
            <w:tcW w:w="6850" w:type="dxa"/>
            <w:noWrap/>
            <w:hideMark/>
          </w:tcPr>
          <w:p w14:paraId="02ED0696" w14:textId="77777777" w:rsidR="00D8417F" w:rsidRPr="00A52D10" w:rsidRDefault="00D8417F" w:rsidP="00B92F5B">
            <w:r w:rsidRPr="00A52D10">
              <w:t xml:space="preserve">Fife Natural Gas Liquids – comprises Shell UK Limited (Shell)’s production facility at </w:t>
            </w:r>
            <w:proofErr w:type="spellStart"/>
            <w:r w:rsidRPr="00A52D10">
              <w:t>Mossmorran</w:t>
            </w:r>
            <w:proofErr w:type="spellEnd"/>
            <w:r w:rsidRPr="00A52D10">
              <w:t xml:space="preserve"> for the fractionation of liquefied natural gas</w:t>
            </w:r>
          </w:p>
        </w:tc>
      </w:tr>
      <w:tr w:rsidR="00D8417F" w:rsidRPr="00A52D10" w14:paraId="20626C55" w14:textId="77777777" w:rsidTr="00B92F5B">
        <w:trPr>
          <w:trHeight w:val="300"/>
        </w:trPr>
        <w:tc>
          <w:tcPr>
            <w:tcW w:w="1644" w:type="dxa"/>
            <w:noWrap/>
            <w:hideMark/>
          </w:tcPr>
          <w:p w14:paraId="71380166" w14:textId="77777777" w:rsidR="00D8417F" w:rsidRPr="00A52D10" w:rsidRDefault="00D8417F" w:rsidP="00B92F5B">
            <w:r w:rsidRPr="00A52D10">
              <w:t>FPS</w:t>
            </w:r>
          </w:p>
        </w:tc>
        <w:tc>
          <w:tcPr>
            <w:tcW w:w="6850" w:type="dxa"/>
            <w:noWrap/>
            <w:hideMark/>
          </w:tcPr>
          <w:p w14:paraId="0C9A8EBC" w14:textId="77777777" w:rsidR="00D8417F" w:rsidRPr="00A52D10" w:rsidRDefault="00D8417F" w:rsidP="00B92F5B">
            <w:r w:rsidRPr="00A52D10">
              <w:t xml:space="preserve">Forties Pipeline System </w:t>
            </w:r>
          </w:p>
        </w:tc>
      </w:tr>
      <w:tr w:rsidR="00D8417F" w:rsidRPr="00A52D10" w14:paraId="1EBEBEFF" w14:textId="77777777" w:rsidTr="00B92F5B">
        <w:trPr>
          <w:trHeight w:val="300"/>
        </w:trPr>
        <w:tc>
          <w:tcPr>
            <w:tcW w:w="1644" w:type="dxa"/>
            <w:noWrap/>
            <w:hideMark/>
          </w:tcPr>
          <w:p w14:paraId="7AE2CEE5" w14:textId="77777777" w:rsidR="00D8417F" w:rsidRPr="00A52D10" w:rsidRDefault="00D8417F" w:rsidP="00B92F5B">
            <w:r w:rsidRPr="00A52D10">
              <w:t>HSE</w:t>
            </w:r>
          </w:p>
        </w:tc>
        <w:tc>
          <w:tcPr>
            <w:tcW w:w="6850" w:type="dxa"/>
            <w:noWrap/>
            <w:hideMark/>
          </w:tcPr>
          <w:p w14:paraId="6A28151C" w14:textId="77777777" w:rsidR="00D8417F" w:rsidRPr="00A52D10" w:rsidRDefault="00D8417F" w:rsidP="00B92F5B">
            <w:r w:rsidRPr="00A52D10">
              <w:t>Health and Safety Executive</w:t>
            </w:r>
          </w:p>
        </w:tc>
      </w:tr>
      <w:tr w:rsidR="00D8417F" w:rsidRPr="00A52D10" w14:paraId="3C152553" w14:textId="77777777" w:rsidTr="00B92F5B">
        <w:trPr>
          <w:trHeight w:val="300"/>
        </w:trPr>
        <w:tc>
          <w:tcPr>
            <w:tcW w:w="1644" w:type="dxa"/>
            <w:noWrap/>
            <w:hideMark/>
          </w:tcPr>
          <w:p w14:paraId="16B1FEBA" w14:textId="77777777" w:rsidR="00D8417F" w:rsidRPr="00A52D10" w:rsidRDefault="00D8417F" w:rsidP="00B92F5B">
            <w:r w:rsidRPr="00A52D10">
              <w:t>IPPC</w:t>
            </w:r>
          </w:p>
        </w:tc>
        <w:tc>
          <w:tcPr>
            <w:tcW w:w="6850" w:type="dxa"/>
            <w:noWrap/>
            <w:hideMark/>
          </w:tcPr>
          <w:p w14:paraId="4585E0FD" w14:textId="77777777" w:rsidR="00D8417F" w:rsidRPr="00A52D10" w:rsidRDefault="00D8417F" w:rsidP="00B92F5B">
            <w:r w:rsidRPr="00A52D10">
              <w:t>Integrated Pollution Prevention and Control</w:t>
            </w:r>
          </w:p>
        </w:tc>
      </w:tr>
      <w:tr w:rsidR="00D8417F" w:rsidRPr="00A52D10" w14:paraId="4307829C" w14:textId="77777777" w:rsidTr="00B92F5B">
        <w:trPr>
          <w:trHeight w:val="300"/>
        </w:trPr>
        <w:tc>
          <w:tcPr>
            <w:tcW w:w="1644" w:type="dxa"/>
            <w:noWrap/>
            <w:hideMark/>
          </w:tcPr>
          <w:p w14:paraId="1245ABB6" w14:textId="77777777" w:rsidR="00D8417F" w:rsidRPr="00A52D10" w:rsidRDefault="00D8417F" w:rsidP="00B92F5B">
            <w:r w:rsidRPr="00A52D10">
              <w:t>K</w:t>
            </w:r>
          </w:p>
        </w:tc>
        <w:tc>
          <w:tcPr>
            <w:tcW w:w="6850" w:type="dxa"/>
            <w:noWrap/>
            <w:hideMark/>
          </w:tcPr>
          <w:p w14:paraId="15D90E55" w14:textId="77777777" w:rsidR="00D8417F" w:rsidRPr="00A52D10" w:rsidRDefault="00D8417F" w:rsidP="00B92F5B">
            <w:r w:rsidRPr="00A52D10">
              <w:t>Kelvin</w:t>
            </w:r>
            <w:r>
              <w:t>, a unit of temperature. 273 K is approximately 0°C. 1 K = 1°C</w:t>
            </w:r>
          </w:p>
        </w:tc>
      </w:tr>
      <w:tr w:rsidR="00D8417F" w:rsidRPr="00A52D10" w14:paraId="6263493D" w14:textId="77777777" w:rsidTr="00B92F5B">
        <w:trPr>
          <w:trHeight w:val="300"/>
        </w:trPr>
        <w:tc>
          <w:tcPr>
            <w:tcW w:w="1644" w:type="dxa"/>
            <w:noWrap/>
          </w:tcPr>
          <w:p w14:paraId="122A6933" w14:textId="77777777" w:rsidR="00D8417F" w:rsidRDefault="00D8417F" w:rsidP="00B92F5B">
            <w:r>
              <w:t>MBBEAGAQ</w:t>
            </w:r>
          </w:p>
        </w:tc>
        <w:tc>
          <w:tcPr>
            <w:tcW w:w="6850" w:type="dxa"/>
            <w:noWrap/>
          </w:tcPr>
          <w:p w14:paraId="00128ACB" w14:textId="77777777" w:rsidR="00D8417F" w:rsidRDefault="00D8417F" w:rsidP="00B92F5B">
            <w:proofErr w:type="spellStart"/>
            <w:r w:rsidRPr="00B15B53">
              <w:t>Mossmorran</w:t>
            </w:r>
            <w:proofErr w:type="spellEnd"/>
            <w:r w:rsidRPr="00B15B53">
              <w:t xml:space="preserve"> and </w:t>
            </w:r>
            <w:proofErr w:type="spellStart"/>
            <w:r w:rsidRPr="00B15B53">
              <w:t>Braefoot</w:t>
            </w:r>
            <w:proofErr w:type="spellEnd"/>
            <w:r w:rsidRPr="00B15B53">
              <w:t xml:space="preserve"> Bay Expert Advisory Group on Air Quality</w:t>
            </w:r>
          </w:p>
        </w:tc>
      </w:tr>
      <w:tr w:rsidR="00D8417F" w:rsidRPr="00A52D10" w14:paraId="1DFDB7E0" w14:textId="77777777" w:rsidTr="00B92F5B">
        <w:trPr>
          <w:trHeight w:val="300"/>
        </w:trPr>
        <w:tc>
          <w:tcPr>
            <w:tcW w:w="1644" w:type="dxa"/>
            <w:noWrap/>
          </w:tcPr>
          <w:p w14:paraId="15FD8B8C" w14:textId="77777777" w:rsidR="00D8417F" w:rsidRDefault="00D8417F" w:rsidP="00B92F5B">
            <w:r>
              <w:t>MBBIAQM</w:t>
            </w:r>
            <w:r w:rsidRPr="00B15B53">
              <w:t>RG</w:t>
            </w:r>
          </w:p>
        </w:tc>
        <w:tc>
          <w:tcPr>
            <w:tcW w:w="6850" w:type="dxa"/>
            <w:noWrap/>
          </w:tcPr>
          <w:p w14:paraId="3ADF2791" w14:textId="56FDC1A9" w:rsidR="00D8417F" w:rsidRPr="00B15B53" w:rsidRDefault="00D8417F" w:rsidP="00B92F5B">
            <w:proofErr w:type="spellStart"/>
            <w:r w:rsidRPr="00B15B53">
              <w:t>Mossmorran</w:t>
            </w:r>
            <w:proofErr w:type="spellEnd"/>
            <w:r w:rsidRPr="00B15B53">
              <w:t xml:space="preserve"> and </w:t>
            </w:r>
            <w:proofErr w:type="spellStart"/>
            <w:r w:rsidRPr="00B15B53">
              <w:t>Braefoot</w:t>
            </w:r>
            <w:proofErr w:type="spellEnd"/>
            <w:r w:rsidRPr="00B15B53">
              <w:t xml:space="preserve"> Bay </w:t>
            </w:r>
            <w:r>
              <w:t>Independent Air</w:t>
            </w:r>
            <w:r w:rsidR="00FA469E">
              <w:t xml:space="preserve"> Quality Monitoring Review Group</w:t>
            </w:r>
          </w:p>
        </w:tc>
      </w:tr>
      <w:tr w:rsidR="00D8417F" w:rsidRPr="00A52D10" w14:paraId="6325247F" w14:textId="77777777" w:rsidTr="00B92F5B">
        <w:trPr>
          <w:trHeight w:val="300"/>
        </w:trPr>
        <w:tc>
          <w:tcPr>
            <w:tcW w:w="1644" w:type="dxa"/>
            <w:noWrap/>
          </w:tcPr>
          <w:p w14:paraId="2983C9D1" w14:textId="77777777" w:rsidR="00D8417F" w:rsidRDefault="00D8417F" w:rsidP="00B92F5B">
            <w:r>
              <w:t>MCERTS</w:t>
            </w:r>
          </w:p>
        </w:tc>
        <w:tc>
          <w:tcPr>
            <w:tcW w:w="6850" w:type="dxa"/>
            <w:noWrap/>
          </w:tcPr>
          <w:p w14:paraId="3FE22EAB" w14:textId="77777777" w:rsidR="00D8417F" w:rsidRDefault="00D8417F" w:rsidP="00B92F5B">
            <w:r>
              <w:t>Monitoring Certification Scheme</w:t>
            </w:r>
          </w:p>
        </w:tc>
      </w:tr>
      <w:tr w:rsidR="00D8417F" w:rsidRPr="00A52D10" w14:paraId="0B787B01" w14:textId="77777777" w:rsidTr="00B92F5B">
        <w:trPr>
          <w:trHeight w:val="300"/>
        </w:trPr>
        <w:tc>
          <w:tcPr>
            <w:tcW w:w="1644" w:type="dxa"/>
            <w:noWrap/>
            <w:hideMark/>
          </w:tcPr>
          <w:p w14:paraId="7A6BAD59" w14:textId="77777777" w:rsidR="00D8417F" w:rsidRPr="00A52D10" w:rsidRDefault="00D8417F" w:rsidP="00B92F5B">
            <w:r w:rsidRPr="00A52D10">
              <w:t>NO</w:t>
            </w:r>
            <w:r w:rsidRPr="00A52D10">
              <w:rPr>
                <w:vertAlign w:val="subscript"/>
              </w:rPr>
              <w:t>2</w:t>
            </w:r>
          </w:p>
        </w:tc>
        <w:tc>
          <w:tcPr>
            <w:tcW w:w="6850" w:type="dxa"/>
            <w:noWrap/>
            <w:hideMark/>
          </w:tcPr>
          <w:p w14:paraId="0FE62725" w14:textId="77777777" w:rsidR="00D8417F" w:rsidRPr="00A52D10" w:rsidRDefault="00D8417F" w:rsidP="00B92F5B">
            <w:r w:rsidRPr="00A52D10">
              <w:t xml:space="preserve">Nitrogen dioxide </w:t>
            </w:r>
          </w:p>
        </w:tc>
      </w:tr>
      <w:tr w:rsidR="00D8417F" w:rsidRPr="00A52D10" w14:paraId="62EF536B" w14:textId="77777777" w:rsidTr="00B92F5B">
        <w:trPr>
          <w:trHeight w:val="300"/>
        </w:trPr>
        <w:tc>
          <w:tcPr>
            <w:tcW w:w="1644" w:type="dxa"/>
            <w:noWrap/>
            <w:hideMark/>
          </w:tcPr>
          <w:p w14:paraId="2813908F" w14:textId="77777777" w:rsidR="00D8417F" w:rsidRPr="00A52D10" w:rsidRDefault="00D8417F" w:rsidP="00B92F5B">
            <w:r w:rsidRPr="00A52D10">
              <w:t>NO</w:t>
            </w:r>
            <w:r w:rsidRPr="003A6A21">
              <w:rPr>
                <w:vertAlign w:val="subscript"/>
              </w:rPr>
              <w:t>x</w:t>
            </w:r>
          </w:p>
        </w:tc>
        <w:tc>
          <w:tcPr>
            <w:tcW w:w="6850" w:type="dxa"/>
            <w:noWrap/>
            <w:hideMark/>
          </w:tcPr>
          <w:p w14:paraId="119D8476" w14:textId="77777777" w:rsidR="00D8417F" w:rsidRPr="00A52D10" w:rsidRDefault="00D8417F" w:rsidP="00B92F5B">
            <w:r w:rsidRPr="00A52D10">
              <w:t>Nitrogen oxides</w:t>
            </w:r>
          </w:p>
        </w:tc>
      </w:tr>
      <w:tr w:rsidR="00D8417F" w:rsidRPr="00A52D10" w14:paraId="0A36736A" w14:textId="77777777" w:rsidTr="00B92F5B">
        <w:trPr>
          <w:trHeight w:val="300"/>
        </w:trPr>
        <w:tc>
          <w:tcPr>
            <w:tcW w:w="1644" w:type="dxa"/>
            <w:noWrap/>
            <w:hideMark/>
          </w:tcPr>
          <w:p w14:paraId="126024B0" w14:textId="77777777" w:rsidR="00D8417F" w:rsidRPr="00A52D10" w:rsidRDefault="00D8417F" w:rsidP="00B92F5B">
            <w:r w:rsidRPr="00A52D10">
              <w:t>NPL</w:t>
            </w:r>
          </w:p>
        </w:tc>
        <w:tc>
          <w:tcPr>
            <w:tcW w:w="6850" w:type="dxa"/>
            <w:noWrap/>
            <w:hideMark/>
          </w:tcPr>
          <w:p w14:paraId="0D6C2E3C" w14:textId="77777777" w:rsidR="00D8417F" w:rsidRPr="00A52D10" w:rsidRDefault="00D8417F" w:rsidP="00B92F5B">
            <w:r w:rsidRPr="00A52D10">
              <w:t>National Physical Laboratory</w:t>
            </w:r>
          </w:p>
        </w:tc>
      </w:tr>
      <w:tr w:rsidR="00D8417F" w:rsidRPr="00A52D10" w14:paraId="06E8B0D2" w14:textId="77777777" w:rsidTr="00B92F5B">
        <w:trPr>
          <w:trHeight w:val="300"/>
        </w:trPr>
        <w:tc>
          <w:tcPr>
            <w:tcW w:w="1644" w:type="dxa"/>
            <w:noWrap/>
            <w:hideMark/>
          </w:tcPr>
          <w:p w14:paraId="65F66526" w14:textId="77777777" w:rsidR="00D8417F" w:rsidRPr="00A52D10" w:rsidRDefault="00D8417F" w:rsidP="00B92F5B">
            <w:r w:rsidRPr="00A52D10">
              <w:t>O</w:t>
            </w:r>
            <w:r w:rsidRPr="00F71934">
              <w:rPr>
                <w:vertAlign w:val="subscript"/>
              </w:rPr>
              <w:t>3</w:t>
            </w:r>
          </w:p>
        </w:tc>
        <w:tc>
          <w:tcPr>
            <w:tcW w:w="6850" w:type="dxa"/>
            <w:noWrap/>
            <w:hideMark/>
          </w:tcPr>
          <w:p w14:paraId="3893531F" w14:textId="77777777" w:rsidR="00D8417F" w:rsidRPr="00A52D10" w:rsidRDefault="00D8417F" w:rsidP="00B92F5B">
            <w:r w:rsidRPr="00A52D10">
              <w:t>Ozone</w:t>
            </w:r>
          </w:p>
        </w:tc>
      </w:tr>
      <w:tr w:rsidR="00D8417F" w:rsidRPr="00A52D10" w14:paraId="318B971B" w14:textId="77777777" w:rsidTr="00B92F5B">
        <w:trPr>
          <w:trHeight w:val="300"/>
        </w:trPr>
        <w:tc>
          <w:tcPr>
            <w:tcW w:w="1644" w:type="dxa"/>
            <w:noWrap/>
            <w:hideMark/>
          </w:tcPr>
          <w:p w14:paraId="27D412A0" w14:textId="77777777" w:rsidR="00D8417F" w:rsidRPr="00A52D10" w:rsidRDefault="00D8417F" w:rsidP="00B92F5B">
            <w:r w:rsidRPr="00A52D10">
              <w:t>PM</w:t>
            </w:r>
          </w:p>
        </w:tc>
        <w:tc>
          <w:tcPr>
            <w:tcW w:w="6850" w:type="dxa"/>
            <w:noWrap/>
            <w:hideMark/>
          </w:tcPr>
          <w:p w14:paraId="0DDB4FA8" w14:textId="77777777" w:rsidR="00D8417F" w:rsidRPr="00A52D10" w:rsidRDefault="00D8417F" w:rsidP="00B92F5B">
            <w:r>
              <w:t>P</w:t>
            </w:r>
            <w:r w:rsidRPr="00A52D10">
              <w:t>articulate matter</w:t>
            </w:r>
          </w:p>
        </w:tc>
      </w:tr>
      <w:tr w:rsidR="00D8417F" w:rsidRPr="00A52D10" w14:paraId="2399B6E0" w14:textId="77777777" w:rsidTr="00D76A6B">
        <w:trPr>
          <w:trHeight w:val="312"/>
        </w:trPr>
        <w:tc>
          <w:tcPr>
            <w:tcW w:w="1644" w:type="dxa"/>
            <w:noWrap/>
            <w:hideMark/>
          </w:tcPr>
          <w:p w14:paraId="5330ADB1" w14:textId="77777777" w:rsidR="00D8417F" w:rsidRPr="00A52D10" w:rsidRDefault="00D8417F" w:rsidP="00B92F5B">
            <w:r w:rsidRPr="00A52D10">
              <w:t>PM</w:t>
            </w:r>
            <w:r w:rsidRPr="00F71934">
              <w:rPr>
                <w:vertAlign w:val="subscript"/>
              </w:rPr>
              <w:t>10</w:t>
            </w:r>
          </w:p>
        </w:tc>
        <w:tc>
          <w:tcPr>
            <w:tcW w:w="6850" w:type="dxa"/>
            <w:noWrap/>
            <w:hideMark/>
          </w:tcPr>
          <w:p w14:paraId="0D8432B3" w14:textId="77777777" w:rsidR="00D8417F" w:rsidRPr="00A52D10" w:rsidRDefault="00D8417F" w:rsidP="00B92F5B">
            <w:r>
              <w:t>Air pollution</w:t>
            </w:r>
            <w:r w:rsidRPr="00A52D10">
              <w:t xml:space="preserve"> particles that are approximat</w:t>
            </w:r>
            <w:r>
              <w:t xml:space="preserve">ely less than 10 </w:t>
            </w:r>
            <w:proofErr w:type="spellStart"/>
            <w:r>
              <w:t>μm</w:t>
            </w:r>
            <w:proofErr w:type="spellEnd"/>
            <w:r>
              <w:t xml:space="preserve"> in diameter </w:t>
            </w:r>
          </w:p>
        </w:tc>
      </w:tr>
      <w:tr w:rsidR="00D8417F" w:rsidRPr="00A52D10" w14:paraId="38BC175B" w14:textId="77777777" w:rsidTr="00D76A6B">
        <w:trPr>
          <w:trHeight w:val="415"/>
        </w:trPr>
        <w:tc>
          <w:tcPr>
            <w:tcW w:w="1644" w:type="dxa"/>
            <w:noWrap/>
            <w:hideMark/>
          </w:tcPr>
          <w:p w14:paraId="5B096B8B" w14:textId="77777777" w:rsidR="00D8417F" w:rsidRPr="00A52D10" w:rsidRDefault="00D8417F" w:rsidP="00B92F5B">
            <w:r w:rsidRPr="00A52D10">
              <w:t>PM</w:t>
            </w:r>
            <w:r w:rsidRPr="00F71934">
              <w:rPr>
                <w:vertAlign w:val="subscript"/>
              </w:rPr>
              <w:t>2.5</w:t>
            </w:r>
          </w:p>
        </w:tc>
        <w:tc>
          <w:tcPr>
            <w:tcW w:w="6850" w:type="dxa"/>
            <w:noWrap/>
            <w:hideMark/>
          </w:tcPr>
          <w:p w14:paraId="136F87DE" w14:textId="77777777" w:rsidR="00D8417F" w:rsidRPr="00A52D10" w:rsidRDefault="00D8417F" w:rsidP="00B92F5B">
            <w:r>
              <w:t xml:space="preserve">Air pollution particles that are approximately less than 2.5 </w:t>
            </w:r>
            <w:proofErr w:type="spellStart"/>
            <w:r w:rsidRPr="00A52D10">
              <w:t>μm</w:t>
            </w:r>
            <w:proofErr w:type="spellEnd"/>
            <w:r w:rsidRPr="00A52D10">
              <w:t xml:space="preserve"> in diameter</w:t>
            </w:r>
            <w:r>
              <w:t xml:space="preserve"> and are therefore a subset of PM</w:t>
            </w:r>
            <w:r w:rsidRPr="00BB73EE">
              <w:rPr>
                <w:vertAlign w:val="subscript"/>
              </w:rPr>
              <w:t>10</w:t>
            </w:r>
            <w:r w:rsidRPr="00A52D10">
              <w:t xml:space="preserve">. </w:t>
            </w:r>
          </w:p>
        </w:tc>
      </w:tr>
      <w:tr w:rsidR="00D8417F" w:rsidRPr="00A52D10" w14:paraId="6226E1F8" w14:textId="77777777" w:rsidTr="00B92F5B">
        <w:trPr>
          <w:trHeight w:val="510"/>
        </w:trPr>
        <w:tc>
          <w:tcPr>
            <w:tcW w:w="1644" w:type="dxa"/>
            <w:noWrap/>
            <w:hideMark/>
          </w:tcPr>
          <w:p w14:paraId="22D8D162" w14:textId="77777777" w:rsidR="00D8417F" w:rsidRPr="00A52D10" w:rsidRDefault="00D8417F" w:rsidP="00B92F5B">
            <w:r w:rsidRPr="00A52D10">
              <w:t>ppb</w:t>
            </w:r>
          </w:p>
        </w:tc>
        <w:tc>
          <w:tcPr>
            <w:tcW w:w="6850" w:type="dxa"/>
            <w:noWrap/>
            <w:hideMark/>
          </w:tcPr>
          <w:p w14:paraId="72E54F7A" w14:textId="77777777" w:rsidR="00D8417F" w:rsidRPr="00A52D10" w:rsidRDefault="00D8417F" w:rsidP="00B92F5B">
            <w:r>
              <w:t>P</w:t>
            </w:r>
            <w:r w:rsidRPr="00A52D10">
              <w:t>arts per billion by volume, concentration unit for gases and vapours, equivalent to one cubic millimetre of gas mixed with one cubic metre of air.</w:t>
            </w:r>
          </w:p>
        </w:tc>
      </w:tr>
      <w:tr w:rsidR="00D8417F" w:rsidRPr="00A52D10" w14:paraId="44C8D3DB" w14:textId="77777777" w:rsidTr="00B92F5B">
        <w:trPr>
          <w:trHeight w:val="300"/>
        </w:trPr>
        <w:tc>
          <w:tcPr>
            <w:tcW w:w="1644" w:type="dxa"/>
            <w:noWrap/>
            <w:hideMark/>
          </w:tcPr>
          <w:p w14:paraId="08B7E19B" w14:textId="77777777" w:rsidR="00D8417F" w:rsidRPr="00A52D10" w:rsidRDefault="00D8417F" w:rsidP="00B92F5B">
            <w:r w:rsidRPr="00A52D10">
              <w:t>PPC</w:t>
            </w:r>
          </w:p>
        </w:tc>
        <w:tc>
          <w:tcPr>
            <w:tcW w:w="6850" w:type="dxa"/>
            <w:noWrap/>
            <w:hideMark/>
          </w:tcPr>
          <w:p w14:paraId="1156AA1D" w14:textId="77777777" w:rsidR="00D8417F" w:rsidRPr="00A52D10" w:rsidRDefault="00D8417F" w:rsidP="00B92F5B">
            <w:r w:rsidRPr="00A52D10">
              <w:t>Pollution Prevention and Control</w:t>
            </w:r>
          </w:p>
        </w:tc>
      </w:tr>
      <w:tr w:rsidR="00D8417F" w:rsidRPr="00A52D10" w14:paraId="00C5097B" w14:textId="77777777" w:rsidTr="00B92F5B">
        <w:trPr>
          <w:trHeight w:val="765"/>
        </w:trPr>
        <w:tc>
          <w:tcPr>
            <w:tcW w:w="1644" w:type="dxa"/>
            <w:noWrap/>
            <w:hideMark/>
          </w:tcPr>
          <w:p w14:paraId="677450AC" w14:textId="77777777" w:rsidR="00D8417F" w:rsidRPr="00A52D10" w:rsidRDefault="00D8417F" w:rsidP="00B92F5B">
            <w:r w:rsidRPr="00A52D10">
              <w:t>ppm</w:t>
            </w:r>
          </w:p>
        </w:tc>
        <w:tc>
          <w:tcPr>
            <w:tcW w:w="6850" w:type="dxa"/>
            <w:noWrap/>
            <w:hideMark/>
          </w:tcPr>
          <w:p w14:paraId="7447C7B3" w14:textId="77777777" w:rsidR="00D8417F" w:rsidRPr="00A52D10" w:rsidRDefault="00D8417F" w:rsidP="00B92F5B">
            <w:r>
              <w:t>P</w:t>
            </w:r>
            <w:r w:rsidRPr="00A52D10">
              <w:t>arts per million by volume, concentration unit for gases and vapours, equivalent to one cubic centimetre of gas in a cubic metre of air, 1ppm = 1,000 ppb.</w:t>
            </w:r>
          </w:p>
        </w:tc>
      </w:tr>
      <w:tr w:rsidR="00D8417F" w:rsidRPr="00A52D10" w14:paraId="534001DE" w14:textId="77777777" w:rsidTr="00B92F5B">
        <w:trPr>
          <w:trHeight w:val="300"/>
        </w:trPr>
        <w:tc>
          <w:tcPr>
            <w:tcW w:w="1644" w:type="dxa"/>
            <w:noWrap/>
            <w:hideMark/>
          </w:tcPr>
          <w:p w14:paraId="22095315" w14:textId="77777777" w:rsidR="00D8417F" w:rsidRPr="00A52D10" w:rsidRDefault="00D8417F" w:rsidP="00B92F5B">
            <w:r w:rsidRPr="00A52D10">
              <w:t>Review Group</w:t>
            </w:r>
          </w:p>
        </w:tc>
        <w:tc>
          <w:tcPr>
            <w:tcW w:w="6850" w:type="dxa"/>
            <w:noWrap/>
            <w:hideMark/>
          </w:tcPr>
          <w:p w14:paraId="5AC5043A" w14:textId="77777777" w:rsidR="00D8417F" w:rsidRPr="00A52D10" w:rsidRDefault="00D8417F" w:rsidP="00B92F5B">
            <w:proofErr w:type="spellStart"/>
            <w:r w:rsidRPr="00A52D10">
              <w:t>Mossmorran</w:t>
            </w:r>
            <w:proofErr w:type="spellEnd"/>
            <w:r w:rsidRPr="00A52D10">
              <w:t xml:space="preserve"> &amp; </w:t>
            </w:r>
            <w:proofErr w:type="spellStart"/>
            <w:r w:rsidRPr="00A52D10">
              <w:t>Braefoot</w:t>
            </w:r>
            <w:proofErr w:type="spellEnd"/>
            <w:r w:rsidRPr="00A52D10">
              <w:t xml:space="preserve"> Bay Independent Air Quality Monitoring Review Group</w:t>
            </w:r>
          </w:p>
        </w:tc>
      </w:tr>
      <w:tr w:rsidR="00D8417F" w:rsidRPr="00A52D10" w14:paraId="7507D31A" w14:textId="77777777" w:rsidTr="00B92F5B">
        <w:trPr>
          <w:trHeight w:val="300"/>
        </w:trPr>
        <w:tc>
          <w:tcPr>
            <w:tcW w:w="1644" w:type="dxa"/>
            <w:noWrap/>
            <w:hideMark/>
          </w:tcPr>
          <w:p w14:paraId="59948D3F" w14:textId="77777777" w:rsidR="00D8417F" w:rsidRPr="00A52D10" w:rsidRDefault="00D8417F" w:rsidP="00B92F5B">
            <w:r w:rsidRPr="00A52D10">
              <w:lastRenderedPageBreak/>
              <w:t>SEPA</w:t>
            </w:r>
          </w:p>
        </w:tc>
        <w:tc>
          <w:tcPr>
            <w:tcW w:w="6850" w:type="dxa"/>
            <w:noWrap/>
            <w:hideMark/>
          </w:tcPr>
          <w:p w14:paraId="32FB7D6F" w14:textId="77777777" w:rsidR="00D8417F" w:rsidRPr="00A52D10" w:rsidRDefault="00D8417F" w:rsidP="00B92F5B">
            <w:r w:rsidRPr="00A52D10">
              <w:t>Scottish Environment Protection Agency</w:t>
            </w:r>
          </w:p>
        </w:tc>
      </w:tr>
      <w:tr w:rsidR="00D8417F" w:rsidRPr="00A52D10" w14:paraId="0926E46E" w14:textId="77777777" w:rsidTr="00B92F5B">
        <w:trPr>
          <w:trHeight w:val="300"/>
        </w:trPr>
        <w:tc>
          <w:tcPr>
            <w:tcW w:w="1644" w:type="dxa"/>
            <w:noWrap/>
            <w:hideMark/>
          </w:tcPr>
          <w:p w14:paraId="483A8D19" w14:textId="77777777" w:rsidR="00D8417F" w:rsidRPr="00A52D10" w:rsidRDefault="00D8417F" w:rsidP="00B92F5B">
            <w:r w:rsidRPr="00A52D10">
              <w:t>Shell</w:t>
            </w:r>
          </w:p>
        </w:tc>
        <w:tc>
          <w:tcPr>
            <w:tcW w:w="6850" w:type="dxa"/>
            <w:noWrap/>
            <w:hideMark/>
          </w:tcPr>
          <w:p w14:paraId="0943CD47" w14:textId="77777777" w:rsidR="00D8417F" w:rsidRPr="00A52D10" w:rsidRDefault="00D8417F" w:rsidP="00B92F5B">
            <w:r w:rsidRPr="00A52D10">
              <w:t>Shell UK Limited</w:t>
            </w:r>
          </w:p>
        </w:tc>
      </w:tr>
      <w:tr w:rsidR="00D8417F" w:rsidRPr="00A52D10" w14:paraId="32B47B7E" w14:textId="77777777" w:rsidTr="00B92F5B">
        <w:trPr>
          <w:trHeight w:val="300"/>
        </w:trPr>
        <w:tc>
          <w:tcPr>
            <w:tcW w:w="1644" w:type="dxa"/>
            <w:noWrap/>
            <w:hideMark/>
          </w:tcPr>
          <w:p w14:paraId="3415F5F3" w14:textId="77777777" w:rsidR="00D8417F" w:rsidRPr="00A52D10" w:rsidRDefault="00D8417F" w:rsidP="00B92F5B">
            <w:proofErr w:type="spellStart"/>
            <w:r w:rsidRPr="00A52D10">
              <w:t>SO</w:t>
            </w:r>
            <w:r w:rsidRPr="00A52D10">
              <w:rPr>
                <w:vertAlign w:val="subscript"/>
              </w:rPr>
              <w:t>x</w:t>
            </w:r>
            <w:proofErr w:type="spellEnd"/>
          </w:p>
        </w:tc>
        <w:tc>
          <w:tcPr>
            <w:tcW w:w="6850" w:type="dxa"/>
            <w:noWrap/>
            <w:hideMark/>
          </w:tcPr>
          <w:p w14:paraId="498948A3" w14:textId="77777777" w:rsidR="00D8417F" w:rsidRPr="00A52D10" w:rsidRDefault="00D8417F" w:rsidP="00B92F5B">
            <w:r>
              <w:t>S</w:t>
            </w:r>
            <w:r w:rsidRPr="00A52D10">
              <w:t>ulphur oxides</w:t>
            </w:r>
          </w:p>
        </w:tc>
      </w:tr>
      <w:tr w:rsidR="00D8417F" w:rsidRPr="00A52D10" w14:paraId="1E7C5889" w14:textId="77777777" w:rsidTr="00B92F5B">
        <w:trPr>
          <w:trHeight w:val="300"/>
        </w:trPr>
        <w:tc>
          <w:tcPr>
            <w:tcW w:w="1644" w:type="dxa"/>
            <w:noWrap/>
          </w:tcPr>
          <w:p w14:paraId="50F2684A" w14:textId="77777777" w:rsidR="00D8417F" w:rsidRPr="00A52D10" w:rsidRDefault="00D8417F" w:rsidP="00B92F5B">
            <w:r>
              <w:t>SO</w:t>
            </w:r>
            <w:r w:rsidRPr="00B15B53">
              <w:rPr>
                <w:vertAlign w:val="subscript"/>
              </w:rPr>
              <w:t>2</w:t>
            </w:r>
          </w:p>
        </w:tc>
        <w:tc>
          <w:tcPr>
            <w:tcW w:w="6850" w:type="dxa"/>
            <w:noWrap/>
          </w:tcPr>
          <w:p w14:paraId="7E97BEB6" w14:textId="77777777" w:rsidR="00D8417F" w:rsidRPr="00A52D10" w:rsidRDefault="00D8417F" w:rsidP="00B92F5B">
            <w:r>
              <w:t>Sulphur dioxide</w:t>
            </w:r>
          </w:p>
        </w:tc>
      </w:tr>
      <w:tr w:rsidR="00D8417F" w:rsidRPr="00A52D10" w14:paraId="3FF4AE09" w14:textId="77777777" w:rsidTr="00B92F5B">
        <w:trPr>
          <w:trHeight w:val="300"/>
        </w:trPr>
        <w:tc>
          <w:tcPr>
            <w:tcW w:w="1644" w:type="dxa"/>
            <w:noWrap/>
          </w:tcPr>
          <w:p w14:paraId="235D4288" w14:textId="77777777" w:rsidR="00D8417F" w:rsidRPr="00A52D10" w:rsidRDefault="00D8417F" w:rsidP="00B92F5B">
            <w:r>
              <w:t>TOR</w:t>
            </w:r>
          </w:p>
        </w:tc>
        <w:tc>
          <w:tcPr>
            <w:tcW w:w="6850" w:type="dxa"/>
            <w:noWrap/>
          </w:tcPr>
          <w:p w14:paraId="4BCE2F2D" w14:textId="77777777" w:rsidR="00D8417F" w:rsidRPr="00A52D10" w:rsidRDefault="00D8417F" w:rsidP="00B92F5B">
            <w:r>
              <w:t>Terms of reference</w:t>
            </w:r>
          </w:p>
        </w:tc>
      </w:tr>
      <w:tr w:rsidR="00D8417F" w:rsidRPr="00A52D10" w14:paraId="1195FB3F" w14:textId="77777777" w:rsidTr="00B92F5B">
        <w:trPr>
          <w:trHeight w:val="300"/>
        </w:trPr>
        <w:tc>
          <w:tcPr>
            <w:tcW w:w="1644" w:type="dxa"/>
            <w:noWrap/>
          </w:tcPr>
          <w:p w14:paraId="28C55D32" w14:textId="77777777" w:rsidR="00D8417F" w:rsidRPr="00A52D10" w:rsidRDefault="00D8417F" w:rsidP="00B92F5B">
            <w:r>
              <w:t>THCs</w:t>
            </w:r>
          </w:p>
        </w:tc>
        <w:tc>
          <w:tcPr>
            <w:tcW w:w="6850" w:type="dxa"/>
            <w:noWrap/>
          </w:tcPr>
          <w:p w14:paraId="36951D68" w14:textId="77777777" w:rsidR="00D8417F" w:rsidRPr="00A52D10" w:rsidRDefault="00D8417F" w:rsidP="00B92F5B">
            <w:r>
              <w:t>Total hydrocarbons</w:t>
            </w:r>
          </w:p>
        </w:tc>
      </w:tr>
      <w:tr w:rsidR="00D8417F" w:rsidRPr="00A52D10" w14:paraId="2AD345CE" w14:textId="77777777" w:rsidTr="00B92F5B">
        <w:trPr>
          <w:trHeight w:val="300"/>
        </w:trPr>
        <w:tc>
          <w:tcPr>
            <w:tcW w:w="1644" w:type="dxa"/>
            <w:noWrap/>
            <w:hideMark/>
          </w:tcPr>
          <w:p w14:paraId="41D458E8" w14:textId="77777777" w:rsidR="00D8417F" w:rsidRPr="00A52D10" w:rsidRDefault="00D8417F" w:rsidP="00B92F5B">
            <w:r w:rsidRPr="00A52D10">
              <w:t>VOCs</w:t>
            </w:r>
          </w:p>
        </w:tc>
        <w:tc>
          <w:tcPr>
            <w:tcW w:w="6850" w:type="dxa"/>
            <w:noWrap/>
            <w:hideMark/>
          </w:tcPr>
          <w:p w14:paraId="0A639EE4" w14:textId="77777777" w:rsidR="00D8417F" w:rsidRPr="00A52D10" w:rsidRDefault="00D8417F" w:rsidP="00B92F5B">
            <w:r>
              <w:t>V</w:t>
            </w:r>
            <w:r w:rsidRPr="00A52D10">
              <w:t>olatile organic compounds</w:t>
            </w:r>
          </w:p>
        </w:tc>
      </w:tr>
    </w:tbl>
    <w:p w14:paraId="23D642DF" w14:textId="77777777" w:rsidR="00021A33" w:rsidRDefault="00A344B3" w:rsidP="00D8417F">
      <w:pPr>
        <w:pStyle w:val="Heading"/>
        <w:jc w:val="both"/>
        <w:sectPr w:rsidR="00021A33" w:rsidSect="00D1610D">
          <w:pgSz w:w="11906" w:h="16838" w:code="9"/>
          <w:pgMar w:top="1701" w:right="1701" w:bottom="1701" w:left="1701" w:header="709" w:footer="709" w:gutter="0"/>
          <w:cols w:space="708"/>
          <w:docGrid w:linePitch="360"/>
        </w:sectPr>
      </w:pPr>
      <w:r>
        <w:tab/>
      </w:r>
    </w:p>
    <w:p w14:paraId="609633CD" w14:textId="77777777" w:rsidR="00D8417F" w:rsidRDefault="00021A33" w:rsidP="00D8417F">
      <w:pPr>
        <w:pStyle w:val="AppendixTitle"/>
      </w:pPr>
      <w:bookmarkStart w:id="67" w:name="_Ref102731817"/>
      <w:bookmarkStart w:id="68" w:name="_Toc125472626"/>
      <w:r>
        <w:lastRenderedPageBreak/>
        <w:t>Glossary</w:t>
      </w:r>
      <w:bookmarkEnd w:id="67"/>
      <w:bookmarkEnd w:id="68"/>
    </w:p>
    <w:p w14:paraId="2647753E" w14:textId="5F0FB924" w:rsidR="00D8417F" w:rsidRDefault="00D8417F" w:rsidP="00791FFE">
      <w:r w:rsidRPr="00D8417F">
        <w:t xml:space="preserve">Air quality standard – the concentration recorded and averaged over a specified </w:t>
      </w:r>
      <w:proofErr w:type="gramStart"/>
      <w:r w:rsidRPr="00D8417F">
        <w:t>time period</w:t>
      </w:r>
      <w:proofErr w:type="gramEnd"/>
      <w:r w:rsidRPr="00D8417F">
        <w:t xml:space="preserve"> which is considered acceptable with respect to health.</w:t>
      </w:r>
    </w:p>
    <w:p w14:paraId="793E9196" w14:textId="77777777" w:rsidR="00791FFE" w:rsidRPr="00D76A6B" w:rsidRDefault="00791FFE" w:rsidP="00791FFE"/>
    <w:p w14:paraId="543C34E3" w14:textId="176A8C5E" w:rsidR="00D8417F" w:rsidRDefault="00D8417F" w:rsidP="00791FFE">
      <w:r w:rsidRPr="00D8417F">
        <w:t xml:space="preserve">Air quality objective - the allowable exceedances of a standard in a defined </w:t>
      </w:r>
      <w:proofErr w:type="gramStart"/>
      <w:r w:rsidRPr="00D8417F">
        <w:t>time period</w:t>
      </w:r>
      <w:proofErr w:type="gramEnd"/>
      <w:r w:rsidRPr="00D8417F">
        <w:t xml:space="preserve">. </w:t>
      </w:r>
    </w:p>
    <w:p w14:paraId="6D97B9DA" w14:textId="77777777" w:rsidR="00791FFE" w:rsidRPr="00D8417F" w:rsidRDefault="00791FFE" w:rsidP="00791FFE"/>
    <w:p w14:paraId="01C574CB" w14:textId="77777777" w:rsidR="00791FFE" w:rsidRDefault="00D8417F" w:rsidP="00791FFE">
      <w:r w:rsidRPr="00D8417F">
        <w:t xml:space="preserve">From ExxonMobil Permit, a “flaring event” is any flaring of hydrocarbon at a rate greater than 5t/h for longer than 30mins, to either the ground or elevated flare. </w:t>
      </w:r>
    </w:p>
    <w:p w14:paraId="72070FF0" w14:textId="77777777" w:rsidR="00791FFE" w:rsidRDefault="00791FFE" w:rsidP="00791FFE"/>
    <w:p w14:paraId="54AFF9FE" w14:textId="68A73772" w:rsidR="00D8417F" w:rsidRDefault="00D8417F" w:rsidP="00791FFE">
      <w:r w:rsidRPr="00D8417F">
        <w:t>The following types of flaring are defined for ExxonMobil:</w:t>
      </w:r>
    </w:p>
    <w:p w14:paraId="0D66B84F" w14:textId="77777777" w:rsidR="00791FFE" w:rsidRPr="00D8417F" w:rsidRDefault="00791FFE" w:rsidP="00791FFE"/>
    <w:p w14:paraId="721EC446" w14:textId="77777777" w:rsidR="00791FFE" w:rsidRPr="00D8417F" w:rsidRDefault="00791FFE" w:rsidP="00791FFE"/>
    <w:p w14:paraId="6337BB7A" w14:textId="7BF378DC" w:rsidR="00D8417F" w:rsidRDefault="00D8417F" w:rsidP="00D76A6B">
      <w:pPr>
        <w:pStyle w:val="ListParagraph"/>
        <w:numPr>
          <w:ilvl w:val="0"/>
          <w:numId w:val="25"/>
        </w:numPr>
      </w:pPr>
      <w:r w:rsidRPr="00D8417F">
        <w:t xml:space="preserve">Unplanned (also called event) Flaring – Unplanned flaring greater than 5 tonnes/hour to either the ground or elevated flare </w:t>
      </w:r>
      <w:proofErr w:type="gramStart"/>
      <w:r w:rsidRPr="00D8417F">
        <w:t>i.e.</w:t>
      </w:r>
      <w:proofErr w:type="gramEnd"/>
      <w:r w:rsidRPr="00D8417F">
        <w:t xml:space="preserve"> during a process upset</w:t>
      </w:r>
    </w:p>
    <w:p w14:paraId="46707839" w14:textId="77777777" w:rsidR="00791FFE" w:rsidRPr="00D8417F" w:rsidRDefault="00791FFE" w:rsidP="00791FFE"/>
    <w:p w14:paraId="2A8626C9" w14:textId="72380154" w:rsidR="00D8417F" w:rsidRDefault="00D8417F" w:rsidP="00FD5032">
      <w:pPr>
        <w:pStyle w:val="ListParagraph"/>
        <w:numPr>
          <w:ilvl w:val="0"/>
          <w:numId w:val="25"/>
        </w:numPr>
      </w:pPr>
      <w:r w:rsidRPr="00D8417F">
        <w:t>Planned Flaring – Planned flaring greater than 5 tonnes/hour, for which SEPA &amp; communities will have been given notice ahead of time</w:t>
      </w:r>
      <w:r w:rsidR="00FD5032">
        <w:t>. Planned flaring includes Base Flaring, which means</w:t>
      </w:r>
      <w:r w:rsidR="00FD5032" w:rsidRPr="00D8417F">
        <w:t xml:space="preserve"> &lt;5 tonnes/hour flaring to either ground or elevated flare that is required for normal plant operation (purging of process equipment, use of safety facilities (pressure control valves etc.).</w:t>
      </w:r>
    </w:p>
    <w:p w14:paraId="69F673FF" w14:textId="77777777" w:rsidR="00791FFE" w:rsidRPr="00D8417F" w:rsidRDefault="00791FFE" w:rsidP="00791FFE"/>
    <w:p w14:paraId="1F1BD8B4" w14:textId="3B643FE5" w:rsidR="00D8417F" w:rsidRPr="00D8417F" w:rsidRDefault="00D8417F" w:rsidP="00D76A6B">
      <w:pPr>
        <w:pStyle w:val="ListParagraph"/>
        <w:numPr>
          <w:ilvl w:val="0"/>
          <w:numId w:val="25"/>
        </w:numPr>
      </w:pPr>
      <w:r w:rsidRPr="00D8417F">
        <w:t>External Flaring – Any planned/unplanned flaring due to factors outside FEPs control (i</w:t>
      </w:r>
      <w:r w:rsidR="00791FFE">
        <w:t>.</w:t>
      </w:r>
      <w:r w:rsidRPr="00D8417F">
        <w:t>e</w:t>
      </w:r>
      <w:r w:rsidR="00791FFE">
        <w:t>.</w:t>
      </w:r>
      <w:r w:rsidRPr="00D8417F">
        <w:t xml:space="preserve"> </w:t>
      </w:r>
      <w:r w:rsidR="005D5C19" w:rsidRPr="00D8417F">
        <w:t xml:space="preserve">– </w:t>
      </w:r>
      <w:r w:rsidR="005D5C19">
        <w:t>ethane</w:t>
      </w:r>
      <w:r w:rsidR="00A467FC">
        <w:t xml:space="preserve"> from FNGL routed to ground flares during the FEP </w:t>
      </w:r>
      <w:r w:rsidR="005D5C19">
        <w:t>shutdown)</w:t>
      </w:r>
      <w:r w:rsidRPr="00D8417F">
        <w:t xml:space="preserve">. </w:t>
      </w:r>
      <w:r w:rsidR="00D76A6B">
        <w:t xml:space="preserve"> </w:t>
      </w:r>
      <w:r w:rsidRPr="00D8417F">
        <w:t xml:space="preserve">However, this does not include flaring due to a process upset </w:t>
      </w:r>
      <w:proofErr w:type="gramStart"/>
      <w:r w:rsidRPr="00D8417F">
        <w:t>as a result of</w:t>
      </w:r>
      <w:proofErr w:type="gramEnd"/>
      <w:r w:rsidRPr="00D8417F">
        <w:t xml:space="preserve"> weather.</w:t>
      </w:r>
    </w:p>
    <w:p w14:paraId="0B24447F" w14:textId="6A88BEAE" w:rsidR="00E52079" w:rsidRDefault="00E52079" w:rsidP="00D76A6B"/>
    <w:p w14:paraId="041A0A6B" w14:textId="77777777" w:rsidR="0085573E" w:rsidRDefault="0085573E" w:rsidP="0085573E">
      <w:r w:rsidRPr="00D8417F">
        <w:t xml:space="preserve">The following types of flaring are defined for </w:t>
      </w:r>
      <w:r>
        <w:t xml:space="preserve">Shell </w:t>
      </w:r>
      <w:proofErr w:type="gramStart"/>
      <w:r>
        <w:t xml:space="preserve">FNGL </w:t>
      </w:r>
      <w:r w:rsidRPr="00D8417F">
        <w:t>:</w:t>
      </w:r>
      <w:proofErr w:type="gramEnd"/>
    </w:p>
    <w:p w14:paraId="760E68AF" w14:textId="77777777" w:rsidR="0085573E" w:rsidRDefault="0085573E" w:rsidP="0085573E"/>
    <w:p w14:paraId="21D2FC29" w14:textId="77777777" w:rsidR="0085573E" w:rsidRDefault="0085573E" w:rsidP="00D76A6B">
      <w:pPr>
        <w:pStyle w:val="ListParagraph"/>
        <w:numPr>
          <w:ilvl w:val="0"/>
          <w:numId w:val="26"/>
        </w:numPr>
      </w:pPr>
      <w:r>
        <w:t>Planned Flaring - Flaring to either ground or elevated flare that is required for normal plant operation (pilot gas for safe operation of flare tip, purging of process equipment, use of safety facilities etc.) and flaring required for larger maintenance/process activities, for which SEPA and communities are given notice ahead of time (planned plant start-up/shutdown etc.).</w:t>
      </w:r>
    </w:p>
    <w:p w14:paraId="36206AAA" w14:textId="77777777" w:rsidR="0085573E" w:rsidRDefault="0085573E" w:rsidP="0085573E"/>
    <w:p w14:paraId="14A8D753" w14:textId="77777777" w:rsidR="0085573E" w:rsidRDefault="0085573E" w:rsidP="00D76A6B">
      <w:pPr>
        <w:pStyle w:val="ListParagraph"/>
        <w:numPr>
          <w:ilvl w:val="0"/>
          <w:numId w:val="26"/>
        </w:numPr>
      </w:pPr>
      <w:r>
        <w:t>Unplanned Flaring - Flaring due to unplanned changes in operations that require gas to be flared.</w:t>
      </w:r>
    </w:p>
    <w:p w14:paraId="2C593D48" w14:textId="77777777" w:rsidR="0085573E" w:rsidRDefault="0085573E" w:rsidP="0085573E"/>
    <w:p w14:paraId="7690BA7C" w14:textId="34584366" w:rsidR="0085573E" w:rsidRDefault="0085573E" w:rsidP="00D76A6B">
      <w:pPr>
        <w:pStyle w:val="ListParagraph"/>
        <w:numPr>
          <w:ilvl w:val="0"/>
          <w:numId w:val="26"/>
        </w:numPr>
      </w:pPr>
      <w:r>
        <w:t>External Flaring - Flaring (both planned/unplanned) due to events out</w:t>
      </w:r>
      <w:r w:rsidR="00D76A6B">
        <w:t xml:space="preserve"> </w:t>
      </w:r>
      <w:r>
        <w:t>with operator's control.</w:t>
      </w:r>
    </w:p>
    <w:p w14:paraId="1D6AC1AF" w14:textId="77777777" w:rsidR="00345EF5" w:rsidRDefault="00345EF5" w:rsidP="00345EF5">
      <w:pPr>
        <w:pStyle w:val="NormalWeb"/>
        <w:rPr>
          <w:rFonts w:cs="Arial"/>
          <w:b/>
          <w:bCs/>
          <w:color w:val="000000"/>
        </w:rPr>
      </w:pPr>
    </w:p>
    <w:p w14:paraId="0A7A1753" w14:textId="77777777" w:rsidR="00345EF5" w:rsidRDefault="00345EF5" w:rsidP="00345EF5">
      <w:pPr>
        <w:pStyle w:val="NormalWeb"/>
        <w:rPr>
          <w:rFonts w:cs="Arial"/>
          <w:b/>
          <w:bCs/>
          <w:color w:val="000000"/>
        </w:rPr>
      </w:pPr>
    </w:p>
    <w:p w14:paraId="08DD921D" w14:textId="77777777" w:rsidR="00345EF5" w:rsidRDefault="00345EF5" w:rsidP="00345EF5">
      <w:pPr>
        <w:pStyle w:val="NormalWeb"/>
        <w:rPr>
          <w:rFonts w:cs="Arial"/>
          <w:b/>
          <w:bCs/>
          <w:color w:val="000000"/>
        </w:rPr>
      </w:pPr>
    </w:p>
    <w:p w14:paraId="464C5C0B" w14:textId="77777777" w:rsidR="00345EF5" w:rsidRDefault="00345EF5" w:rsidP="00345EF5">
      <w:pPr>
        <w:pStyle w:val="NormalWeb"/>
        <w:rPr>
          <w:rFonts w:cs="Arial"/>
          <w:b/>
          <w:bCs/>
          <w:color w:val="000000"/>
        </w:rPr>
        <w:sectPr w:rsidR="00345EF5" w:rsidSect="00AD55FA">
          <w:pgSz w:w="11906" w:h="16838" w:code="9"/>
          <w:pgMar w:top="1701" w:right="1701" w:bottom="1701" w:left="1701" w:header="709" w:footer="709" w:gutter="0"/>
          <w:cols w:space="708"/>
          <w:docGrid w:linePitch="360"/>
        </w:sectPr>
      </w:pPr>
    </w:p>
    <w:p w14:paraId="1C935724" w14:textId="4EA8B799" w:rsidR="009067DF" w:rsidRPr="003E69F5" w:rsidRDefault="009067DF" w:rsidP="009067DF">
      <w:pPr>
        <w:pStyle w:val="AppendixTitle"/>
        <w:tabs>
          <w:tab w:val="clear" w:pos="1566"/>
          <w:tab w:val="clear" w:pos="1992"/>
        </w:tabs>
        <w:ind w:left="2268" w:hanging="2268"/>
      </w:pPr>
      <w:bookmarkStart w:id="69" w:name="_Toc125472627"/>
      <w:bookmarkStart w:id="70" w:name="_Toc527105902"/>
      <w:r>
        <w:rPr>
          <w:bCs/>
        </w:rPr>
        <w:lastRenderedPageBreak/>
        <w:t>M</w:t>
      </w:r>
      <w:r w:rsidRPr="003E69F5">
        <w:rPr>
          <w:bCs/>
        </w:rPr>
        <w:t>embership</w:t>
      </w:r>
      <w:bookmarkEnd w:id="69"/>
      <w:r w:rsidRPr="003E69F5">
        <w:t xml:space="preserve"> </w:t>
      </w:r>
      <w:bookmarkEnd w:id="70"/>
    </w:p>
    <w:p w14:paraId="431D5E81" w14:textId="09C31EB3" w:rsidR="009067DF" w:rsidRPr="00D76A6B" w:rsidRDefault="009067DF" w:rsidP="009067DF">
      <w:pPr>
        <w:tabs>
          <w:tab w:val="left" w:pos="851"/>
        </w:tabs>
        <w:rPr>
          <w:rFonts w:cs="Arial"/>
        </w:rPr>
      </w:pPr>
      <w:r w:rsidRPr="00D76A6B">
        <w:rPr>
          <w:rFonts w:cs="Arial"/>
        </w:rPr>
        <w:t>This Appendix contains information provided by Fife Council</w:t>
      </w:r>
      <w:r w:rsidR="00FA469E" w:rsidRPr="00D76A6B">
        <w:rPr>
          <w:rFonts w:cs="Arial"/>
        </w:rPr>
        <w:t xml:space="preserve">, membership as </w:t>
      </w:r>
      <w:proofErr w:type="gramStart"/>
      <w:r w:rsidR="00FA469E" w:rsidRPr="00D76A6B">
        <w:rPr>
          <w:rFonts w:cs="Arial"/>
        </w:rPr>
        <w:t>at</w:t>
      </w:r>
      <w:proofErr w:type="gramEnd"/>
      <w:r w:rsidR="00FA469E" w:rsidRPr="00D76A6B">
        <w:rPr>
          <w:rFonts w:cs="Arial"/>
        </w:rPr>
        <w:t xml:space="preserve"> December 202</w:t>
      </w:r>
      <w:r w:rsidR="00C77704" w:rsidRPr="00D76A6B">
        <w:rPr>
          <w:rFonts w:cs="Arial"/>
        </w:rPr>
        <w:t>1</w:t>
      </w:r>
      <w:r w:rsidRPr="00D76A6B">
        <w:rPr>
          <w:rFonts w:cs="Arial"/>
        </w:rPr>
        <w:t>.</w:t>
      </w:r>
    </w:p>
    <w:p w14:paraId="58BF52D4" w14:textId="77777777" w:rsidR="009067DF" w:rsidRPr="00D76A6B" w:rsidRDefault="009067DF" w:rsidP="009067DF">
      <w:pPr>
        <w:tabs>
          <w:tab w:val="left" w:pos="851"/>
        </w:tabs>
        <w:ind w:left="851" w:hanging="851"/>
        <w:rPr>
          <w:rFonts w:cs="Arial"/>
        </w:rPr>
      </w:pPr>
    </w:p>
    <w:tbl>
      <w:tblPr>
        <w:tblW w:w="9039" w:type="dxa"/>
        <w:tblLayout w:type="fixed"/>
        <w:tblLook w:val="0000" w:firstRow="0" w:lastRow="0" w:firstColumn="0" w:lastColumn="0" w:noHBand="0" w:noVBand="0"/>
      </w:tblPr>
      <w:tblGrid>
        <w:gridCol w:w="2093"/>
        <w:gridCol w:w="3210"/>
        <w:gridCol w:w="3736"/>
      </w:tblGrid>
      <w:tr w:rsidR="009067DF" w:rsidRPr="00D76A6B" w14:paraId="3D0D0722" w14:textId="77777777" w:rsidTr="00F65EB4">
        <w:trPr>
          <w:tblHeader/>
        </w:trPr>
        <w:tc>
          <w:tcPr>
            <w:tcW w:w="2093" w:type="dxa"/>
          </w:tcPr>
          <w:p w14:paraId="3ED9724C" w14:textId="77777777" w:rsidR="009067DF" w:rsidRPr="00D76A6B" w:rsidRDefault="009067DF" w:rsidP="009067DF">
            <w:pPr>
              <w:jc w:val="left"/>
              <w:rPr>
                <w:rFonts w:cs="Arial"/>
                <w:b/>
              </w:rPr>
            </w:pPr>
            <w:r w:rsidRPr="00D76A6B">
              <w:rPr>
                <w:rFonts w:cs="Arial"/>
                <w:b/>
              </w:rPr>
              <w:t>Name</w:t>
            </w:r>
          </w:p>
        </w:tc>
        <w:tc>
          <w:tcPr>
            <w:tcW w:w="3210" w:type="dxa"/>
          </w:tcPr>
          <w:p w14:paraId="37029AF0" w14:textId="77777777" w:rsidR="009067DF" w:rsidRPr="00D76A6B" w:rsidRDefault="009067DF" w:rsidP="009067DF">
            <w:pPr>
              <w:jc w:val="left"/>
              <w:rPr>
                <w:rFonts w:cs="Arial"/>
                <w:b/>
              </w:rPr>
            </w:pPr>
            <w:r w:rsidRPr="00D76A6B">
              <w:rPr>
                <w:rFonts w:cs="Arial"/>
                <w:b/>
              </w:rPr>
              <w:t>Designation/</w:t>
            </w:r>
          </w:p>
          <w:p w14:paraId="79FEAE0B" w14:textId="77777777" w:rsidR="009067DF" w:rsidRPr="00D76A6B" w:rsidRDefault="009067DF" w:rsidP="009067DF">
            <w:pPr>
              <w:jc w:val="left"/>
              <w:rPr>
                <w:rFonts w:cs="Arial"/>
                <w:b/>
                <w:u w:val="single"/>
              </w:rPr>
            </w:pPr>
            <w:r w:rsidRPr="00D76A6B">
              <w:rPr>
                <w:rFonts w:cs="Arial"/>
                <w:b/>
              </w:rPr>
              <w:t>Representing</w:t>
            </w:r>
          </w:p>
        </w:tc>
        <w:tc>
          <w:tcPr>
            <w:tcW w:w="3736" w:type="dxa"/>
          </w:tcPr>
          <w:p w14:paraId="3A67D96D" w14:textId="77777777" w:rsidR="009067DF" w:rsidRPr="00D76A6B" w:rsidRDefault="009067DF" w:rsidP="009067DF">
            <w:pPr>
              <w:jc w:val="left"/>
              <w:rPr>
                <w:rFonts w:cs="Arial"/>
                <w:b/>
              </w:rPr>
            </w:pPr>
            <w:r w:rsidRPr="00D76A6B">
              <w:rPr>
                <w:rFonts w:cs="Arial"/>
                <w:b/>
              </w:rPr>
              <w:t>Address</w:t>
            </w:r>
          </w:p>
        </w:tc>
      </w:tr>
      <w:tr w:rsidR="009067DF" w:rsidRPr="00D76A6B" w14:paraId="11F11917" w14:textId="77777777" w:rsidTr="00F65EB4">
        <w:tc>
          <w:tcPr>
            <w:tcW w:w="5303" w:type="dxa"/>
            <w:gridSpan w:val="2"/>
          </w:tcPr>
          <w:p w14:paraId="37D789B4" w14:textId="77777777" w:rsidR="009067DF" w:rsidRPr="00D76A6B" w:rsidRDefault="009067DF" w:rsidP="009067DF">
            <w:pPr>
              <w:spacing w:after="120"/>
              <w:jc w:val="left"/>
              <w:rPr>
                <w:rFonts w:cs="Arial"/>
              </w:rPr>
            </w:pPr>
            <w:r w:rsidRPr="00D76A6B">
              <w:rPr>
                <w:rFonts w:cs="Arial"/>
                <w:b/>
              </w:rPr>
              <w:t>A. MEMBERS</w:t>
            </w:r>
          </w:p>
        </w:tc>
        <w:tc>
          <w:tcPr>
            <w:tcW w:w="3736" w:type="dxa"/>
          </w:tcPr>
          <w:p w14:paraId="62CA9CE0" w14:textId="77777777" w:rsidR="009067DF" w:rsidRPr="00D76A6B" w:rsidRDefault="009067DF" w:rsidP="009067DF">
            <w:pPr>
              <w:spacing w:after="120"/>
              <w:jc w:val="left"/>
              <w:rPr>
                <w:rFonts w:cs="Arial"/>
              </w:rPr>
            </w:pPr>
          </w:p>
        </w:tc>
      </w:tr>
      <w:tr w:rsidR="009067DF" w:rsidRPr="00D76A6B" w14:paraId="06013084" w14:textId="77777777" w:rsidTr="00F65EB4">
        <w:tc>
          <w:tcPr>
            <w:tcW w:w="2093" w:type="dxa"/>
          </w:tcPr>
          <w:p w14:paraId="3EB34A6B" w14:textId="77777777" w:rsidR="009067DF" w:rsidRPr="00D76A6B" w:rsidRDefault="009067DF" w:rsidP="009067DF">
            <w:pPr>
              <w:spacing w:after="120"/>
              <w:jc w:val="left"/>
              <w:rPr>
                <w:rFonts w:cs="Arial"/>
                <w:sz w:val="20"/>
                <w:szCs w:val="20"/>
              </w:rPr>
            </w:pPr>
            <w:r w:rsidRPr="00D76A6B">
              <w:rPr>
                <w:rFonts w:cs="Arial"/>
                <w:sz w:val="20"/>
                <w:szCs w:val="20"/>
              </w:rPr>
              <w:t xml:space="preserve">Kenny Bisset </w:t>
            </w:r>
          </w:p>
        </w:tc>
        <w:tc>
          <w:tcPr>
            <w:tcW w:w="3210" w:type="dxa"/>
          </w:tcPr>
          <w:p w14:paraId="7F3AB68C" w14:textId="77777777" w:rsidR="009067DF" w:rsidRPr="00D76A6B" w:rsidRDefault="009067DF" w:rsidP="009067DF">
            <w:pPr>
              <w:spacing w:after="120"/>
              <w:jc w:val="left"/>
              <w:rPr>
                <w:rFonts w:cs="Arial"/>
                <w:sz w:val="20"/>
                <w:szCs w:val="20"/>
              </w:rPr>
            </w:pPr>
            <w:r w:rsidRPr="00D76A6B">
              <w:rPr>
                <w:rFonts w:cs="Arial"/>
                <w:sz w:val="20"/>
                <w:szCs w:val="20"/>
              </w:rPr>
              <w:t>Fife Council (Enterprise, Planning and Protective Services)</w:t>
            </w:r>
          </w:p>
        </w:tc>
        <w:tc>
          <w:tcPr>
            <w:tcW w:w="3736" w:type="dxa"/>
          </w:tcPr>
          <w:p w14:paraId="0A7A043C" w14:textId="77777777" w:rsidR="009067DF" w:rsidRPr="00D76A6B" w:rsidRDefault="009067DF" w:rsidP="009067DF">
            <w:pPr>
              <w:spacing w:after="120"/>
              <w:jc w:val="left"/>
              <w:rPr>
                <w:rFonts w:cs="Arial"/>
                <w:sz w:val="20"/>
                <w:szCs w:val="20"/>
              </w:rPr>
            </w:pPr>
            <w:r w:rsidRPr="00D76A6B">
              <w:rPr>
                <w:rFonts w:cs="Arial"/>
                <w:sz w:val="20"/>
                <w:szCs w:val="20"/>
              </w:rPr>
              <w:t xml:space="preserve">Enterprise, </w:t>
            </w:r>
            <w:proofErr w:type="gramStart"/>
            <w:r w:rsidRPr="00D76A6B">
              <w:rPr>
                <w:rFonts w:cs="Arial"/>
                <w:sz w:val="20"/>
                <w:szCs w:val="20"/>
              </w:rPr>
              <w:t>Planning  and</w:t>
            </w:r>
            <w:proofErr w:type="gramEnd"/>
            <w:r w:rsidRPr="00D76A6B">
              <w:rPr>
                <w:rFonts w:cs="Arial"/>
                <w:sz w:val="20"/>
                <w:szCs w:val="20"/>
              </w:rPr>
              <w:t xml:space="preserve"> Protective Services, Glenrothes</w:t>
            </w:r>
          </w:p>
        </w:tc>
      </w:tr>
      <w:tr w:rsidR="009067DF" w:rsidRPr="00D76A6B" w14:paraId="3B43F811" w14:textId="77777777" w:rsidTr="00F65EB4">
        <w:tc>
          <w:tcPr>
            <w:tcW w:w="2093" w:type="dxa"/>
          </w:tcPr>
          <w:p w14:paraId="76AEECB3" w14:textId="04027508" w:rsidR="009067DF" w:rsidRPr="00D76A6B" w:rsidRDefault="009067DF" w:rsidP="00560C19">
            <w:pPr>
              <w:spacing w:after="120"/>
              <w:jc w:val="left"/>
              <w:rPr>
                <w:rFonts w:cs="Arial"/>
                <w:sz w:val="20"/>
                <w:szCs w:val="20"/>
              </w:rPr>
            </w:pPr>
            <w:r w:rsidRPr="00D76A6B">
              <w:rPr>
                <w:rFonts w:cs="Arial"/>
                <w:sz w:val="20"/>
                <w:szCs w:val="20"/>
              </w:rPr>
              <w:t xml:space="preserve">Dr </w:t>
            </w:r>
            <w:r w:rsidR="00560C19" w:rsidRPr="00D76A6B">
              <w:rPr>
                <w:rFonts w:cs="Arial"/>
                <w:sz w:val="20"/>
                <w:szCs w:val="20"/>
              </w:rPr>
              <w:t xml:space="preserve">Miranda </w:t>
            </w:r>
            <w:proofErr w:type="spellStart"/>
            <w:r w:rsidR="00560C19" w:rsidRPr="00D76A6B">
              <w:rPr>
                <w:rFonts w:cs="Arial"/>
                <w:sz w:val="20"/>
                <w:szCs w:val="20"/>
              </w:rPr>
              <w:t>Loh</w:t>
            </w:r>
            <w:proofErr w:type="spellEnd"/>
          </w:p>
        </w:tc>
        <w:tc>
          <w:tcPr>
            <w:tcW w:w="3210" w:type="dxa"/>
          </w:tcPr>
          <w:p w14:paraId="2FBB8A70" w14:textId="77777777" w:rsidR="009067DF" w:rsidRPr="00D76A6B" w:rsidRDefault="009067DF" w:rsidP="009067DF">
            <w:pPr>
              <w:spacing w:after="120"/>
              <w:jc w:val="left"/>
              <w:rPr>
                <w:rFonts w:cs="Arial"/>
                <w:sz w:val="20"/>
                <w:szCs w:val="20"/>
              </w:rPr>
            </w:pPr>
            <w:r w:rsidRPr="00D76A6B">
              <w:rPr>
                <w:rFonts w:cs="Arial"/>
                <w:sz w:val="20"/>
                <w:szCs w:val="20"/>
              </w:rPr>
              <w:t>Institute of Occupational Medicine (IOM)</w:t>
            </w:r>
          </w:p>
        </w:tc>
        <w:tc>
          <w:tcPr>
            <w:tcW w:w="3736" w:type="dxa"/>
          </w:tcPr>
          <w:p w14:paraId="48BAA475" w14:textId="77777777" w:rsidR="009067DF" w:rsidRPr="00D76A6B" w:rsidRDefault="009067DF" w:rsidP="009067DF">
            <w:pPr>
              <w:spacing w:after="120"/>
              <w:jc w:val="left"/>
              <w:rPr>
                <w:rFonts w:cs="Arial"/>
                <w:sz w:val="20"/>
                <w:szCs w:val="20"/>
              </w:rPr>
            </w:pPr>
            <w:r w:rsidRPr="00D76A6B">
              <w:rPr>
                <w:rFonts w:cs="Arial"/>
                <w:sz w:val="20"/>
                <w:szCs w:val="20"/>
              </w:rPr>
              <w:t>Research Avenue North, Riccarton, Edinburgh</w:t>
            </w:r>
          </w:p>
        </w:tc>
      </w:tr>
      <w:tr w:rsidR="009067DF" w:rsidRPr="00D76A6B" w14:paraId="2A612E1B" w14:textId="77777777" w:rsidTr="00F65EB4">
        <w:tc>
          <w:tcPr>
            <w:tcW w:w="2093" w:type="dxa"/>
          </w:tcPr>
          <w:p w14:paraId="39907CAB" w14:textId="77777777" w:rsidR="009067DF" w:rsidRPr="00D76A6B" w:rsidRDefault="009067DF" w:rsidP="009067DF">
            <w:pPr>
              <w:spacing w:after="120"/>
              <w:jc w:val="left"/>
              <w:rPr>
                <w:rFonts w:cs="Arial"/>
                <w:sz w:val="20"/>
                <w:szCs w:val="20"/>
              </w:rPr>
            </w:pPr>
            <w:r w:rsidRPr="00D76A6B">
              <w:rPr>
                <w:rFonts w:cs="Arial"/>
                <w:sz w:val="20"/>
                <w:szCs w:val="20"/>
              </w:rPr>
              <w:t xml:space="preserve">Ian </w:t>
            </w:r>
            <w:proofErr w:type="spellStart"/>
            <w:r w:rsidRPr="00D76A6B">
              <w:rPr>
                <w:rFonts w:cs="Arial"/>
                <w:sz w:val="20"/>
                <w:szCs w:val="20"/>
              </w:rPr>
              <w:t>Brocklebank</w:t>
            </w:r>
            <w:proofErr w:type="spellEnd"/>
            <w:r w:rsidRPr="00D76A6B">
              <w:rPr>
                <w:rFonts w:cs="Arial"/>
                <w:sz w:val="20"/>
                <w:szCs w:val="20"/>
              </w:rPr>
              <w:t xml:space="preserve">  </w:t>
            </w:r>
          </w:p>
        </w:tc>
        <w:tc>
          <w:tcPr>
            <w:tcW w:w="3210" w:type="dxa"/>
          </w:tcPr>
          <w:p w14:paraId="770B7373" w14:textId="77777777" w:rsidR="009067DF" w:rsidRPr="00D76A6B" w:rsidRDefault="009067DF" w:rsidP="009067DF">
            <w:pPr>
              <w:spacing w:after="120"/>
              <w:jc w:val="left"/>
              <w:rPr>
                <w:rFonts w:cs="Arial"/>
                <w:sz w:val="20"/>
                <w:szCs w:val="20"/>
              </w:rPr>
            </w:pPr>
            <w:r w:rsidRPr="00D76A6B">
              <w:rPr>
                <w:rFonts w:cs="Arial"/>
                <w:sz w:val="20"/>
                <w:szCs w:val="20"/>
              </w:rPr>
              <w:t>Scottish Environment Protection Agency (SEPA)</w:t>
            </w:r>
          </w:p>
        </w:tc>
        <w:tc>
          <w:tcPr>
            <w:tcW w:w="3736" w:type="dxa"/>
          </w:tcPr>
          <w:p w14:paraId="0D58FFFC" w14:textId="77777777" w:rsidR="009067DF" w:rsidRPr="00D76A6B" w:rsidRDefault="009067DF" w:rsidP="009067DF">
            <w:pPr>
              <w:spacing w:after="120"/>
              <w:jc w:val="left"/>
              <w:rPr>
                <w:rFonts w:cs="Arial"/>
                <w:bCs/>
                <w:sz w:val="20"/>
                <w:szCs w:val="20"/>
              </w:rPr>
            </w:pPr>
            <w:r w:rsidRPr="00D76A6B">
              <w:rPr>
                <w:rFonts w:cs="Arial"/>
                <w:bCs/>
                <w:sz w:val="20"/>
                <w:szCs w:val="20"/>
              </w:rPr>
              <w:t xml:space="preserve">Operations Technical Support Unit East, </w:t>
            </w:r>
            <w:proofErr w:type="gramStart"/>
            <w:r w:rsidRPr="00D76A6B">
              <w:rPr>
                <w:rFonts w:cs="Arial"/>
                <w:bCs/>
                <w:sz w:val="20"/>
                <w:szCs w:val="20"/>
              </w:rPr>
              <w:t>Scottish  Environment</w:t>
            </w:r>
            <w:proofErr w:type="gramEnd"/>
            <w:r w:rsidRPr="00D76A6B">
              <w:rPr>
                <w:rFonts w:cs="Arial"/>
                <w:bCs/>
                <w:sz w:val="20"/>
                <w:szCs w:val="20"/>
              </w:rPr>
              <w:t xml:space="preserve"> Protection Agency, </w:t>
            </w:r>
            <w:r w:rsidRPr="00D76A6B">
              <w:rPr>
                <w:rFonts w:cs="Arial"/>
                <w:sz w:val="20"/>
                <w:szCs w:val="20"/>
              </w:rPr>
              <w:t>Edinburgh Office, Silvan House, 231 Corstorphine Road, Edinburgh, EH12 7AT</w:t>
            </w:r>
          </w:p>
        </w:tc>
      </w:tr>
      <w:tr w:rsidR="009067DF" w:rsidRPr="00D76A6B" w14:paraId="0F374E5C" w14:textId="77777777" w:rsidTr="00F65EB4">
        <w:tc>
          <w:tcPr>
            <w:tcW w:w="2093" w:type="dxa"/>
          </w:tcPr>
          <w:p w14:paraId="6D328731" w14:textId="6D5066EE" w:rsidR="009067DF" w:rsidRPr="00D76A6B" w:rsidRDefault="009067DF" w:rsidP="00560C19">
            <w:pPr>
              <w:spacing w:after="120"/>
              <w:jc w:val="left"/>
              <w:rPr>
                <w:rFonts w:cs="Arial"/>
                <w:sz w:val="20"/>
                <w:szCs w:val="20"/>
              </w:rPr>
            </w:pPr>
            <w:r w:rsidRPr="00D76A6B">
              <w:rPr>
                <w:rFonts w:cs="Arial"/>
                <w:sz w:val="20"/>
                <w:szCs w:val="20"/>
              </w:rPr>
              <w:t xml:space="preserve">Dr </w:t>
            </w:r>
            <w:r w:rsidR="00560C19" w:rsidRPr="00D76A6B">
              <w:rPr>
                <w:rFonts w:cs="Arial"/>
                <w:sz w:val="20"/>
                <w:szCs w:val="20"/>
              </w:rPr>
              <w:t>Duncan Fortescue-Webb</w:t>
            </w:r>
          </w:p>
        </w:tc>
        <w:tc>
          <w:tcPr>
            <w:tcW w:w="3210" w:type="dxa"/>
          </w:tcPr>
          <w:p w14:paraId="46794448" w14:textId="77777777" w:rsidR="009067DF" w:rsidRPr="00D76A6B" w:rsidRDefault="009067DF" w:rsidP="009067DF">
            <w:pPr>
              <w:spacing w:after="120"/>
              <w:jc w:val="left"/>
              <w:rPr>
                <w:rFonts w:cs="Arial"/>
                <w:sz w:val="20"/>
                <w:szCs w:val="20"/>
              </w:rPr>
            </w:pPr>
            <w:r w:rsidRPr="00D76A6B">
              <w:rPr>
                <w:rFonts w:cs="Arial"/>
                <w:sz w:val="20"/>
                <w:szCs w:val="20"/>
              </w:rPr>
              <w:t>NHS Fife (Public Health)</w:t>
            </w:r>
          </w:p>
        </w:tc>
        <w:tc>
          <w:tcPr>
            <w:tcW w:w="3736" w:type="dxa"/>
          </w:tcPr>
          <w:p w14:paraId="353D6422" w14:textId="77777777" w:rsidR="009067DF" w:rsidRPr="00D76A6B" w:rsidRDefault="009067DF" w:rsidP="009067DF">
            <w:pPr>
              <w:spacing w:after="120"/>
              <w:jc w:val="left"/>
              <w:rPr>
                <w:rFonts w:cs="Arial"/>
                <w:sz w:val="20"/>
                <w:szCs w:val="20"/>
              </w:rPr>
            </w:pPr>
            <w:r w:rsidRPr="00D76A6B">
              <w:rPr>
                <w:rFonts w:cs="Arial"/>
                <w:sz w:val="20"/>
                <w:szCs w:val="20"/>
              </w:rPr>
              <w:t xml:space="preserve">Cameron House, </w:t>
            </w:r>
            <w:proofErr w:type="spellStart"/>
            <w:r w:rsidRPr="00D76A6B">
              <w:rPr>
                <w:rFonts w:cs="Arial"/>
                <w:sz w:val="20"/>
                <w:szCs w:val="20"/>
              </w:rPr>
              <w:t>Windygates</w:t>
            </w:r>
            <w:proofErr w:type="spellEnd"/>
          </w:p>
        </w:tc>
      </w:tr>
      <w:tr w:rsidR="006021A0" w:rsidRPr="00D76A6B" w14:paraId="12CE06ED" w14:textId="77777777" w:rsidTr="00F65EB4">
        <w:tc>
          <w:tcPr>
            <w:tcW w:w="2093" w:type="dxa"/>
          </w:tcPr>
          <w:p w14:paraId="57C5E960" w14:textId="5E8B6F9C" w:rsidR="006021A0" w:rsidRPr="00D76A6B" w:rsidRDefault="006021A0" w:rsidP="006021A0">
            <w:pPr>
              <w:spacing w:after="120"/>
              <w:jc w:val="left"/>
              <w:rPr>
                <w:rFonts w:cs="Arial"/>
                <w:sz w:val="20"/>
                <w:szCs w:val="20"/>
              </w:rPr>
            </w:pPr>
            <w:r w:rsidRPr="00D76A6B">
              <w:rPr>
                <w:rFonts w:cs="Arial"/>
                <w:sz w:val="20"/>
                <w:szCs w:val="20"/>
              </w:rPr>
              <w:t>Aisling</w:t>
            </w:r>
            <w:r w:rsidR="00B81C0D" w:rsidRPr="00D76A6B">
              <w:rPr>
                <w:rFonts w:cs="Arial"/>
                <w:sz w:val="20"/>
                <w:szCs w:val="20"/>
              </w:rPr>
              <w:t xml:space="preserve"> P</w:t>
            </w:r>
            <w:r w:rsidRPr="00D76A6B">
              <w:rPr>
                <w:rFonts w:cs="Arial"/>
                <w:sz w:val="20"/>
                <w:szCs w:val="20"/>
              </w:rPr>
              <w:t xml:space="preserve"> </w:t>
            </w:r>
            <w:proofErr w:type="spellStart"/>
            <w:r w:rsidRPr="00D76A6B">
              <w:rPr>
                <w:rFonts w:cs="Arial"/>
                <w:sz w:val="20"/>
                <w:szCs w:val="20"/>
              </w:rPr>
              <w:t>Brazel</w:t>
            </w:r>
            <w:proofErr w:type="spellEnd"/>
          </w:p>
        </w:tc>
        <w:tc>
          <w:tcPr>
            <w:tcW w:w="3210" w:type="dxa"/>
          </w:tcPr>
          <w:p w14:paraId="5E96EC6D" w14:textId="4CAD9E97" w:rsidR="006021A0" w:rsidRPr="00D76A6B" w:rsidRDefault="006021A0" w:rsidP="006021A0">
            <w:pPr>
              <w:spacing w:after="120"/>
              <w:jc w:val="left"/>
              <w:rPr>
                <w:rFonts w:cs="Arial"/>
                <w:sz w:val="20"/>
                <w:szCs w:val="20"/>
              </w:rPr>
            </w:pPr>
            <w:r w:rsidRPr="00D76A6B">
              <w:rPr>
                <w:rFonts w:cs="Arial"/>
                <w:sz w:val="20"/>
                <w:szCs w:val="20"/>
              </w:rPr>
              <w:t>ExxonMobil Chemical Limited</w:t>
            </w:r>
          </w:p>
        </w:tc>
        <w:tc>
          <w:tcPr>
            <w:tcW w:w="3736" w:type="dxa"/>
          </w:tcPr>
          <w:p w14:paraId="5EF908A8" w14:textId="3BA9D3CF" w:rsidR="006021A0" w:rsidRPr="00D76A6B" w:rsidRDefault="006021A0" w:rsidP="006021A0">
            <w:pPr>
              <w:spacing w:after="120"/>
              <w:jc w:val="left"/>
              <w:rPr>
                <w:rFonts w:cs="Arial"/>
                <w:sz w:val="20"/>
                <w:szCs w:val="20"/>
              </w:rPr>
            </w:pPr>
            <w:r w:rsidRPr="00D76A6B">
              <w:rPr>
                <w:rFonts w:cs="Arial"/>
                <w:sz w:val="20"/>
                <w:szCs w:val="20"/>
              </w:rPr>
              <w:t xml:space="preserve">Fife Ethylene Plant, </w:t>
            </w:r>
            <w:proofErr w:type="spellStart"/>
            <w:r w:rsidRPr="00D76A6B">
              <w:rPr>
                <w:rFonts w:cs="Arial"/>
                <w:sz w:val="20"/>
                <w:szCs w:val="20"/>
              </w:rPr>
              <w:t>Mossmorran</w:t>
            </w:r>
            <w:proofErr w:type="spellEnd"/>
          </w:p>
        </w:tc>
      </w:tr>
      <w:tr w:rsidR="006021A0" w:rsidRPr="00D76A6B" w14:paraId="589E1947" w14:textId="77777777" w:rsidTr="00F65EB4">
        <w:tc>
          <w:tcPr>
            <w:tcW w:w="2093" w:type="dxa"/>
          </w:tcPr>
          <w:p w14:paraId="04EC692D" w14:textId="22B86FCA" w:rsidR="006021A0" w:rsidRPr="00D76A6B" w:rsidRDefault="00D76A6B" w:rsidP="009E4A15">
            <w:pPr>
              <w:tabs>
                <w:tab w:val="left" w:pos="2201"/>
                <w:tab w:val="left" w:pos="5411"/>
              </w:tabs>
              <w:spacing w:after="120"/>
              <w:jc w:val="left"/>
              <w:rPr>
                <w:rFonts w:cs="Arial"/>
                <w:sz w:val="20"/>
                <w:szCs w:val="20"/>
              </w:rPr>
            </w:pPr>
            <w:r w:rsidRPr="00D76A6B">
              <w:rPr>
                <w:rFonts w:cs="Arial"/>
                <w:sz w:val="20"/>
                <w:szCs w:val="20"/>
              </w:rPr>
              <w:t>Cllr Alistair Bain</w:t>
            </w:r>
          </w:p>
        </w:tc>
        <w:tc>
          <w:tcPr>
            <w:tcW w:w="3210" w:type="dxa"/>
          </w:tcPr>
          <w:p w14:paraId="7C8B83DD" w14:textId="418F6EE2" w:rsidR="00572670" w:rsidRPr="00D76A6B" w:rsidRDefault="00572670" w:rsidP="009E4A15">
            <w:pPr>
              <w:spacing w:after="120"/>
              <w:jc w:val="left"/>
              <w:rPr>
                <w:rFonts w:cs="Arial"/>
                <w:sz w:val="20"/>
                <w:szCs w:val="20"/>
              </w:rPr>
            </w:pPr>
            <w:r w:rsidRPr="00D76A6B">
              <w:rPr>
                <w:rFonts w:cs="Arial"/>
                <w:sz w:val="20"/>
                <w:szCs w:val="20"/>
              </w:rPr>
              <w:t>Cowdenbeath Ward</w:t>
            </w:r>
          </w:p>
        </w:tc>
        <w:tc>
          <w:tcPr>
            <w:tcW w:w="3736" w:type="dxa"/>
          </w:tcPr>
          <w:p w14:paraId="0F4EAF0C" w14:textId="45BBA8F9" w:rsidR="00572670" w:rsidRPr="00D76A6B" w:rsidRDefault="00572670" w:rsidP="006021A0">
            <w:pPr>
              <w:spacing w:after="120"/>
              <w:jc w:val="left"/>
              <w:rPr>
                <w:rFonts w:cs="Arial"/>
                <w:sz w:val="20"/>
                <w:szCs w:val="20"/>
              </w:rPr>
            </w:pPr>
            <w:r w:rsidRPr="00D76A6B">
              <w:rPr>
                <w:rFonts w:cs="Arial"/>
                <w:sz w:val="20"/>
                <w:szCs w:val="20"/>
              </w:rPr>
              <w:t xml:space="preserve">Fife </w:t>
            </w:r>
            <w:proofErr w:type="gramStart"/>
            <w:r w:rsidRPr="00D76A6B">
              <w:rPr>
                <w:rFonts w:cs="Arial"/>
                <w:sz w:val="20"/>
                <w:szCs w:val="20"/>
              </w:rPr>
              <w:t>House ,</w:t>
            </w:r>
            <w:proofErr w:type="gramEnd"/>
            <w:r w:rsidRPr="00D76A6B">
              <w:rPr>
                <w:rFonts w:cs="Arial"/>
                <w:sz w:val="20"/>
                <w:szCs w:val="20"/>
              </w:rPr>
              <w:t xml:space="preserve"> Glenrothes</w:t>
            </w:r>
          </w:p>
        </w:tc>
      </w:tr>
      <w:tr w:rsidR="009E4A15" w:rsidRPr="00D76A6B" w14:paraId="67564329" w14:textId="77777777" w:rsidTr="00F65EB4">
        <w:tc>
          <w:tcPr>
            <w:tcW w:w="2093" w:type="dxa"/>
          </w:tcPr>
          <w:p w14:paraId="0C2D9A0C" w14:textId="7E2509E5" w:rsidR="009E4A15" w:rsidRPr="00D76A6B" w:rsidRDefault="009E4A15" w:rsidP="009E4A15">
            <w:pPr>
              <w:spacing w:after="120"/>
              <w:jc w:val="left"/>
              <w:rPr>
                <w:rFonts w:cs="Arial"/>
                <w:sz w:val="20"/>
                <w:szCs w:val="20"/>
              </w:rPr>
            </w:pPr>
            <w:r>
              <w:rPr>
                <w:rFonts w:cs="Arial"/>
                <w:sz w:val="20"/>
                <w:szCs w:val="20"/>
              </w:rPr>
              <w:t>Cllr David Barratt</w:t>
            </w:r>
          </w:p>
        </w:tc>
        <w:tc>
          <w:tcPr>
            <w:tcW w:w="3210" w:type="dxa"/>
          </w:tcPr>
          <w:p w14:paraId="4C7B73B5" w14:textId="1D155DB7" w:rsidR="009E4A15" w:rsidRPr="00D76A6B" w:rsidRDefault="009E4A15" w:rsidP="006021A0">
            <w:pPr>
              <w:spacing w:after="120"/>
              <w:jc w:val="left"/>
              <w:rPr>
                <w:rFonts w:cs="Arial"/>
                <w:sz w:val="20"/>
                <w:szCs w:val="20"/>
              </w:rPr>
            </w:pPr>
            <w:r w:rsidRPr="00D76A6B">
              <w:rPr>
                <w:rFonts w:cs="Arial"/>
                <w:sz w:val="20"/>
                <w:szCs w:val="20"/>
              </w:rPr>
              <w:t>Inverkeithing and Dalgety</w:t>
            </w:r>
            <w:r>
              <w:rPr>
                <w:rFonts w:cs="Arial"/>
                <w:sz w:val="20"/>
                <w:szCs w:val="20"/>
              </w:rPr>
              <w:t xml:space="preserve"> Bay Ward</w:t>
            </w:r>
          </w:p>
        </w:tc>
        <w:tc>
          <w:tcPr>
            <w:tcW w:w="3736" w:type="dxa"/>
          </w:tcPr>
          <w:p w14:paraId="3712CD2F" w14:textId="495CE12B" w:rsidR="009E4A15" w:rsidRPr="00D76A6B" w:rsidRDefault="009E4A15" w:rsidP="006021A0">
            <w:pPr>
              <w:spacing w:after="120"/>
              <w:jc w:val="left"/>
              <w:rPr>
                <w:rFonts w:cs="Arial"/>
                <w:sz w:val="20"/>
                <w:szCs w:val="20"/>
              </w:rPr>
            </w:pPr>
            <w:r w:rsidRPr="00D76A6B">
              <w:rPr>
                <w:rFonts w:cs="Arial"/>
                <w:sz w:val="20"/>
                <w:szCs w:val="20"/>
              </w:rPr>
              <w:t>Fife House, Glenrothes</w:t>
            </w:r>
          </w:p>
        </w:tc>
      </w:tr>
      <w:tr w:rsidR="009E4A15" w:rsidRPr="00D76A6B" w14:paraId="5BE67C8F" w14:textId="77777777" w:rsidTr="00F65EB4">
        <w:tc>
          <w:tcPr>
            <w:tcW w:w="2093" w:type="dxa"/>
          </w:tcPr>
          <w:p w14:paraId="5887EB6E" w14:textId="50866166" w:rsidR="009E4A15" w:rsidRPr="00D76A6B" w:rsidRDefault="009E4A15" w:rsidP="00D76A6B">
            <w:pPr>
              <w:tabs>
                <w:tab w:val="left" w:pos="2201"/>
                <w:tab w:val="left" w:pos="5411"/>
              </w:tabs>
              <w:spacing w:after="120"/>
              <w:jc w:val="left"/>
              <w:rPr>
                <w:rFonts w:cs="Arial"/>
                <w:sz w:val="20"/>
                <w:szCs w:val="20"/>
              </w:rPr>
            </w:pPr>
            <w:r w:rsidRPr="00D76A6B">
              <w:rPr>
                <w:rFonts w:cs="Arial"/>
                <w:sz w:val="20"/>
                <w:szCs w:val="20"/>
              </w:rPr>
              <w:t>Mairi McKay</w:t>
            </w:r>
          </w:p>
        </w:tc>
        <w:tc>
          <w:tcPr>
            <w:tcW w:w="3210" w:type="dxa"/>
          </w:tcPr>
          <w:p w14:paraId="4D049FFF" w14:textId="77777777" w:rsidR="009E4A15" w:rsidRDefault="009E4A15" w:rsidP="009E4A15">
            <w:pPr>
              <w:jc w:val="left"/>
              <w:rPr>
                <w:rFonts w:cs="Arial"/>
                <w:sz w:val="20"/>
                <w:szCs w:val="20"/>
              </w:rPr>
            </w:pPr>
            <w:r w:rsidRPr="00D76A6B">
              <w:rPr>
                <w:rFonts w:cs="Arial"/>
                <w:sz w:val="20"/>
                <w:szCs w:val="20"/>
              </w:rPr>
              <w:t xml:space="preserve">Shell Ltd </w:t>
            </w:r>
          </w:p>
          <w:p w14:paraId="715FD072" w14:textId="437AD643" w:rsidR="009E4A15" w:rsidRPr="00D76A6B" w:rsidRDefault="009E4A15" w:rsidP="006021A0">
            <w:pPr>
              <w:spacing w:after="120"/>
              <w:jc w:val="left"/>
              <w:rPr>
                <w:rFonts w:cs="Arial"/>
                <w:sz w:val="20"/>
                <w:szCs w:val="20"/>
              </w:rPr>
            </w:pPr>
            <w:proofErr w:type="spellStart"/>
            <w:r>
              <w:rPr>
                <w:rFonts w:cs="Arial"/>
                <w:sz w:val="20"/>
                <w:szCs w:val="20"/>
              </w:rPr>
              <w:t>Mossmorran</w:t>
            </w:r>
            <w:proofErr w:type="spellEnd"/>
            <w:r>
              <w:rPr>
                <w:rFonts w:cs="Arial"/>
                <w:sz w:val="20"/>
                <w:szCs w:val="20"/>
              </w:rPr>
              <w:t>, Cowdenbeath</w:t>
            </w:r>
          </w:p>
        </w:tc>
        <w:tc>
          <w:tcPr>
            <w:tcW w:w="3736" w:type="dxa"/>
          </w:tcPr>
          <w:p w14:paraId="03CC9E6D" w14:textId="77777777" w:rsidR="009E4A15" w:rsidRPr="00D76A6B" w:rsidRDefault="009E4A15" w:rsidP="006021A0">
            <w:pPr>
              <w:spacing w:after="120"/>
              <w:jc w:val="left"/>
              <w:rPr>
                <w:rFonts w:cs="Arial"/>
                <w:sz w:val="20"/>
                <w:szCs w:val="20"/>
              </w:rPr>
            </w:pPr>
          </w:p>
        </w:tc>
      </w:tr>
      <w:tr w:rsidR="009E4A15" w:rsidRPr="00D76A6B" w14:paraId="1C9185D8" w14:textId="77777777" w:rsidTr="00F65EB4">
        <w:tc>
          <w:tcPr>
            <w:tcW w:w="2093" w:type="dxa"/>
          </w:tcPr>
          <w:p w14:paraId="493E2B78" w14:textId="69F6DCEA" w:rsidR="009E4A15" w:rsidRPr="00D76A6B" w:rsidRDefault="009E4A15" w:rsidP="009E4A15">
            <w:pPr>
              <w:spacing w:after="120"/>
              <w:jc w:val="left"/>
              <w:rPr>
                <w:rFonts w:cs="Arial"/>
                <w:sz w:val="20"/>
                <w:szCs w:val="20"/>
              </w:rPr>
            </w:pPr>
            <w:r w:rsidRPr="00D76A6B">
              <w:rPr>
                <w:rFonts w:cs="Arial"/>
                <w:sz w:val="20"/>
                <w:szCs w:val="20"/>
              </w:rPr>
              <w:t xml:space="preserve">Dr </w:t>
            </w:r>
            <w:r>
              <w:rPr>
                <w:rFonts w:cs="Arial"/>
                <w:sz w:val="20"/>
                <w:szCs w:val="20"/>
              </w:rPr>
              <w:t xml:space="preserve">Janet Shepherd </w:t>
            </w:r>
          </w:p>
        </w:tc>
        <w:tc>
          <w:tcPr>
            <w:tcW w:w="3210" w:type="dxa"/>
          </w:tcPr>
          <w:p w14:paraId="1CDD46C0" w14:textId="77777777" w:rsidR="009E4A15" w:rsidRDefault="009E4A15" w:rsidP="009E4A15">
            <w:pPr>
              <w:rPr>
                <w:rFonts w:cs="Arial"/>
                <w:sz w:val="20"/>
                <w:szCs w:val="20"/>
              </w:rPr>
            </w:pPr>
            <w:r w:rsidRPr="009E4A15">
              <w:rPr>
                <w:rFonts w:cs="Arial"/>
                <w:sz w:val="20"/>
                <w:szCs w:val="20"/>
              </w:rPr>
              <w:t>SEPA</w:t>
            </w:r>
            <w:r>
              <w:rPr>
                <w:rFonts w:cs="Arial"/>
                <w:sz w:val="20"/>
                <w:szCs w:val="20"/>
              </w:rPr>
              <w:t xml:space="preserve">, </w:t>
            </w:r>
          </w:p>
          <w:p w14:paraId="71167C26" w14:textId="4FB217BB" w:rsidR="009E4A15" w:rsidRPr="00D76A6B" w:rsidRDefault="009E4A15" w:rsidP="009E4A15">
            <w:pPr>
              <w:rPr>
                <w:rFonts w:cs="Arial"/>
                <w:sz w:val="20"/>
                <w:szCs w:val="20"/>
              </w:rPr>
            </w:pPr>
            <w:r w:rsidRPr="009E4A15">
              <w:rPr>
                <w:rFonts w:cs="Arial"/>
                <w:sz w:val="20"/>
                <w:szCs w:val="20"/>
              </w:rPr>
              <w:t>Chemistry Unit Manager</w:t>
            </w:r>
          </w:p>
        </w:tc>
        <w:tc>
          <w:tcPr>
            <w:tcW w:w="3736" w:type="dxa"/>
          </w:tcPr>
          <w:p w14:paraId="06A5AAAE" w14:textId="3E8F2E71" w:rsidR="009E4A15" w:rsidRPr="00D76A6B" w:rsidRDefault="009E4A15" w:rsidP="009E4A15">
            <w:pPr>
              <w:spacing w:after="120"/>
              <w:jc w:val="left"/>
              <w:rPr>
                <w:rFonts w:cs="Arial"/>
                <w:sz w:val="20"/>
                <w:szCs w:val="20"/>
              </w:rPr>
            </w:pPr>
            <w:r w:rsidRPr="009E4A15">
              <w:rPr>
                <w:rFonts w:cs="Arial"/>
                <w:sz w:val="20"/>
                <w:szCs w:val="20"/>
              </w:rPr>
              <w:t>Scottish Environment Protection Agency</w:t>
            </w:r>
            <w:r>
              <w:rPr>
                <w:rFonts w:cs="Arial"/>
                <w:sz w:val="20"/>
                <w:szCs w:val="20"/>
              </w:rPr>
              <w:t xml:space="preserve">, </w:t>
            </w:r>
            <w:r w:rsidRPr="009E4A15">
              <w:rPr>
                <w:rFonts w:cs="Arial"/>
                <w:sz w:val="20"/>
                <w:szCs w:val="20"/>
              </w:rPr>
              <w:t>Angus Smith Building</w:t>
            </w:r>
            <w:r>
              <w:rPr>
                <w:rFonts w:cs="Arial"/>
                <w:sz w:val="20"/>
                <w:szCs w:val="20"/>
              </w:rPr>
              <w:t>,</w:t>
            </w:r>
            <w:r w:rsidRPr="009E4A15">
              <w:rPr>
                <w:rFonts w:cs="Arial"/>
                <w:sz w:val="20"/>
                <w:szCs w:val="20"/>
              </w:rPr>
              <w:t xml:space="preserve"> 6 Parklands Avenue</w:t>
            </w:r>
            <w:r>
              <w:rPr>
                <w:rFonts w:cs="Arial"/>
                <w:sz w:val="20"/>
                <w:szCs w:val="20"/>
              </w:rPr>
              <w:t xml:space="preserve">, </w:t>
            </w:r>
            <w:proofErr w:type="spellStart"/>
            <w:r w:rsidRPr="009E4A15">
              <w:rPr>
                <w:rFonts w:cs="Arial"/>
                <w:sz w:val="20"/>
                <w:szCs w:val="20"/>
              </w:rPr>
              <w:t>Eurocentral</w:t>
            </w:r>
            <w:proofErr w:type="spellEnd"/>
            <w:r>
              <w:rPr>
                <w:rFonts w:cs="Arial"/>
                <w:sz w:val="20"/>
                <w:szCs w:val="20"/>
              </w:rPr>
              <w:t xml:space="preserve">, </w:t>
            </w:r>
            <w:r w:rsidRPr="009E4A15">
              <w:rPr>
                <w:rFonts w:cs="Arial"/>
                <w:sz w:val="20"/>
                <w:szCs w:val="20"/>
              </w:rPr>
              <w:t>ML1 4WQ</w:t>
            </w:r>
          </w:p>
        </w:tc>
      </w:tr>
      <w:tr w:rsidR="009E4A15" w:rsidRPr="00D76A6B" w14:paraId="35665055" w14:textId="77777777" w:rsidTr="00F65EB4">
        <w:tc>
          <w:tcPr>
            <w:tcW w:w="2093" w:type="dxa"/>
          </w:tcPr>
          <w:p w14:paraId="48DFF4C8" w14:textId="2EE10958" w:rsidR="009E4A15" w:rsidRPr="00D76A6B" w:rsidRDefault="009E4A15" w:rsidP="009E4A15">
            <w:pPr>
              <w:spacing w:after="120"/>
              <w:jc w:val="left"/>
              <w:rPr>
                <w:rFonts w:cs="Arial"/>
                <w:sz w:val="20"/>
                <w:szCs w:val="20"/>
              </w:rPr>
            </w:pPr>
            <w:r>
              <w:rPr>
                <w:rFonts w:cs="Arial"/>
                <w:sz w:val="20"/>
                <w:szCs w:val="20"/>
              </w:rPr>
              <w:t>Alexander MacDonald</w:t>
            </w:r>
          </w:p>
        </w:tc>
        <w:tc>
          <w:tcPr>
            <w:tcW w:w="3210" w:type="dxa"/>
          </w:tcPr>
          <w:p w14:paraId="52BE66E9" w14:textId="46E87EDC" w:rsidR="009E4A15" w:rsidRPr="00D76A6B" w:rsidRDefault="009E4A15" w:rsidP="009E4A15">
            <w:pPr>
              <w:jc w:val="left"/>
              <w:rPr>
                <w:rFonts w:cs="Arial"/>
                <w:sz w:val="20"/>
                <w:szCs w:val="20"/>
              </w:rPr>
            </w:pPr>
            <w:r w:rsidRPr="00D76A6B">
              <w:rPr>
                <w:rFonts w:cs="Arial"/>
                <w:sz w:val="20"/>
                <w:szCs w:val="20"/>
              </w:rPr>
              <w:t>Burntisland Community Council</w:t>
            </w:r>
          </w:p>
        </w:tc>
        <w:tc>
          <w:tcPr>
            <w:tcW w:w="3736" w:type="dxa"/>
          </w:tcPr>
          <w:p w14:paraId="6D7ED2B5" w14:textId="73B14612" w:rsidR="009E4A15" w:rsidRPr="00D76A6B" w:rsidRDefault="009E4A15" w:rsidP="006021A0">
            <w:pPr>
              <w:spacing w:after="120"/>
              <w:jc w:val="left"/>
              <w:rPr>
                <w:rFonts w:cs="Arial"/>
                <w:sz w:val="20"/>
                <w:szCs w:val="20"/>
              </w:rPr>
            </w:pPr>
            <w:r w:rsidRPr="00D76A6B">
              <w:rPr>
                <w:rFonts w:cs="Arial"/>
                <w:sz w:val="20"/>
                <w:szCs w:val="20"/>
              </w:rPr>
              <w:t>Burntisland</w:t>
            </w:r>
          </w:p>
        </w:tc>
      </w:tr>
      <w:tr w:rsidR="006021A0" w:rsidRPr="00D76A6B" w14:paraId="22BE2325" w14:textId="77777777" w:rsidTr="00F65EB4">
        <w:tc>
          <w:tcPr>
            <w:tcW w:w="2093" w:type="dxa"/>
          </w:tcPr>
          <w:p w14:paraId="443CA24B" w14:textId="21CBA0B6" w:rsidR="006021A0" w:rsidRPr="00D76A6B" w:rsidRDefault="009E4A15" w:rsidP="009E4A15">
            <w:pPr>
              <w:jc w:val="left"/>
              <w:rPr>
                <w:rFonts w:cs="Arial"/>
              </w:rPr>
            </w:pPr>
            <w:r w:rsidRPr="00D76A6B">
              <w:rPr>
                <w:rFonts w:cs="Arial"/>
                <w:sz w:val="20"/>
                <w:szCs w:val="20"/>
              </w:rPr>
              <w:t xml:space="preserve">Peter Franklin </w:t>
            </w:r>
          </w:p>
        </w:tc>
        <w:tc>
          <w:tcPr>
            <w:tcW w:w="3210" w:type="dxa"/>
          </w:tcPr>
          <w:p w14:paraId="652AE77E" w14:textId="4C8F59D4" w:rsidR="006021A0" w:rsidRPr="009E4A15" w:rsidRDefault="009E4A15" w:rsidP="009E4A15">
            <w:pPr>
              <w:spacing w:after="120"/>
              <w:jc w:val="left"/>
              <w:rPr>
                <w:rFonts w:cs="Arial"/>
                <w:sz w:val="20"/>
                <w:szCs w:val="20"/>
              </w:rPr>
            </w:pPr>
            <w:r w:rsidRPr="00D76A6B">
              <w:rPr>
                <w:rFonts w:cs="Arial"/>
                <w:sz w:val="20"/>
                <w:szCs w:val="20"/>
              </w:rPr>
              <w:t>Dalgety Bay &amp; Hillend Community Council</w:t>
            </w:r>
            <w:r>
              <w:rPr>
                <w:rFonts w:cs="Arial"/>
                <w:sz w:val="20"/>
                <w:szCs w:val="20"/>
              </w:rPr>
              <w:t xml:space="preserve"> </w:t>
            </w:r>
          </w:p>
        </w:tc>
        <w:tc>
          <w:tcPr>
            <w:tcW w:w="3736" w:type="dxa"/>
          </w:tcPr>
          <w:p w14:paraId="39FFBB38" w14:textId="3275FDAC" w:rsidR="006021A0" w:rsidRPr="00D76A6B" w:rsidRDefault="009E4A15" w:rsidP="006021A0">
            <w:pPr>
              <w:jc w:val="left"/>
              <w:rPr>
                <w:rFonts w:cs="Arial"/>
              </w:rPr>
            </w:pPr>
            <w:r>
              <w:rPr>
                <w:rFonts w:cs="Arial"/>
                <w:sz w:val="20"/>
                <w:szCs w:val="20"/>
              </w:rPr>
              <w:t>Dalgety Bay</w:t>
            </w:r>
          </w:p>
        </w:tc>
      </w:tr>
      <w:tr w:rsidR="006021A0" w:rsidRPr="00D76A6B" w14:paraId="4EFBDA6C" w14:textId="77777777" w:rsidTr="00F65EB4">
        <w:tc>
          <w:tcPr>
            <w:tcW w:w="5303" w:type="dxa"/>
            <w:gridSpan w:val="2"/>
          </w:tcPr>
          <w:p w14:paraId="7D171003" w14:textId="77777777" w:rsidR="00B81C0D" w:rsidRPr="00D76A6B" w:rsidRDefault="00B81C0D" w:rsidP="006021A0">
            <w:pPr>
              <w:spacing w:after="120"/>
              <w:jc w:val="left"/>
              <w:rPr>
                <w:rFonts w:cs="Arial"/>
                <w:b/>
                <w:u w:val="single"/>
              </w:rPr>
            </w:pPr>
          </w:p>
          <w:p w14:paraId="73570713" w14:textId="2BE4A191" w:rsidR="006021A0" w:rsidRPr="00D76A6B" w:rsidRDefault="006021A0" w:rsidP="006021A0">
            <w:pPr>
              <w:spacing w:after="120"/>
              <w:jc w:val="left"/>
              <w:rPr>
                <w:rFonts w:cs="Arial"/>
              </w:rPr>
            </w:pPr>
            <w:r w:rsidRPr="00D76A6B">
              <w:rPr>
                <w:rFonts w:cs="Arial"/>
                <w:b/>
                <w:u w:val="single"/>
              </w:rPr>
              <w:t>B. BY INVITATION</w:t>
            </w:r>
          </w:p>
        </w:tc>
        <w:tc>
          <w:tcPr>
            <w:tcW w:w="3736" w:type="dxa"/>
          </w:tcPr>
          <w:p w14:paraId="6CB74C6D" w14:textId="77777777" w:rsidR="006021A0" w:rsidRPr="00D76A6B" w:rsidRDefault="006021A0" w:rsidP="006021A0">
            <w:pPr>
              <w:jc w:val="left"/>
              <w:rPr>
                <w:rFonts w:cs="Arial"/>
              </w:rPr>
            </w:pPr>
          </w:p>
        </w:tc>
      </w:tr>
      <w:tr w:rsidR="004F523F" w:rsidRPr="00D76A6B" w14:paraId="5867752E" w14:textId="77777777" w:rsidTr="00F65EB4">
        <w:trPr>
          <w:trHeight w:val="87"/>
        </w:trPr>
        <w:tc>
          <w:tcPr>
            <w:tcW w:w="2093" w:type="dxa"/>
          </w:tcPr>
          <w:p w14:paraId="11CAE3CB" w14:textId="6FE67BAC" w:rsidR="004F523F" w:rsidRPr="00D76A6B" w:rsidRDefault="004F523F" w:rsidP="004F523F">
            <w:pPr>
              <w:spacing w:after="120"/>
              <w:jc w:val="left"/>
              <w:rPr>
                <w:rFonts w:cs="Arial"/>
                <w:sz w:val="20"/>
                <w:szCs w:val="20"/>
              </w:rPr>
            </w:pPr>
            <w:r w:rsidRPr="00D76A6B">
              <w:rPr>
                <w:rFonts w:cs="Arial"/>
                <w:sz w:val="20"/>
                <w:szCs w:val="20"/>
              </w:rPr>
              <w:t>Lyn</w:t>
            </w:r>
            <w:r w:rsidR="00A34130" w:rsidRPr="00D76A6B">
              <w:rPr>
                <w:rFonts w:cs="Arial"/>
                <w:sz w:val="20"/>
                <w:szCs w:val="20"/>
              </w:rPr>
              <w:t xml:space="preserve">ne </w:t>
            </w:r>
            <w:proofErr w:type="spellStart"/>
            <w:r w:rsidR="00A34130" w:rsidRPr="00D76A6B">
              <w:rPr>
                <w:rFonts w:cs="Arial"/>
                <w:sz w:val="20"/>
                <w:szCs w:val="20"/>
              </w:rPr>
              <w:t>Keavney</w:t>
            </w:r>
            <w:proofErr w:type="spellEnd"/>
          </w:p>
        </w:tc>
        <w:tc>
          <w:tcPr>
            <w:tcW w:w="3210" w:type="dxa"/>
          </w:tcPr>
          <w:p w14:paraId="2F919F70" w14:textId="44DD889D" w:rsidR="004F523F" w:rsidRPr="00D76A6B" w:rsidRDefault="00A34130" w:rsidP="004F523F">
            <w:pPr>
              <w:spacing w:after="120"/>
              <w:jc w:val="left"/>
              <w:rPr>
                <w:rFonts w:cs="Arial"/>
                <w:sz w:val="20"/>
                <w:szCs w:val="20"/>
              </w:rPr>
            </w:pPr>
            <w:r w:rsidRPr="00D76A6B">
              <w:rPr>
                <w:rFonts w:cs="Arial"/>
                <w:sz w:val="20"/>
                <w:szCs w:val="20"/>
              </w:rPr>
              <w:t>SEPA</w:t>
            </w:r>
          </w:p>
        </w:tc>
        <w:tc>
          <w:tcPr>
            <w:tcW w:w="3736" w:type="dxa"/>
          </w:tcPr>
          <w:p w14:paraId="009E6A7A" w14:textId="3BB55970" w:rsidR="004F523F" w:rsidRPr="00D76A6B" w:rsidRDefault="004F523F" w:rsidP="004F523F">
            <w:pPr>
              <w:jc w:val="left"/>
              <w:rPr>
                <w:rFonts w:cs="Arial"/>
                <w:sz w:val="20"/>
                <w:szCs w:val="20"/>
              </w:rPr>
            </w:pPr>
          </w:p>
        </w:tc>
      </w:tr>
      <w:tr w:rsidR="004F523F" w:rsidRPr="00D76A6B" w14:paraId="1DC3A03C" w14:textId="77777777" w:rsidTr="00F65EB4">
        <w:trPr>
          <w:trHeight w:val="87"/>
        </w:trPr>
        <w:tc>
          <w:tcPr>
            <w:tcW w:w="2093" w:type="dxa"/>
          </w:tcPr>
          <w:p w14:paraId="14073BA8" w14:textId="337A9B6B" w:rsidR="004F523F" w:rsidRPr="00D76A6B" w:rsidRDefault="00A34130" w:rsidP="004F523F">
            <w:pPr>
              <w:spacing w:after="120"/>
              <w:jc w:val="left"/>
              <w:rPr>
                <w:rFonts w:cs="Arial"/>
                <w:sz w:val="20"/>
                <w:szCs w:val="20"/>
              </w:rPr>
            </w:pPr>
            <w:r w:rsidRPr="00D76A6B">
              <w:rPr>
                <w:rFonts w:cs="Arial"/>
                <w:sz w:val="20"/>
                <w:szCs w:val="20"/>
              </w:rPr>
              <w:t xml:space="preserve">David Fisher                  </w:t>
            </w:r>
          </w:p>
        </w:tc>
        <w:tc>
          <w:tcPr>
            <w:tcW w:w="3210" w:type="dxa"/>
          </w:tcPr>
          <w:p w14:paraId="74886815" w14:textId="673B01D7" w:rsidR="004F523F" w:rsidRPr="00D76A6B" w:rsidRDefault="00A34130" w:rsidP="004F523F">
            <w:pPr>
              <w:spacing w:after="120"/>
              <w:jc w:val="left"/>
              <w:rPr>
                <w:rFonts w:cs="Arial"/>
                <w:sz w:val="20"/>
                <w:szCs w:val="20"/>
              </w:rPr>
            </w:pPr>
            <w:r w:rsidRPr="00D76A6B">
              <w:rPr>
                <w:rFonts w:cs="Arial"/>
                <w:sz w:val="20"/>
                <w:szCs w:val="20"/>
              </w:rPr>
              <w:t>SEPA</w:t>
            </w:r>
          </w:p>
        </w:tc>
        <w:tc>
          <w:tcPr>
            <w:tcW w:w="3736" w:type="dxa"/>
          </w:tcPr>
          <w:p w14:paraId="300DD57B" w14:textId="4B226DF7" w:rsidR="004F523F" w:rsidRPr="00D76A6B" w:rsidRDefault="004F523F" w:rsidP="004F523F">
            <w:pPr>
              <w:jc w:val="left"/>
              <w:rPr>
                <w:rFonts w:cs="Arial"/>
                <w:sz w:val="20"/>
                <w:szCs w:val="20"/>
              </w:rPr>
            </w:pPr>
          </w:p>
        </w:tc>
      </w:tr>
      <w:tr w:rsidR="004F523F" w:rsidRPr="00D76A6B" w14:paraId="74212D35" w14:textId="77777777" w:rsidTr="00F65EB4">
        <w:trPr>
          <w:trHeight w:val="87"/>
        </w:trPr>
        <w:tc>
          <w:tcPr>
            <w:tcW w:w="2093" w:type="dxa"/>
          </w:tcPr>
          <w:p w14:paraId="74E6DB63" w14:textId="3C610D87" w:rsidR="004F523F" w:rsidRPr="00D76A6B" w:rsidRDefault="00A34130" w:rsidP="004F523F">
            <w:pPr>
              <w:spacing w:after="120"/>
              <w:jc w:val="left"/>
              <w:rPr>
                <w:rFonts w:cs="Arial"/>
                <w:sz w:val="20"/>
                <w:szCs w:val="20"/>
              </w:rPr>
            </w:pPr>
            <w:r w:rsidRPr="00D76A6B">
              <w:rPr>
                <w:rFonts w:cs="Arial"/>
                <w:sz w:val="20"/>
                <w:szCs w:val="20"/>
              </w:rPr>
              <w:t xml:space="preserve">Richard Sinnott          </w:t>
            </w:r>
          </w:p>
        </w:tc>
        <w:tc>
          <w:tcPr>
            <w:tcW w:w="3210" w:type="dxa"/>
          </w:tcPr>
          <w:p w14:paraId="577B4AA4" w14:textId="59A9FEE9" w:rsidR="004F523F" w:rsidRPr="00D76A6B" w:rsidRDefault="00A34130" w:rsidP="004F523F">
            <w:pPr>
              <w:spacing w:after="120"/>
              <w:jc w:val="left"/>
              <w:rPr>
                <w:rFonts w:cs="Arial"/>
                <w:sz w:val="20"/>
                <w:szCs w:val="20"/>
              </w:rPr>
            </w:pPr>
            <w:r w:rsidRPr="00D76A6B">
              <w:rPr>
                <w:rFonts w:cs="Arial"/>
                <w:sz w:val="20"/>
                <w:szCs w:val="20"/>
              </w:rPr>
              <w:t>SEPA</w:t>
            </w:r>
          </w:p>
        </w:tc>
        <w:tc>
          <w:tcPr>
            <w:tcW w:w="3736" w:type="dxa"/>
          </w:tcPr>
          <w:p w14:paraId="2FEB6227" w14:textId="0FEFA3ED" w:rsidR="004F523F" w:rsidRPr="00D76A6B" w:rsidRDefault="004F523F" w:rsidP="004F523F">
            <w:pPr>
              <w:jc w:val="left"/>
              <w:rPr>
                <w:rFonts w:cs="Arial"/>
                <w:sz w:val="20"/>
                <w:szCs w:val="20"/>
              </w:rPr>
            </w:pPr>
          </w:p>
        </w:tc>
      </w:tr>
      <w:tr w:rsidR="004F523F" w:rsidRPr="00D76A6B" w14:paraId="5064CF90" w14:textId="77777777" w:rsidTr="00F65EB4">
        <w:trPr>
          <w:trHeight w:val="87"/>
        </w:trPr>
        <w:tc>
          <w:tcPr>
            <w:tcW w:w="2093" w:type="dxa"/>
          </w:tcPr>
          <w:p w14:paraId="37D04F8D" w14:textId="2ABBB33E" w:rsidR="004F523F" w:rsidRPr="00D76A6B" w:rsidRDefault="00986FE2" w:rsidP="004F523F">
            <w:pPr>
              <w:spacing w:after="120"/>
              <w:jc w:val="left"/>
              <w:rPr>
                <w:rFonts w:cs="Arial"/>
                <w:sz w:val="20"/>
                <w:szCs w:val="20"/>
              </w:rPr>
            </w:pPr>
            <w:r w:rsidRPr="00D76A6B">
              <w:rPr>
                <w:rFonts w:cs="Arial"/>
                <w:sz w:val="20"/>
                <w:szCs w:val="20"/>
              </w:rPr>
              <w:t>Peter Finney</w:t>
            </w:r>
          </w:p>
        </w:tc>
        <w:tc>
          <w:tcPr>
            <w:tcW w:w="3210" w:type="dxa"/>
          </w:tcPr>
          <w:p w14:paraId="4D88B375" w14:textId="428F14EF" w:rsidR="004F523F" w:rsidRPr="00D76A6B" w:rsidRDefault="00986FE2" w:rsidP="004F523F">
            <w:pPr>
              <w:spacing w:after="120"/>
              <w:jc w:val="left"/>
              <w:rPr>
                <w:rFonts w:cs="Arial"/>
                <w:sz w:val="20"/>
                <w:szCs w:val="20"/>
              </w:rPr>
            </w:pPr>
            <w:r w:rsidRPr="00D76A6B">
              <w:rPr>
                <w:rFonts w:cs="Arial"/>
                <w:sz w:val="20"/>
                <w:szCs w:val="20"/>
              </w:rPr>
              <w:t>SEPA</w:t>
            </w:r>
          </w:p>
        </w:tc>
        <w:tc>
          <w:tcPr>
            <w:tcW w:w="3736" w:type="dxa"/>
          </w:tcPr>
          <w:p w14:paraId="1059642D" w14:textId="08F35ADC" w:rsidR="004F523F" w:rsidRPr="00D76A6B" w:rsidRDefault="004F523F" w:rsidP="004F523F">
            <w:pPr>
              <w:jc w:val="left"/>
              <w:rPr>
                <w:rFonts w:cs="Arial"/>
                <w:sz w:val="20"/>
                <w:szCs w:val="20"/>
              </w:rPr>
            </w:pPr>
          </w:p>
        </w:tc>
      </w:tr>
      <w:tr w:rsidR="004F523F" w:rsidRPr="00D76A6B" w14:paraId="59ED01A3" w14:textId="77777777" w:rsidTr="009067DF">
        <w:trPr>
          <w:trHeight w:val="87"/>
        </w:trPr>
        <w:tc>
          <w:tcPr>
            <w:tcW w:w="2093" w:type="dxa"/>
          </w:tcPr>
          <w:p w14:paraId="2CC7CAB7" w14:textId="1EA83A80" w:rsidR="004F523F" w:rsidRPr="00D76A6B" w:rsidRDefault="00567C4E" w:rsidP="004F523F">
            <w:pPr>
              <w:spacing w:after="120"/>
              <w:jc w:val="left"/>
              <w:rPr>
                <w:rFonts w:cs="Arial"/>
                <w:sz w:val="20"/>
                <w:szCs w:val="20"/>
              </w:rPr>
            </w:pPr>
            <w:r w:rsidRPr="00D76A6B">
              <w:rPr>
                <w:rFonts w:cs="Arial"/>
                <w:sz w:val="20"/>
                <w:szCs w:val="20"/>
              </w:rPr>
              <w:t xml:space="preserve">Ian Wager </w:t>
            </w:r>
          </w:p>
        </w:tc>
        <w:tc>
          <w:tcPr>
            <w:tcW w:w="3210" w:type="dxa"/>
          </w:tcPr>
          <w:p w14:paraId="07B8979D" w14:textId="1EFD1E11" w:rsidR="004F523F" w:rsidRPr="00D76A6B" w:rsidRDefault="00567C4E" w:rsidP="004F523F">
            <w:pPr>
              <w:spacing w:after="120"/>
              <w:jc w:val="left"/>
              <w:rPr>
                <w:rFonts w:cs="Arial"/>
                <w:sz w:val="20"/>
                <w:szCs w:val="20"/>
              </w:rPr>
            </w:pPr>
            <w:r w:rsidRPr="00D76A6B">
              <w:rPr>
                <w:rFonts w:cs="Arial"/>
                <w:sz w:val="20"/>
                <w:szCs w:val="20"/>
              </w:rPr>
              <w:t>SEPA</w:t>
            </w:r>
          </w:p>
        </w:tc>
        <w:tc>
          <w:tcPr>
            <w:tcW w:w="3736" w:type="dxa"/>
          </w:tcPr>
          <w:p w14:paraId="4F9D204D" w14:textId="342E0E3F" w:rsidR="004F523F" w:rsidRPr="00D76A6B" w:rsidRDefault="004F523F" w:rsidP="004F523F">
            <w:pPr>
              <w:jc w:val="left"/>
              <w:rPr>
                <w:rFonts w:cs="Arial"/>
                <w:sz w:val="20"/>
                <w:szCs w:val="20"/>
              </w:rPr>
            </w:pPr>
          </w:p>
        </w:tc>
      </w:tr>
      <w:tr w:rsidR="004F523F" w:rsidRPr="00D76A6B" w14:paraId="16C7F108" w14:textId="77777777" w:rsidTr="00F65EB4">
        <w:trPr>
          <w:trHeight w:val="87"/>
        </w:trPr>
        <w:tc>
          <w:tcPr>
            <w:tcW w:w="2093" w:type="dxa"/>
          </w:tcPr>
          <w:p w14:paraId="53B70A81" w14:textId="77777777" w:rsidR="004F523F" w:rsidRPr="00D76A6B" w:rsidRDefault="004F523F" w:rsidP="004F523F">
            <w:pPr>
              <w:spacing w:after="120"/>
              <w:jc w:val="left"/>
              <w:rPr>
                <w:rFonts w:cs="Arial"/>
                <w:sz w:val="20"/>
                <w:szCs w:val="20"/>
              </w:rPr>
            </w:pPr>
            <w:r w:rsidRPr="00D76A6B">
              <w:rPr>
                <w:rFonts w:cs="Arial"/>
                <w:sz w:val="20"/>
                <w:szCs w:val="20"/>
              </w:rPr>
              <w:t>Cllr Linda Erskine</w:t>
            </w:r>
          </w:p>
        </w:tc>
        <w:tc>
          <w:tcPr>
            <w:tcW w:w="3210" w:type="dxa"/>
          </w:tcPr>
          <w:p w14:paraId="301AEA2E" w14:textId="77777777" w:rsidR="004F523F" w:rsidRPr="00D76A6B" w:rsidRDefault="004F523F" w:rsidP="004F523F">
            <w:pPr>
              <w:spacing w:after="120"/>
              <w:jc w:val="left"/>
              <w:rPr>
                <w:rFonts w:cs="Arial"/>
                <w:sz w:val="20"/>
                <w:szCs w:val="20"/>
              </w:rPr>
            </w:pPr>
            <w:r w:rsidRPr="00D76A6B">
              <w:rPr>
                <w:rFonts w:cs="Arial"/>
                <w:sz w:val="20"/>
                <w:szCs w:val="20"/>
              </w:rPr>
              <w:t xml:space="preserve">Lochgelly, Cardenden and </w:t>
            </w:r>
            <w:proofErr w:type="spellStart"/>
            <w:r w:rsidRPr="00D76A6B">
              <w:rPr>
                <w:rFonts w:cs="Arial"/>
                <w:sz w:val="20"/>
                <w:szCs w:val="20"/>
              </w:rPr>
              <w:t>Benarty</w:t>
            </w:r>
            <w:proofErr w:type="spellEnd"/>
            <w:r w:rsidRPr="00D76A6B">
              <w:rPr>
                <w:rFonts w:cs="Arial"/>
                <w:sz w:val="20"/>
                <w:szCs w:val="20"/>
              </w:rPr>
              <w:t xml:space="preserve"> Ward</w:t>
            </w:r>
          </w:p>
        </w:tc>
        <w:tc>
          <w:tcPr>
            <w:tcW w:w="3736" w:type="dxa"/>
          </w:tcPr>
          <w:p w14:paraId="1396AF18"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7D16DE56" w14:textId="77777777" w:rsidTr="00F65EB4">
        <w:tc>
          <w:tcPr>
            <w:tcW w:w="2093" w:type="dxa"/>
          </w:tcPr>
          <w:p w14:paraId="0F76740F" w14:textId="77777777" w:rsidR="004F523F" w:rsidRPr="00D76A6B" w:rsidRDefault="004F523F" w:rsidP="004F523F">
            <w:pPr>
              <w:spacing w:after="120"/>
              <w:jc w:val="left"/>
              <w:rPr>
                <w:rFonts w:cs="Arial"/>
                <w:sz w:val="20"/>
                <w:szCs w:val="20"/>
              </w:rPr>
            </w:pPr>
            <w:r w:rsidRPr="00D76A6B">
              <w:rPr>
                <w:rFonts w:cs="Arial"/>
                <w:sz w:val="20"/>
                <w:szCs w:val="20"/>
              </w:rPr>
              <w:t xml:space="preserve">Cllr Rosemary </w:t>
            </w:r>
            <w:proofErr w:type="spellStart"/>
            <w:r w:rsidRPr="00D76A6B">
              <w:rPr>
                <w:rFonts w:cs="Arial"/>
                <w:sz w:val="20"/>
                <w:szCs w:val="20"/>
              </w:rPr>
              <w:t>Liewald</w:t>
            </w:r>
            <w:proofErr w:type="spellEnd"/>
          </w:p>
        </w:tc>
        <w:tc>
          <w:tcPr>
            <w:tcW w:w="3210" w:type="dxa"/>
          </w:tcPr>
          <w:p w14:paraId="4E4F271C" w14:textId="77777777" w:rsidR="004F523F" w:rsidRPr="00D76A6B" w:rsidRDefault="004F523F" w:rsidP="004F523F">
            <w:pPr>
              <w:spacing w:after="120"/>
              <w:jc w:val="left"/>
              <w:rPr>
                <w:rFonts w:cs="Arial"/>
                <w:sz w:val="20"/>
                <w:szCs w:val="20"/>
              </w:rPr>
            </w:pPr>
            <w:r w:rsidRPr="00D76A6B">
              <w:rPr>
                <w:rFonts w:cs="Arial"/>
                <w:sz w:val="20"/>
                <w:szCs w:val="20"/>
              </w:rPr>
              <w:t xml:space="preserve">Lochgelly, Cardenden and </w:t>
            </w:r>
            <w:proofErr w:type="spellStart"/>
            <w:r w:rsidRPr="00D76A6B">
              <w:rPr>
                <w:rFonts w:cs="Arial"/>
                <w:sz w:val="20"/>
                <w:szCs w:val="20"/>
              </w:rPr>
              <w:t>Benarty</w:t>
            </w:r>
            <w:proofErr w:type="spellEnd"/>
            <w:r w:rsidRPr="00D76A6B">
              <w:rPr>
                <w:rFonts w:cs="Arial"/>
                <w:sz w:val="20"/>
                <w:szCs w:val="20"/>
              </w:rPr>
              <w:t xml:space="preserve"> Ward</w:t>
            </w:r>
          </w:p>
        </w:tc>
        <w:tc>
          <w:tcPr>
            <w:tcW w:w="3736" w:type="dxa"/>
          </w:tcPr>
          <w:p w14:paraId="4D9C37D6"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32D2D6A0" w14:textId="77777777" w:rsidTr="00F65EB4">
        <w:tc>
          <w:tcPr>
            <w:tcW w:w="2093" w:type="dxa"/>
          </w:tcPr>
          <w:p w14:paraId="715C8206" w14:textId="77777777" w:rsidR="004F523F" w:rsidRPr="00D76A6B" w:rsidRDefault="004F523F" w:rsidP="004F523F">
            <w:pPr>
              <w:spacing w:after="120"/>
              <w:jc w:val="left"/>
              <w:rPr>
                <w:rFonts w:cs="Arial"/>
                <w:sz w:val="20"/>
                <w:szCs w:val="20"/>
              </w:rPr>
            </w:pPr>
            <w:r w:rsidRPr="00D76A6B">
              <w:rPr>
                <w:rFonts w:cs="Arial"/>
                <w:sz w:val="20"/>
                <w:szCs w:val="20"/>
              </w:rPr>
              <w:lastRenderedPageBreak/>
              <w:t>Cllr Mary Bain Lockhart</w:t>
            </w:r>
          </w:p>
        </w:tc>
        <w:tc>
          <w:tcPr>
            <w:tcW w:w="3210" w:type="dxa"/>
          </w:tcPr>
          <w:p w14:paraId="04F518E5" w14:textId="77777777" w:rsidR="004F523F" w:rsidRPr="00D76A6B" w:rsidRDefault="004F523F" w:rsidP="004F523F">
            <w:pPr>
              <w:spacing w:after="120"/>
              <w:jc w:val="left"/>
              <w:rPr>
                <w:rFonts w:cs="Arial"/>
                <w:sz w:val="20"/>
                <w:szCs w:val="20"/>
              </w:rPr>
            </w:pPr>
            <w:r w:rsidRPr="00D76A6B">
              <w:rPr>
                <w:rFonts w:cs="Arial"/>
                <w:sz w:val="20"/>
                <w:szCs w:val="20"/>
              </w:rPr>
              <w:t xml:space="preserve">Lochgelly, Cardenden and </w:t>
            </w:r>
            <w:proofErr w:type="spellStart"/>
            <w:r w:rsidRPr="00D76A6B">
              <w:rPr>
                <w:rFonts w:cs="Arial"/>
                <w:sz w:val="20"/>
                <w:szCs w:val="20"/>
              </w:rPr>
              <w:t>Benarty</w:t>
            </w:r>
            <w:proofErr w:type="spellEnd"/>
            <w:r w:rsidRPr="00D76A6B">
              <w:rPr>
                <w:rFonts w:cs="Arial"/>
                <w:sz w:val="20"/>
                <w:szCs w:val="20"/>
              </w:rPr>
              <w:t xml:space="preserve"> Ward</w:t>
            </w:r>
          </w:p>
        </w:tc>
        <w:tc>
          <w:tcPr>
            <w:tcW w:w="3736" w:type="dxa"/>
          </w:tcPr>
          <w:p w14:paraId="49C8AE48"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71480546" w14:textId="77777777" w:rsidTr="00F65EB4">
        <w:tc>
          <w:tcPr>
            <w:tcW w:w="2093" w:type="dxa"/>
          </w:tcPr>
          <w:p w14:paraId="5D808320" w14:textId="77777777" w:rsidR="004F523F" w:rsidRPr="00D76A6B" w:rsidRDefault="004F523F" w:rsidP="004F523F">
            <w:pPr>
              <w:spacing w:after="120"/>
              <w:jc w:val="left"/>
              <w:rPr>
                <w:rFonts w:cs="Arial"/>
                <w:sz w:val="20"/>
                <w:szCs w:val="20"/>
              </w:rPr>
            </w:pPr>
            <w:r w:rsidRPr="00D76A6B">
              <w:rPr>
                <w:rFonts w:cs="Arial"/>
                <w:sz w:val="20"/>
                <w:szCs w:val="20"/>
              </w:rPr>
              <w:t xml:space="preserve">Cllr Lea </w:t>
            </w:r>
            <w:proofErr w:type="spellStart"/>
            <w:r w:rsidRPr="00D76A6B">
              <w:rPr>
                <w:rFonts w:cs="Arial"/>
                <w:sz w:val="20"/>
                <w:szCs w:val="20"/>
              </w:rPr>
              <w:t>Mclelland</w:t>
            </w:r>
            <w:proofErr w:type="spellEnd"/>
          </w:p>
        </w:tc>
        <w:tc>
          <w:tcPr>
            <w:tcW w:w="3210" w:type="dxa"/>
          </w:tcPr>
          <w:p w14:paraId="26335C03" w14:textId="77777777" w:rsidR="004F523F" w:rsidRPr="00D76A6B" w:rsidRDefault="004F523F" w:rsidP="004F523F">
            <w:pPr>
              <w:spacing w:after="120"/>
              <w:jc w:val="left"/>
              <w:rPr>
                <w:rFonts w:cs="Arial"/>
                <w:sz w:val="20"/>
                <w:szCs w:val="20"/>
              </w:rPr>
            </w:pPr>
            <w:r w:rsidRPr="00D76A6B">
              <w:rPr>
                <w:rFonts w:cs="Arial"/>
                <w:sz w:val="20"/>
                <w:szCs w:val="20"/>
              </w:rPr>
              <w:t xml:space="preserve">Lochgelly, Cardenden and </w:t>
            </w:r>
            <w:proofErr w:type="spellStart"/>
            <w:r w:rsidRPr="00D76A6B">
              <w:rPr>
                <w:rFonts w:cs="Arial"/>
                <w:sz w:val="20"/>
                <w:szCs w:val="20"/>
              </w:rPr>
              <w:t>Benarty</w:t>
            </w:r>
            <w:proofErr w:type="spellEnd"/>
            <w:r w:rsidRPr="00D76A6B">
              <w:rPr>
                <w:rFonts w:cs="Arial"/>
                <w:sz w:val="20"/>
                <w:szCs w:val="20"/>
              </w:rPr>
              <w:t xml:space="preserve"> Ward</w:t>
            </w:r>
          </w:p>
        </w:tc>
        <w:tc>
          <w:tcPr>
            <w:tcW w:w="3736" w:type="dxa"/>
          </w:tcPr>
          <w:p w14:paraId="1B5D9C75"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1D30EAA8" w14:textId="77777777" w:rsidTr="00F65EB4">
        <w:tc>
          <w:tcPr>
            <w:tcW w:w="2093" w:type="dxa"/>
          </w:tcPr>
          <w:p w14:paraId="72FF4749" w14:textId="77777777" w:rsidR="004F523F" w:rsidRPr="00D76A6B" w:rsidRDefault="004F523F" w:rsidP="004F523F">
            <w:pPr>
              <w:spacing w:after="120"/>
              <w:jc w:val="left"/>
              <w:rPr>
                <w:rFonts w:cs="Arial"/>
                <w:sz w:val="20"/>
                <w:szCs w:val="20"/>
              </w:rPr>
            </w:pPr>
            <w:r w:rsidRPr="00D76A6B">
              <w:rPr>
                <w:rFonts w:cs="Arial"/>
                <w:sz w:val="20"/>
                <w:szCs w:val="20"/>
              </w:rPr>
              <w:t>Cllr Lesley Backhouse</w:t>
            </w:r>
          </w:p>
        </w:tc>
        <w:tc>
          <w:tcPr>
            <w:tcW w:w="3210" w:type="dxa"/>
          </w:tcPr>
          <w:p w14:paraId="465EBB46" w14:textId="77777777" w:rsidR="004F523F" w:rsidRPr="00D76A6B" w:rsidRDefault="004F523F" w:rsidP="004F523F">
            <w:pPr>
              <w:spacing w:after="120"/>
              <w:jc w:val="left"/>
              <w:rPr>
                <w:rFonts w:cs="Arial"/>
                <w:sz w:val="20"/>
                <w:szCs w:val="20"/>
              </w:rPr>
            </w:pPr>
            <w:r w:rsidRPr="00D76A6B">
              <w:rPr>
                <w:rFonts w:cs="Arial"/>
                <w:sz w:val="20"/>
                <w:szCs w:val="20"/>
              </w:rPr>
              <w:t>Burntisland, Kinghorn and Western Kirkcaldy Ward</w:t>
            </w:r>
          </w:p>
        </w:tc>
        <w:tc>
          <w:tcPr>
            <w:tcW w:w="3736" w:type="dxa"/>
          </w:tcPr>
          <w:p w14:paraId="3B433ABB"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5CA62F08" w14:textId="77777777" w:rsidTr="00F65EB4">
        <w:tc>
          <w:tcPr>
            <w:tcW w:w="2093" w:type="dxa"/>
          </w:tcPr>
          <w:p w14:paraId="78A6F6E2" w14:textId="29063C4F" w:rsidR="004F523F" w:rsidRPr="00D76A6B" w:rsidRDefault="004F523F" w:rsidP="004F523F">
            <w:pPr>
              <w:spacing w:after="120"/>
              <w:jc w:val="left"/>
              <w:rPr>
                <w:rFonts w:cs="Arial"/>
                <w:sz w:val="20"/>
                <w:szCs w:val="20"/>
              </w:rPr>
            </w:pPr>
            <w:r w:rsidRPr="00D76A6B">
              <w:rPr>
                <w:rFonts w:cs="Arial"/>
                <w:sz w:val="20"/>
                <w:szCs w:val="20"/>
              </w:rPr>
              <w:t xml:space="preserve">Cllr </w:t>
            </w:r>
            <w:r w:rsidR="00567C4E" w:rsidRPr="00D76A6B">
              <w:rPr>
                <w:rFonts w:cs="Arial"/>
                <w:sz w:val="20"/>
                <w:szCs w:val="20"/>
              </w:rPr>
              <w:t>Julie MacDougall</w:t>
            </w:r>
          </w:p>
        </w:tc>
        <w:tc>
          <w:tcPr>
            <w:tcW w:w="3210" w:type="dxa"/>
          </w:tcPr>
          <w:p w14:paraId="385A43B9" w14:textId="77777777" w:rsidR="004F523F" w:rsidRPr="00D76A6B" w:rsidRDefault="004F523F" w:rsidP="004F523F">
            <w:pPr>
              <w:spacing w:after="120"/>
              <w:jc w:val="left"/>
              <w:rPr>
                <w:rFonts w:cs="Arial"/>
                <w:sz w:val="20"/>
                <w:szCs w:val="20"/>
              </w:rPr>
            </w:pPr>
            <w:r w:rsidRPr="00D76A6B">
              <w:rPr>
                <w:rFonts w:cs="Arial"/>
                <w:sz w:val="20"/>
                <w:szCs w:val="20"/>
              </w:rPr>
              <w:t>Burntisland, Kinghorn and Western Kirkcaldy Ward</w:t>
            </w:r>
          </w:p>
        </w:tc>
        <w:tc>
          <w:tcPr>
            <w:tcW w:w="3736" w:type="dxa"/>
          </w:tcPr>
          <w:p w14:paraId="79E4E15A"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2A99811E" w14:textId="77777777" w:rsidTr="00F65EB4">
        <w:tc>
          <w:tcPr>
            <w:tcW w:w="2093" w:type="dxa"/>
          </w:tcPr>
          <w:p w14:paraId="6E673120" w14:textId="77777777" w:rsidR="004F523F" w:rsidRPr="00D76A6B" w:rsidRDefault="004F523F" w:rsidP="004F523F">
            <w:pPr>
              <w:spacing w:after="120"/>
              <w:jc w:val="left"/>
              <w:rPr>
                <w:rFonts w:cs="Arial"/>
                <w:sz w:val="20"/>
                <w:szCs w:val="20"/>
              </w:rPr>
            </w:pPr>
            <w:r w:rsidRPr="00D76A6B">
              <w:rPr>
                <w:rFonts w:cs="Arial"/>
                <w:sz w:val="20"/>
                <w:szCs w:val="20"/>
              </w:rPr>
              <w:t>Cllr Kathleen Leslie</w:t>
            </w:r>
          </w:p>
        </w:tc>
        <w:tc>
          <w:tcPr>
            <w:tcW w:w="3210" w:type="dxa"/>
          </w:tcPr>
          <w:p w14:paraId="07D4960F" w14:textId="77777777" w:rsidR="004F523F" w:rsidRPr="00D76A6B" w:rsidRDefault="004F523F" w:rsidP="004F523F">
            <w:pPr>
              <w:spacing w:after="120"/>
              <w:jc w:val="left"/>
              <w:rPr>
                <w:rFonts w:cs="Arial"/>
                <w:sz w:val="20"/>
                <w:szCs w:val="20"/>
              </w:rPr>
            </w:pPr>
            <w:r w:rsidRPr="00D76A6B">
              <w:rPr>
                <w:rFonts w:cs="Arial"/>
                <w:sz w:val="20"/>
                <w:szCs w:val="20"/>
              </w:rPr>
              <w:t>Burntisland, Kinghorn and Western Kirkcaldy Ward</w:t>
            </w:r>
          </w:p>
        </w:tc>
        <w:tc>
          <w:tcPr>
            <w:tcW w:w="3736" w:type="dxa"/>
          </w:tcPr>
          <w:p w14:paraId="018D73A0"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6FD107C4" w14:textId="77777777" w:rsidTr="00F65EB4">
        <w:tc>
          <w:tcPr>
            <w:tcW w:w="2093" w:type="dxa"/>
          </w:tcPr>
          <w:p w14:paraId="178E8722" w14:textId="77777777" w:rsidR="004F523F" w:rsidRPr="00D76A6B" w:rsidRDefault="004F523F" w:rsidP="004F523F">
            <w:pPr>
              <w:spacing w:after="120"/>
              <w:jc w:val="left"/>
              <w:rPr>
                <w:rFonts w:cs="Arial"/>
                <w:sz w:val="20"/>
                <w:szCs w:val="20"/>
              </w:rPr>
            </w:pPr>
            <w:r w:rsidRPr="00D76A6B">
              <w:rPr>
                <w:rFonts w:cs="Arial"/>
                <w:sz w:val="20"/>
                <w:szCs w:val="20"/>
              </w:rPr>
              <w:t>Cllr Alex Campbell</w:t>
            </w:r>
          </w:p>
        </w:tc>
        <w:tc>
          <w:tcPr>
            <w:tcW w:w="3210" w:type="dxa"/>
          </w:tcPr>
          <w:p w14:paraId="51E2E01E" w14:textId="77777777" w:rsidR="004F523F" w:rsidRPr="00D76A6B" w:rsidRDefault="004F523F" w:rsidP="004F523F">
            <w:pPr>
              <w:spacing w:after="120"/>
              <w:jc w:val="left"/>
              <w:rPr>
                <w:rFonts w:cs="Arial"/>
                <w:sz w:val="20"/>
                <w:szCs w:val="20"/>
              </w:rPr>
            </w:pPr>
            <w:r w:rsidRPr="00D76A6B">
              <w:rPr>
                <w:rFonts w:cs="Arial"/>
                <w:sz w:val="20"/>
                <w:szCs w:val="20"/>
              </w:rPr>
              <w:t>Cowdenbeath Ward</w:t>
            </w:r>
          </w:p>
        </w:tc>
        <w:tc>
          <w:tcPr>
            <w:tcW w:w="3736" w:type="dxa"/>
          </w:tcPr>
          <w:p w14:paraId="07BCC4A8"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23B7561A" w14:textId="77777777" w:rsidTr="00F65EB4">
        <w:tc>
          <w:tcPr>
            <w:tcW w:w="2093" w:type="dxa"/>
          </w:tcPr>
          <w:p w14:paraId="4123E6E2" w14:textId="77777777" w:rsidR="004F523F" w:rsidRPr="00D76A6B" w:rsidRDefault="004F523F" w:rsidP="004F523F">
            <w:pPr>
              <w:spacing w:after="120"/>
              <w:jc w:val="left"/>
              <w:rPr>
                <w:rFonts w:cs="Arial"/>
                <w:sz w:val="20"/>
                <w:szCs w:val="20"/>
              </w:rPr>
            </w:pPr>
            <w:r w:rsidRPr="00D76A6B">
              <w:rPr>
                <w:rFonts w:cs="Arial"/>
                <w:sz w:val="20"/>
                <w:szCs w:val="20"/>
              </w:rPr>
              <w:t xml:space="preserve">Cllr Gary </w:t>
            </w:r>
            <w:proofErr w:type="spellStart"/>
            <w:r w:rsidRPr="00D76A6B">
              <w:rPr>
                <w:rFonts w:cs="Arial"/>
                <w:sz w:val="20"/>
                <w:szCs w:val="20"/>
              </w:rPr>
              <w:t>Guichan</w:t>
            </w:r>
            <w:proofErr w:type="spellEnd"/>
          </w:p>
        </w:tc>
        <w:tc>
          <w:tcPr>
            <w:tcW w:w="3210" w:type="dxa"/>
          </w:tcPr>
          <w:p w14:paraId="195D4F89" w14:textId="77777777" w:rsidR="004F523F" w:rsidRPr="00D76A6B" w:rsidRDefault="004F523F" w:rsidP="004F523F">
            <w:pPr>
              <w:spacing w:after="120"/>
              <w:jc w:val="left"/>
              <w:rPr>
                <w:rFonts w:cs="Arial"/>
                <w:sz w:val="20"/>
                <w:szCs w:val="20"/>
              </w:rPr>
            </w:pPr>
            <w:r w:rsidRPr="00D76A6B">
              <w:rPr>
                <w:rFonts w:cs="Arial"/>
                <w:sz w:val="20"/>
                <w:szCs w:val="20"/>
              </w:rPr>
              <w:t>Cowdenbeath Ward</w:t>
            </w:r>
          </w:p>
        </w:tc>
        <w:tc>
          <w:tcPr>
            <w:tcW w:w="3736" w:type="dxa"/>
          </w:tcPr>
          <w:p w14:paraId="2BC0EFAC"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424EED35" w14:textId="77777777" w:rsidTr="00F65EB4">
        <w:tc>
          <w:tcPr>
            <w:tcW w:w="2093" w:type="dxa"/>
          </w:tcPr>
          <w:p w14:paraId="7BAA0EAE" w14:textId="584DC79C" w:rsidR="004F523F" w:rsidRPr="00D76A6B" w:rsidRDefault="009E4A15" w:rsidP="004F523F">
            <w:pPr>
              <w:spacing w:after="120"/>
              <w:jc w:val="left"/>
              <w:rPr>
                <w:rFonts w:cs="Arial"/>
                <w:sz w:val="20"/>
                <w:szCs w:val="20"/>
              </w:rPr>
            </w:pPr>
            <w:r>
              <w:rPr>
                <w:rFonts w:cs="Arial"/>
                <w:sz w:val="20"/>
                <w:szCs w:val="20"/>
              </w:rPr>
              <w:t>Cllr Darren Watt</w:t>
            </w:r>
          </w:p>
        </w:tc>
        <w:tc>
          <w:tcPr>
            <w:tcW w:w="3210" w:type="dxa"/>
          </w:tcPr>
          <w:p w14:paraId="5B57C0B3" w14:textId="14FCD5BE" w:rsidR="004F523F" w:rsidRPr="00D76A6B" w:rsidRDefault="009E4A15" w:rsidP="004F523F">
            <w:pPr>
              <w:spacing w:after="120"/>
              <w:jc w:val="left"/>
              <w:rPr>
                <w:rFonts w:cs="Arial"/>
                <w:sz w:val="20"/>
                <w:szCs w:val="20"/>
              </w:rPr>
            </w:pPr>
            <w:r>
              <w:rPr>
                <w:rFonts w:cs="Arial"/>
                <w:sz w:val="20"/>
                <w:szCs w:val="20"/>
              </w:rPr>
              <w:t>Cowdenbeath Ward</w:t>
            </w:r>
          </w:p>
        </w:tc>
        <w:tc>
          <w:tcPr>
            <w:tcW w:w="3736" w:type="dxa"/>
          </w:tcPr>
          <w:p w14:paraId="05CA709D" w14:textId="5A21CC21" w:rsidR="004F523F" w:rsidRPr="00D76A6B" w:rsidRDefault="009E4A15" w:rsidP="004F523F">
            <w:pPr>
              <w:jc w:val="left"/>
              <w:rPr>
                <w:rFonts w:cs="Arial"/>
                <w:sz w:val="20"/>
                <w:szCs w:val="20"/>
              </w:rPr>
            </w:pPr>
            <w:r>
              <w:rPr>
                <w:rFonts w:cs="Arial"/>
                <w:sz w:val="20"/>
                <w:szCs w:val="20"/>
              </w:rPr>
              <w:t>Fife House, Glenrothes</w:t>
            </w:r>
          </w:p>
        </w:tc>
      </w:tr>
      <w:tr w:rsidR="009E4A15" w:rsidRPr="00D76A6B" w14:paraId="79EF298F" w14:textId="77777777" w:rsidTr="00F65EB4">
        <w:tc>
          <w:tcPr>
            <w:tcW w:w="2093" w:type="dxa"/>
          </w:tcPr>
          <w:p w14:paraId="6C95C23B" w14:textId="5E03BDE8" w:rsidR="009E4A15" w:rsidRPr="00D76A6B" w:rsidRDefault="009E4A15" w:rsidP="004F523F">
            <w:pPr>
              <w:spacing w:after="120"/>
              <w:jc w:val="left"/>
              <w:rPr>
                <w:rFonts w:cs="Arial"/>
                <w:sz w:val="20"/>
                <w:szCs w:val="20"/>
              </w:rPr>
            </w:pPr>
            <w:r w:rsidRPr="00D76A6B">
              <w:rPr>
                <w:rFonts w:cs="Arial"/>
                <w:sz w:val="20"/>
                <w:szCs w:val="20"/>
              </w:rPr>
              <w:t>Cllr Bailey-Lee Robb</w:t>
            </w:r>
          </w:p>
        </w:tc>
        <w:tc>
          <w:tcPr>
            <w:tcW w:w="3210" w:type="dxa"/>
          </w:tcPr>
          <w:p w14:paraId="48494619" w14:textId="1AE4E836" w:rsidR="009E4A15" w:rsidRPr="00D76A6B" w:rsidRDefault="009E4A15" w:rsidP="004F523F">
            <w:pPr>
              <w:spacing w:after="120"/>
              <w:jc w:val="left"/>
              <w:rPr>
                <w:rFonts w:cs="Arial"/>
                <w:sz w:val="20"/>
                <w:szCs w:val="20"/>
              </w:rPr>
            </w:pPr>
            <w:r w:rsidRPr="00D76A6B">
              <w:rPr>
                <w:rFonts w:cs="Arial"/>
                <w:sz w:val="20"/>
                <w:szCs w:val="20"/>
              </w:rPr>
              <w:t>Cowdenbeath Ward</w:t>
            </w:r>
          </w:p>
        </w:tc>
        <w:tc>
          <w:tcPr>
            <w:tcW w:w="3736" w:type="dxa"/>
          </w:tcPr>
          <w:p w14:paraId="3E12FFE1" w14:textId="03FC8AB1" w:rsidR="009E4A15" w:rsidRPr="00D76A6B" w:rsidRDefault="009E4A15" w:rsidP="004F523F">
            <w:pPr>
              <w:jc w:val="left"/>
              <w:rPr>
                <w:rFonts w:cs="Arial"/>
                <w:sz w:val="20"/>
                <w:szCs w:val="20"/>
              </w:rPr>
            </w:pPr>
            <w:r w:rsidRPr="00D76A6B">
              <w:rPr>
                <w:rFonts w:cs="Arial"/>
                <w:sz w:val="20"/>
                <w:szCs w:val="20"/>
              </w:rPr>
              <w:t>Fife House, Glenrothes</w:t>
            </w:r>
          </w:p>
        </w:tc>
      </w:tr>
      <w:tr w:rsidR="009E4A15" w:rsidRPr="00D76A6B" w14:paraId="5A7A3D2F" w14:textId="77777777" w:rsidTr="00F65EB4">
        <w:tc>
          <w:tcPr>
            <w:tcW w:w="2093" w:type="dxa"/>
          </w:tcPr>
          <w:p w14:paraId="3A1ADB59" w14:textId="05989216" w:rsidR="009E4A15" w:rsidRPr="00D76A6B" w:rsidRDefault="009E4A15" w:rsidP="004F523F">
            <w:pPr>
              <w:spacing w:after="120"/>
              <w:jc w:val="left"/>
              <w:rPr>
                <w:rFonts w:cs="Arial"/>
                <w:sz w:val="20"/>
                <w:szCs w:val="20"/>
              </w:rPr>
            </w:pPr>
            <w:proofErr w:type="gramStart"/>
            <w:r w:rsidRPr="00D76A6B">
              <w:rPr>
                <w:rFonts w:cs="Arial"/>
                <w:sz w:val="20"/>
                <w:szCs w:val="20"/>
              </w:rPr>
              <w:t>Cllr  Patrick</w:t>
            </w:r>
            <w:proofErr w:type="gramEnd"/>
            <w:r w:rsidRPr="00D76A6B">
              <w:rPr>
                <w:rFonts w:cs="Arial"/>
                <w:sz w:val="20"/>
                <w:szCs w:val="20"/>
              </w:rPr>
              <w:t xml:space="preserve"> Browne</w:t>
            </w:r>
          </w:p>
        </w:tc>
        <w:tc>
          <w:tcPr>
            <w:tcW w:w="3210" w:type="dxa"/>
          </w:tcPr>
          <w:p w14:paraId="335DBEA6" w14:textId="37F58E82" w:rsidR="009E4A15" w:rsidRPr="00D76A6B" w:rsidRDefault="009E4A15" w:rsidP="004F523F">
            <w:pPr>
              <w:spacing w:after="120"/>
              <w:jc w:val="left"/>
              <w:rPr>
                <w:rFonts w:cs="Arial"/>
                <w:sz w:val="20"/>
                <w:szCs w:val="20"/>
              </w:rPr>
            </w:pPr>
            <w:r w:rsidRPr="00D76A6B">
              <w:rPr>
                <w:rFonts w:cs="Arial"/>
                <w:sz w:val="20"/>
                <w:szCs w:val="20"/>
              </w:rPr>
              <w:t>Inverkeithing and Dalgety Bay Ward</w:t>
            </w:r>
          </w:p>
        </w:tc>
        <w:tc>
          <w:tcPr>
            <w:tcW w:w="3736" w:type="dxa"/>
          </w:tcPr>
          <w:p w14:paraId="2E67AD90" w14:textId="261873E8" w:rsidR="009E4A15" w:rsidRPr="00D76A6B" w:rsidRDefault="009E4A15" w:rsidP="004F523F">
            <w:pPr>
              <w:jc w:val="left"/>
              <w:rPr>
                <w:rFonts w:cs="Arial"/>
                <w:sz w:val="20"/>
                <w:szCs w:val="20"/>
              </w:rPr>
            </w:pPr>
            <w:r w:rsidRPr="00D76A6B">
              <w:rPr>
                <w:rFonts w:cs="Arial"/>
                <w:sz w:val="20"/>
                <w:szCs w:val="20"/>
              </w:rPr>
              <w:t>Fife House, Glenrothes</w:t>
            </w:r>
          </w:p>
        </w:tc>
      </w:tr>
      <w:tr w:rsidR="004F523F" w:rsidRPr="00D76A6B" w14:paraId="09261989" w14:textId="77777777" w:rsidTr="00F65EB4">
        <w:tc>
          <w:tcPr>
            <w:tcW w:w="2093" w:type="dxa"/>
          </w:tcPr>
          <w:p w14:paraId="0B0EACEB" w14:textId="77777777" w:rsidR="004F523F" w:rsidRPr="00D76A6B" w:rsidRDefault="004F523F" w:rsidP="004F523F">
            <w:pPr>
              <w:spacing w:after="120"/>
              <w:jc w:val="left"/>
              <w:rPr>
                <w:rFonts w:cs="Arial"/>
                <w:sz w:val="20"/>
                <w:szCs w:val="20"/>
              </w:rPr>
            </w:pPr>
            <w:r w:rsidRPr="00D76A6B">
              <w:rPr>
                <w:rFonts w:cs="Arial"/>
                <w:sz w:val="20"/>
                <w:szCs w:val="20"/>
              </w:rPr>
              <w:t>Cllr Dave Dempsey</w:t>
            </w:r>
          </w:p>
        </w:tc>
        <w:tc>
          <w:tcPr>
            <w:tcW w:w="3210" w:type="dxa"/>
          </w:tcPr>
          <w:p w14:paraId="4D0C6499" w14:textId="77777777" w:rsidR="004F523F" w:rsidRPr="00D76A6B" w:rsidRDefault="004F523F" w:rsidP="004F523F">
            <w:pPr>
              <w:spacing w:after="120"/>
              <w:jc w:val="left"/>
              <w:rPr>
                <w:rFonts w:cs="Arial"/>
                <w:sz w:val="20"/>
                <w:szCs w:val="20"/>
              </w:rPr>
            </w:pPr>
            <w:r w:rsidRPr="00D76A6B">
              <w:rPr>
                <w:rFonts w:cs="Arial"/>
                <w:sz w:val="20"/>
                <w:szCs w:val="20"/>
              </w:rPr>
              <w:t>Inverkeithing and Dalgety Bay Ward</w:t>
            </w:r>
          </w:p>
        </w:tc>
        <w:tc>
          <w:tcPr>
            <w:tcW w:w="3736" w:type="dxa"/>
          </w:tcPr>
          <w:p w14:paraId="6F7C2862"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37342F02" w14:textId="77777777" w:rsidTr="00F65EB4">
        <w:tc>
          <w:tcPr>
            <w:tcW w:w="2093" w:type="dxa"/>
          </w:tcPr>
          <w:p w14:paraId="15AE5FD5" w14:textId="3596EE71" w:rsidR="004F523F" w:rsidRPr="00D76A6B" w:rsidRDefault="004F523F" w:rsidP="004F523F">
            <w:pPr>
              <w:spacing w:after="120"/>
              <w:jc w:val="left"/>
              <w:rPr>
                <w:rFonts w:cs="Arial"/>
                <w:sz w:val="20"/>
                <w:szCs w:val="20"/>
              </w:rPr>
            </w:pPr>
            <w:proofErr w:type="gramStart"/>
            <w:r w:rsidRPr="00D76A6B">
              <w:rPr>
                <w:rFonts w:cs="Arial"/>
                <w:sz w:val="20"/>
                <w:szCs w:val="20"/>
              </w:rPr>
              <w:t xml:space="preserve">Cllr </w:t>
            </w:r>
            <w:r w:rsidR="00567C4E" w:rsidRPr="00D76A6B">
              <w:rPr>
                <w:rFonts w:cs="Arial"/>
                <w:sz w:val="20"/>
                <w:szCs w:val="20"/>
              </w:rPr>
              <w:t xml:space="preserve"> Sarah</w:t>
            </w:r>
            <w:proofErr w:type="gramEnd"/>
            <w:r w:rsidR="00567C4E" w:rsidRPr="00D76A6B">
              <w:rPr>
                <w:rFonts w:cs="Arial"/>
                <w:sz w:val="20"/>
                <w:szCs w:val="20"/>
              </w:rPr>
              <w:t xml:space="preserve"> Neal</w:t>
            </w:r>
          </w:p>
        </w:tc>
        <w:tc>
          <w:tcPr>
            <w:tcW w:w="3210" w:type="dxa"/>
          </w:tcPr>
          <w:p w14:paraId="5D9F37A8" w14:textId="77777777" w:rsidR="004F523F" w:rsidRPr="00D76A6B" w:rsidRDefault="004F523F" w:rsidP="004F523F">
            <w:pPr>
              <w:spacing w:after="120"/>
              <w:jc w:val="left"/>
              <w:rPr>
                <w:rFonts w:cs="Arial"/>
                <w:sz w:val="20"/>
                <w:szCs w:val="20"/>
              </w:rPr>
            </w:pPr>
            <w:r w:rsidRPr="00D76A6B">
              <w:rPr>
                <w:rFonts w:cs="Arial"/>
                <w:sz w:val="20"/>
                <w:szCs w:val="20"/>
              </w:rPr>
              <w:t>Inverkeithing and Dalgety Bay Ward</w:t>
            </w:r>
          </w:p>
        </w:tc>
        <w:tc>
          <w:tcPr>
            <w:tcW w:w="3736" w:type="dxa"/>
          </w:tcPr>
          <w:p w14:paraId="40271A99" w14:textId="77777777" w:rsidR="004F523F" w:rsidRPr="00D76A6B" w:rsidRDefault="004F523F" w:rsidP="004F523F">
            <w:pPr>
              <w:jc w:val="left"/>
              <w:rPr>
                <w:rFonts w:cs="Arial"/>
                <w:sz w:val="20"/>
                <w:szCs w:val="20"/>
              </w:rPr>
            </w:pPr>
            <w:r w:rsidRPr="00D76A6B">
              <w:rPr>
                <w:rFonts w:cs="Arial"/>
                <w:sz w:val="20"/>
                <w:szCs w:val="20"/>
              </w:rPr>
              <w:t>Fife House, Glenrothes</w:t>
            </w:r>
          </w:p>
        </w:tc>
      </w:tr>
      <w:tr w:rsidR="004F523F" w:rsidRPr="00D76A6B" w14:paraId="1F3CB395" w14:textId="77777777" w:rsidTr="00F65EB4">
        <w:tc>
          <w:tcPr>
            <w:tcW w:w="2093" w:type="dxa"/>
          </w:tcPr>
          <w:p w14:paraId="67FC27E1" w14:textId="77777777" w:rsidR="004F523F" w:rsidRPr="00D76A6B" w:rsidRDefault="004F523F" w:rsidP="004F523F">
            <w:pPr>
              <w:spacing w:after="120"/>
              <w:jc w:val="left"/>
              <w:rPr>
                <w:rFonts w:cs="Arial"/>
                <w:sz w:val="20"/>
                <w:szCs w:val="20"/>
              </w:rPr>
            </w:pPr>
            <w:r w:rsidRPr="00D76A6B">
              <w:rPr>
                <w:rFonts w:cs="Arial"/>
                <w:sz w:val="20"/>
                <w:szCs w:val="20"/>
              </w:rPr>
              <w:t>Stephen Bygrave</w:t>
            </w:r>
          </w:p>
        </w:tc>
        <w:tc>
          <w:tcPr>
            <w:tcW w:w="3210" w:type="dxa"/>
          </w:tcPr>
          <w:p w14:paraId="4F92DFDE" w14:textId="5C645277" w:rsidR="004F523F" w:rsidRPr="00D76A6B" w:rsidRDefault="004F523F" w:rsidP="004F523F">
            <w:pPr>
              <w:spacing w:after="120"/>
              <w:jc w:val="left"/>
              <w:rPr>
                <w:rFonts w:cs="Arial"/>
                <w:sz w:val="20"/>
                <w:szCs w:val="20"/>
              </w:rPr>
            </w:pPr>
            <w:proofErr w:type="spellStart"/>
            <w:r w:rsidRPr="00D76A6B">
              <w:rPr>
                <w:rFonts w:cs="Arial"/>
                <w:sz w:val="20"/>
                <w:szCs w:val="20"/>
              </w:rPr>
              <w:t>Ineos</w:t>
            </w:r>
            <w:proofErr w:type="spellEnd"/>
            <w:r w:rsidRPr="00D76A6B">
              <w:rPr>
                <w:rFonts w:cs="Arial"/>
                <w:sz w:val="20"/>
                <w:szCs w:val="20"/>
              </w:rPr>
              <w:t xml:space="preserve"> Forties Pipeline Ltd</w:t>
            </w:r>
          </w:p>
        </w:tc>
        <w:tc>
          <w:tcPr>
            <w:tcW w:w="3736" w:type="dxa"/>
          </w:tcPr>
          <w:p w14:paraId="50A32E86" w14:textId="77777777" w:rsidR="004F523F" w:rsidRPr="00D76A6B" w:rsidRDefault="004F523F" w:rsidP="004F523F">
            <w:pPr>
              <w:spacing w:after="120"/>
              <w:jc w:val="left"/>
              <w:rPr>
                <w:rFonts w:cs="Arial"/>
                <w:sz w:val="20"/>
                <w:szCs w:val="20"/>
              </w:rPr>
            </w:pPr>
            <w:r w:rsidRPr="00D76A6B">
              <w:rPr>
                <w:rFonts w:cs="Arial"/>
                <w:sz w:val="20"/>
                <w:szCs w:val="20"/>
              </w:rPr>
              <w:t>Hound Point</w:t>
            </w:r>
          </w:p>
        </w:tc>
      </w:tr>
      <w:tr w:rsidR="004F523F" w:rsidRPr="00D76A6B" w14:paraId="0676FB31" w14:textId="77777777" w:rsidTr="00F65EB4">
        <w:tc>
          <w:tcPr>
            <w:tcW w:w="2093" w:type="dxa"/>
          </w:tcPr>
          <w:p w14:paraId="76C219FE" w14:textId="77777777" w:rsidR="004F523F" w:rsidRPr="00D76A6B" w:rsidRDefault="004F523F" w:rsidP="004F523F">
            <w:pPr>
              <w:spacing w:after="120"/>
              <w:jc w:val="left"/>
              <w:rPr>
                <w:rFonts w:cs="Arial"/>
                <w:bCs/>
                <w:sz w:val="20"/>
                <w:szCs w:val="20"/>
              </w:rPr>
            </w:pPr>
            <w:r w:rsidRPr="00D76A6B">
              <w:rPr>
                <w:rFonts w:cs="Arial"/>
                <w:bCs/>
                <w:sz w:val="20"/>
                <w:szCs w:val="20"/>
              </w:rPr>
              <w:t>Rachel Morrell</w:t>
            </w:r>
          </w:p>
        </w:tc>
        <w:tc>
          <w:tcPr>
            <w:tcW w:w="3210" w:type="dxa"/>
          </w:tcPr>
          <w:p w14:paraId="0F6C0E54" w14:textId="77777777" w:rsidR="004F523F" w:rsidRPr="00D76A6B" w:rsidRDefault="004F523F" w:rsidP="004F523F">
            <w:pPr>
              <w:spacing w:after="120"/>
              <w:jc w:val="left"/>
              <w:rPr>
                <w:rFonts w:cs="Arial"/>
                <w:b/>
                <w:bCs/>
                <w:sz w:val="20"/>
                <w:szCs w:val="20"/>
              </w:rPr>
            </w:pPr>
            <w:proofErr w:type="spellStart"/>
            <w:r w:rsidRPr="00D76A6B">
              <w:rPr>
                <w:rFonts w:cs="Arial"/>
                <w:bCs/>
                <w:sz w:val="20"/>
                <w:szCs w:val="20"/>
              </w:rPr>
              <w:t>Ineos</w:t>
            </w:r>
            <w:proofErr w:type="spellEnd"/>
            <w:r w:rsidRPr="00D76A6B">
              <w:rPr>
                <w:rFonts w:cs="Arial"/>
                <w:bCs/>
                <w:sz w:val="20"/>
                <w:szCs w:val="20"/>
              </w:rPr>
              <w:t xml:space="preserve"> Ltd</w:t>
            </w:r>
          </w:p>
        </w:tc>
        <w:tc>
          <w:tcPr>
            <w:tcW w:w="3736" w:type="dxa"/>
          </w:tcPr>
          <w:p w14:paraId="3F6E531B" w14:textId="77777777" w:rsidR="004F523F" w:rsidRPr="00D76A6B" w:rsidRDefault="004F523F" w:rsidP="004F523F">
            <w:pPr>
              <w:spacing w:after="120"/>
              <w:jc w:val="left"/>
              <w:rPr>
                <w:rFonts w:cs="Arial"/>
                <w:b/>
                <w:bCs/>
                <w:sz w:val="20"/>
                <w:szCs w:val="20"/>
              </w:rPr>
            </w:pPr>
            <w:r w:rsidRPr="00D76A6B">
              <w:rPr>
                <w:rFonts w:cs="Arial"/>
                <w:bCs/>
                <w:sz w:val="20"/>
                <w:szCs w:val="20"/>
              </w:rPr>
              <w:t>Grangemouth Petrochemical Complex</w:t>
            </w:r>
          </w:p>
        </w:tc>
      </w:tr>
      <w:tr w:rsidR="004F523F" w:rsidRPr="00D76A6B" w14:paraId="3CF8673F" w14:textId="77777777" w:rsidTr="00F65EB4">
        <w:tc>
          <w:tcPr>
            <w:tcW w:w="2093" w:type="dxa"/>
          </w:tcPr>
          <w:p w14:paraId="1D8F4C1D" w14:textId="5985BE25" w:rsidR="004F523F" w:rsidRPr="00D76A6B" w:rsidRDefault="009E4A15" w:rsidP="004F523F">
            <w:pPr>
              <w:spacing w:after="120"/>
              <w:jc w:val="left"/>
              <w:rPr>
                <w:rFonts w:cs="Arial"/>
                <w:sz w:val="20"/>
                <w:szCs w:val="20"/>
              </w:rPr>
            </w:pPr>
            <w:r>
              <w:rPr>
                <w:rFonts w:cs="Arial"/>
                <w:sz w:val="20"/>
                <w:szCs w:val="20"/>
              </w:rPr>
              <w:t>Iain Fleming</w:t>
            </w:r>
          </w:p>
        </w:tc>
        <w:tc>
          <w:tcPr>
            <w:tcW w:w="3210" w:type="dxa"/>
          </w:tcPr>
          <w:p w14:paraId="1D67A8B0" w14:textId="6CE1FA2F" w:rsidR="004F523F" w:rsidRPr="00D76A6B" w:rsidRDefault="004F523F" w:rsidP="004F523F">
            <w:pPr>
              <w:spacing w:after="120"/>
              <w:jc w:val="left"/>
              <w:rPr>
                <w:rFonts w:cs="Arial"/>
                <w:sz w:val="20"/>
                <w:szCs w:val="20"/>
              </w:rPr>
            </w:pPr>
            <w:proofErr w:type="spellStart"/>
            <w:r w:rsidRPr="00D76A6B">
              <w:rPr>
                <w:rFonts w:cs="Arial"/>
                <w:sz w:val="20"/>
                <w:szCs w:val="20"/>
              </w:rPr>
              <w:t>Auchtertool</w:t>
            </w:r>
            <w:proofErr w:type="spellEnd"/>
            <w:r w:rsidRPr="00D76A6B">
              <w:rPr>
                <w:rFonts w:cs="Arial"/>
                <w:sz w:val="20"/>
                <w:szCs w:val="20"/>
              </w:rPr>
              <w:t xml:space="preserve"> Community Council</w:t>
            </w:r>
          </w:p>
        </w:tc>
        <w:tc>
          <w:tcPr>
            <w:tcW w:w="3736" w:type="dxa"/>
          </w:tcPr>
          <w:p w14:paraId="2CBF2B99" w14:textId="72E08CB7" w:rsidR="004F523F" w:rsidRPr="00D76A6B" w:rsidRDefault="004F523F" w:rsidP="004F523F">
            <w:pPr>
              <w:spacing w:after="120"/>
              <w:jc w:val="left"/>
              <w:rPr>
                <w:rFonts w:cs="Arial"/>
                <w:sz w:val="20"/>
                <w:szCs w:val="20"/>
              </w:rPr>
            </w:pPr>
            <w:proofErr w:type="spellStart"/>
            <w:r w:rsidRPr="00D76A6B">
              <w:rPr>
                <w:rFonts w:cs="Arial"/>
                <w:sz w:val="20"/>
                <w:szCs w:val="20"/>
              </w:rPr>
              <w:t>Auchtertool</w:t>
            </w:r>
            <w:proofErr w:type="spellEnd"/>
          </w:p>
        </w:tc>
      </w:tr>
      <w:tr w:rsidR="009E4A15" w:rsidRPr="00D76A6B" w14:paraId="641BD622" w14:textId="77777777" w:rsidTr="00F65EB4">
        <w:tc>
          <w:tcPr>
            <w:tcW w:w="2093" w:type="dxa"/>
          </w:tcPr>
          <w:p w14:paraId="08F01730" w14:textId="41F06631" w:rsidR="009E4A15" w:rsidRPr="00D76A6B" w:rsidRDefault="009E4A15" w:rsidP="004F523F">
            <w:pPr>
              <w:spacing w:after="120"/>
              <w:jc w:val="left"/>
              <w:rPr>
                <w:rFonts w:cs="Arial"/>
                <w:sz w:val="20"/>
                <w:szCs w:val="20"/>
              </w:rPr>
            </w:pPr>
            <w:r w:rsidRPr="00D76A6B">
              <w:rPr>
                <w:rFonts w:cs="Arial"/>
                <w:sz w:val="20"/>
                <w:szCs w:val="20"/>
              </w:rPr>
              <w:t>Tom Kinnaird</w:t>
            </w:r>
          </w:p>
        </w:tc>
        <w:tc>
          <w:tcPr>
            <w:tcW w:w="3210" w:type="dxa"/>
          </w:tcPr>
          <w:p w14:paraId="7DB65018" w14:textId="6D01464E" w:rsidR="009E4A15" w:rsidRPr="00D76A6B" w:rsidRDefault="009E4A15" w:rsidP="004F523F">
            <w:pPr>
              <w:spacing w:after="120"/>
              <w:jc w:val="left"/>
              <w:rPr>
                <w:rFonts w:cs="Arial"/>
                <w:sz w:val="20"/>
                <w:szCs w:val="20"/>
              </w:rPr>
            </w:pPr>
            <w:proofErr w:type="spellStart"/>
            <w:r w:rsidRPr="00D76A6B">
              <w:rPr>
                <w:rFonts w:cs="Arial"/>
                <w:sz w:val="20"/>
                <w:szCs w:val="20"/>
              </w:rPr>
              <w:t>Benarty</w:t>
            </w:r>
            <w:proofErr w:type="spellEnd"/>
            <w:r w:rsidRPr="00D76A6B">
              <w:rPr>
                <w:rFonts w:cs="Arial"/>
                <w:sz w:val="20"/>
                <w:szCs w:val="20"/>
              </w:rPr>
              <w:t xml:space="preserve"> Community Council</w:t>
            </w:r>
          </w:p>
        </w:tc>
        <w:tc>
          <w:tcPr>
            <w:tcW w:w="3736" w:type="dxa"/>
          </w:tcPr>
          <w:p w14:paraId="562BA9BF" w14:textId="60333C2C" w:rsidR="009E4A15" w:rsidRPr="00D76A6B" w:rsidRDefault="009E4A15" w:rsidP="004F523F">
            <w:pPr>
              <w:spacing w:after="120"/>
              <w:jc w:val="left"/>
              <w:rPr>
                <w:rFonts w:cs="Arial"/>
                <w:sz w:val="20"/>
                <w:szCs w:val="20"/>
              </w:rPr>
            </w:pPr>
            <w:proofErr w:type="spellStart"/>
            <w:r>
              <w:rPr>
                <w:rFonts w:cs="Arial"/>
                <w:sz w:val="20"/>
                <w:szCs w:val="20"/>
              </w:rPr>
              <w:t>Benarty</w:t>
            </w:r>
            <w:proofErr w:type="spellEnd"/>
          </w:p>
        </w:tc>
      </w:tr>
      <w:tr w:rsidR="004F523F" w:rsidRPr="00D76A6B" w14:paraId="44BEA1EE" w14:textId="77777777" w:rsidTr="00F65EB4">
        <w:tc>
          <w:tcPr>
            <w:tcW w:w="2093" w:type="dxa"/>
          </w:tcPr>
          <w:p w14:paraId="209DAD7C" w14:textId="77777777" w:rsidR="004F523F" w:rsidRPr="00D76A6B" w:rsidRDefault="004F523F" w:rsidP="004F523F">
            <w:pPr>
              <w:spacing w:after="120"/>
              <w:jc w:val="left"/>
              <w:rPr>
                <w:rFonts w:cs="Arial"/>
                <w:sz w:val="20"/>
                <w:szCs w:val="20"/>
              </w:rPr>
            </w:pPr>
            <w:r w:rsidRPr="00D76A6B">
              <w:rPr>
                <w:rFonts w:cs="Arial"/>
                <w:sz w:val="20"/>
                <w:szCs w:val="20"/>
              </w:rPr>
              <w:t xml:space="preserve">Alexander Macdonald </w:t>
            </w:r>
          </w:p>
        </w:tc>
        <w:tc>
          <w:tcPr>
            <w:tcW w:w="3210" w:type="dxa"/>
          </w:tcPr>
          <w:p w14:paraId="5C154077" w14:textId="77777777" w:rsidR="004F523F" w:rsidRPr="00D76A6B" w:rsidRDefault="004F523F" w:rsidP="004F523F">
            <w:pPr>
              <w:spacing w:after="120"/>
              <w:jc w:val="left"/>
              <w:rPr>
                <w:rFonts w:cs="Arial"/>
                <w:sz w:val="20"/>
                <w:szCs w:val="20"/>
              </w:rPr>
            </w:pPr>
            <w:r w:rsidRPr="00D76A6B">
              <w:rPr>
                <w:rFonts w:cs="Arial"/>
                <w:sz w:val="20"/>
                <w:szCs w:val="20"/>
              </w:rPr>
              <w:t>Burntisland Community Council</w:t>
            </w:r>
          </w:p>
        </w:tc>
        <w:tc>
          <w:tcPr>
            <w:tcW w:w="3736" w:type="dxa"/>
          </w:tcPr>
          <w:p w14:paraId="36570DF1" w14:textId="77777777" w:rsidR="004F523F" w:rsidRPr="00D76A6B" w:rsidRDefault="004F523F" w:rsidP="004F523F">
            <w:pPr>
              <w:spacing w:after="120"/>
              <w:jc w:val="left"/>
              <w:rPr>
                <w:rFonts w:cs="Arial"/>
                <w:sz w:val="20"/>
                <w:szCs w:val="20"/>
              </w:rPr>
            </w:pPr>
            <w:r w:rsidRPr="00D76A6B">
              <w:rPr>
                <w:rFonts w:cs="Arial"/>
                <w:sz w:val="20"/>
                <w:szCs w:val="20"/>
              </w:rPr>
              <w:t>Burntisland</w:t>
            </w:r>
          </w:p>
        </w:tc>
      </w:tr>
      <w:tr w:rsidR="004F523F" w:rsidRPr="00D76A6B" w14:paraId="18382E21" w14:textId="77777777" w:rsidTr="00F65EB4">
        <w:tc>
          <w:tcPr>
            <w:tcW w:w="2093" w:type="dxa"/>
          </w:tcPr>
          <w:p w14:paraId="6056F6F5" w14:textId="77777777" w:rsidR="004F523F" w:rsidRPr="00D76A6B" w:rsidRDefault="004F523F" w:rsidP="004F523F">
            <w:pPr>
              <w:spacing w:after="120"/>
              <w:jc w:val="left"/>
              <w:rPr>
                <w:rFonts w:cs="Arial"/>
                <w:sz w:val="20"/>
                <w:szCs w:val="20"/>
              </w:rPr>
            </w:pPr>
            <w:r w:rsidRPr="00D76A6B">
              <w:rPr>
                <w:rFonts w:cs="Arial"/>
                <w:sz w:val="20"/>
                <w:szCs w:val="20"/>
              </w:rPr>
              <w:t xml:space="preserve">David A. Taylor </w:t>
            </w:r>
          </w:p>
        </w:tc>
        <w:tc>
          <w:tcPr>
            <w:tcW w:w="3210" w:type="dxa"/>
          </w:tcPr>
          <w:p w14:paraId="034D0A7F" w14:textId="77777777" w:rsidR="004F523F" w:rsidRPr="00D76A6B" w:rsidRDefault="004F523F" w:rsidP="004F523F">
            <w:pPr>
              <w:spacing w:after="120"/>
              <w:jc w:val="left"/>
              <w:rPr>
                <w:rFonts w:cs="Arial"/>
                <w:sz w:val="20"/>
                <w:szCs w:val="20"/>
              </w:rPr>
            </w:pPr>
            <w:r w:rsidRPr="00D76A6B">
              <w:rPr>
                <w:rFonts w:cs="Arial"/>
                <w:sz w:val="20"/>
                <w:szCs w:val="20"/>
              </w:rPr>
              <w:t xml:space="preserve">Cardenden &amp; </w:t>
            </w:r>
            <w:proofErr w:type="spellStart"/>
            <w:r w:rsidRPr="00D76A6B">
              <w:rPr>
                <w:rFonts w:cs="Arial"/>
                <w:sz w:val="20"/>
                <w:szCs w:val="20"/>
              </w:rPr>
              <w:t>Kinglassie</w:t>
            </w:r>
            <w:proofErr w:type="spellEnd"/>
            <w:r w:rsidRPr="00D76A6B">
              <w:rPr>
                <w:rFonts w:cs="Arial"/>
                <w:sz w:val="20"/>
                <w:szCs w:val="20"/>
              </w:rPr>
              <w:t xml:space="preserve"> Community Council</w:t>
            </w:r>
          </w:p>
        </w:tc>
        <w:tc>
          <w:tcPr>
            <w:tcW w:w="3736" w:type="dxa"/>
          </w:tcPr>
          <w:p w14:paraId="3D98566B" w14:textId="77777777" w:rsidR="004F523F" w:rsidRPr="00D76A6B" w:rsidRDefault="004F523F" w:rsidP="004F523F">
            <w:pPr>
              <w:spacing w:after="120"/>
              <w:jc w:val="left"/>
              <w:rPr>
                <w:rFonts w:cs="Arial"/>
                <w:sz w:val="20"/>
                <w:szCs w:val="20"/>
              </w:rPr>
            </w:pPr>
            <w:r w:rsidRPr="00D76A6B">
              <w:rPr>
                <w:rFonts w:cs="Arial"/>
                <w:sz w:val="20"/>
                <w:szCs w:val="20"/>
              </w:rPr>
              <w:t xml:space="preserve">Cardenden </w:t>
            </w:r>
          </w:p>
        </w:tc>
      </w:tr>
      <w:tr w:rsidR="004F523F" w:rsidRPr="00D76A6B" w14:paraId="3F7B5EFD" w14:textId="77777777" w:rsidTr="00F65EB4">
        <w:tc>
          <w:tcPr>
            <w:tcW w:w="2093" w:type="dxa"/>
          </w:tcPr>
          <w:p w14:paraId="140B0296" w14:textId="50770B6E" w:rsidR="004F523F" w:rsidRPr="00D76A6B" w:rsidRDefault="004F523F" w:rsidP="004F523F">
            <w:pPr>
              <w:spacing w:after="120"/>
              <w:jc w:val="left"/>
              <w:rPr>
                <w:rFonts w:cs="Arial"/>
                <w:sz w:val="20"/>
                <w:szCs w:val="20"/>
              </w:rPr>
            </w:pPr>
            <w:r w:rsidRPr="00D76A6B">
              <w:rPr>
                <w:rFonts w:cs="Arial"/>
                <w:sz w:val="20"/>
                <w:szCs w:val="20"/>
              </w:rPr>
              <w:t>Irene Burt</w:t>
            </w:r>
          </w:p>
        </w:tc>
        <w:tc>
          <w:tcPr>
            <w:tcW w:w="3210" w:type="dxa"/>
          </w:tcPr>
          <w:p w14:paraId="056EF409" w14:textId="77777777" w:rsidR="004F523F" w:rsidRPr="00D76A6B" w:rsidRDefault="004F523F" w:rsidP="004F523F">
            <w:pPr>
              <w:spacing w:after="120"/>
              <w:jc w:val="left"/>
              <w:rPr>
                <w:rFonts w:cs="Arial"/>
                <w:sz w:val="20"/>
                <w:szCs w:val="20"/>
              </w:rPr>
            </w:pPr>
            <w:r w:rsidRPr="00D76A6B">
              <w:rPr>
                <w:rFonts w:cs="Arial"/>
                <w:sz w:val="20"/>
                <w:szCs w:val="20"/>
              </w:rPr>
              <w:t>Cowdenbeath Community Council</w:t>
            </w:r>
          </w:p>
        </w:tc>
        <w:tc>
          <w:tcPr>
            <w:tcW w:w="3736" w:type="dxa"/>
          </w:tcPr>
          <w:p w14:paraId="0C94B1F3" w14:textId="77777777" w:rsidR="004F523F" w:rsidRPr="00D76A6B" w:rsidRDefault="004F523F" w:rsidP="004F523F">
            <w:pPr>
              <w:spacing w:after="120"/>
              <w:jc w:val="left"/>
              <w:rPr>
                <w:rFonts w:cs="Arial"/>
                <w:sz w:val="20"/>
                <w:szCs w:val="20"/>
              </w:rPr>
            </w:pPr>
            <w:r w:rsidRPr="00D76A6B">
              <w:rPr>
                <w:rFonts w:cs="Arial"/>
                <w:sz w:val="20"/>
                <w:szCs w:val="20"/>
              </w:rPr>
              <w:t>Cowdenbeath</w:t>
            </w:r>
          </w:p>
        </w:tc>
      </w:tr>
      <w:tr w:rsidR="004F523F" w:rsidRPr="00D76A6B" w14:paraId="5C060855" w14:textId="77777777" w:rsidTr="00F65EB4">
        <w:tc>
          <w:tcPr>
            <w:tcW w:w="2093" w:type="dxa"/>
          </w:tcPr>
          <w:p w14:paraId="7AF7F416" w14:textId="58DB8692" w:rsidR="004F523F" w:rsidRPr="00D76A6B" w:rsidRDefault="004F523F" w:rsidP="004F523F">
            <w:pPr>
              <w:spacing w:after="120"/>
              <w:jc w:val="left"/>
              <w:rPr>
                <w:rFonts w:cs="Arial"/>
                <w:sz w:val="20"/>
                <w:szCs w:val="20"/>
              </w:rPr>
            </w:pPr>
            <w:r w:rsidRPr="00D76A6B">
              <w:rPr>
                <w:rFonts w:cs="Arial"/>
                <w:sz w:val="20"/>
                <w:szCs w:val="20"/>
              </w:rPr>
              <w:t xml:space="preserve">Fred Clarke               </w:t>
            </w:r>
          </w:p>
        </w:tc>
        <w:tc>
          <w:tcPr>
            <w:tcW w:w="3210" w:type="dxa"/>
          </w:tcPr>
          <w:p w14:paraId="155BEA94" w14:textId="3D5D400A" w:rsidR="004F523F" w:rsidRPr="00D76A6B" w:rsidRDefault="004F523F" w:rsidP="004F523F">
            <w:pPr>
              <w:spacing w:after="120"/>
              <w:jc w:val="left"/>
              <w:rPr>
                <w:rFonts w:cs="Arial"/>
                <w:sz w:val="20"/>
                <w:szCs w:val="20"/>
              </w:rPr>
            </w:pPr>
            <w:proofErr w:type="spellStart"/>
            <w:r w:rsidRPr="00D76A6B">
              <w:rPr>
                <w:rFonts w:cs="Arial"/>
                <w:sz w:val="20"/>
                <w:szCs w:val="20"/>
              </w:rPr>
              <w:t>Kelty</w:t>
            </w:r>
            <w:proofErr w:type="spellEnd"/>
            <w:r w:rsidRPr="00D76A6B">
              <w:rPr>
                <w:rFonts w:cs="Arial"/>
                <w:sz w:val="20"/>
                <w:szCs w:val="20"/>
              </w:rPr>
              <w:t xml:space="preserve"> Community Council</w:t>
            </w:r>
          </w:p>
        </w:tc>
        <w:tc>
          <w:tcPr>
            <w:tcW w:w="3736" w:type="dxa"/>
          </w:tcPr>
          <w:p w14:paraId="0242E98A" w14:textId="08546E74" w:rsidR="004F523F" w:rsidRPr="00D76A6B" w:rsidRDefault="004F523F" w:rsidP="004F523F">
            <w:pPr>
              <w:spacing w:after="120"/>
              <w:jc w:val="left"/>
              <w:rPr>
                <w:rFonts w:cs="Arial"/>
                <w:sz w:val="20"/>
                <w:szCs w:val="20"/>
              </w:rPr>
            </w:pPr>
            <w:proofErr w:type="spellStart"/>
            <w:r w:rsidRPr="00D76A6B">
              <w:rPr>
                <w:rFonts w:cs="Arial"/>
                <w:sz w:val="20"/>
                <w:szCs w:val="20"/>
              </w:rPr>
              <w:t>Kelty</w:t>
            </w:r>
            <w:proofErr w:type="spellEnd"/>
          </w:p>
        </w:tc>
      </w:tr>
      <w:tr w:rsidR="004F523F" w:rsidRPr="00D76A6B" w14:paraId="464FADEC" w14:textId="77777777" w:rsidTr="00F65EB4">
        <w:tc>
          <w:tcPr>
            <w:tcW w:w="2093" w:type="dxa"/>
          </w:tcPr>
          <w:p w14:paraId="6E7A7D5E" w14:textId="14CE90BC" w:rsidR="004F523F" w:rsidRPr="00D76A6B" w:rsidRDefault="004F523F" w:rsidP="004F523F">
            <w:pPr>
              <w:spacing w:after="120"/>
              <w:jc w:val="left"/>
              <w:rPr>
                <w:rFonts w:cs="Arial"/>
                <w:sz w:val="20"/>
                <w:szCs w:val="20"/>
              </w:rPr>
            </w:pPr>
            <w:r w:rsidRPr="00D76A6B">
              <w:rPr>
                <w:rFonts w:cs="Arial"/>
                <w:sz w:val="20"/>
                <w:szCs w:val="20"/>
              </w:rPr>
              <w:t>Raymond Wilson</w:t>
            </w:r>
          </w:p>
        </w:tc>
        <w:tc>
          <w:tcPr>
            <w:tcW w:w="3210" w:type="dxa"/>
          </w:tcPr>
          <w:p w14:paraId="6C2883D8" w14:textId="77777777" w:rsidR="004F523F" w:rsidRPr="00D76A6B" w:rsidRDefault="004F523F" w:rsidP="004F523F">
            <w:pPr>
              <w:spacing w:after="120"/>
              <w:jc w:val="left"/>
              <w:rPr>
                <w:rFonts w:cs="Arial"/>
                <w:sz w:val="20"/>
                <w:szCs w:val="20"/>
              </w:rPr>
            </w:pPr>
            <w:r w:rsidRPr="00D76A6B">
              <w:rPr>
                <w:rFonts w:cs="Arial"/>
                <w:sz w:val="20"/>
                <w:szCs w:val="20"/>
              </w:rPr>
              <w:t>Lochgelly Community Council</w:t>
            </w:r>
          </w:p>
        </w:tc>
        <w:tc>
          <w:tcPr>
            <w:tcW w:w="3736" w:type="dxa"/>
          </w:tcPr>
          <w:p w14:paraId="6956E9AE" w14:textId="77777777" w:rsidR="004F523F" w:rsidRPr="00D76A6B" w:rsidRDefault="004F523F" w:rsidP="004F523F">
            <w:pPr>
              <w:jc w:val="left"/>
              <w:rPr>
                <w:rFonts w:cs="Arial"/>
                <w:sz w:val="20"/>
                <w:szCs w:val="20"/>
              </w:rPr>
            </w:pPr>
            <w:r w:rsidRPr="00D76A6B">
              <w:rPr>
                <w:rFonts w:cs="Arial"/>
                <w:sz w:val="20"/>
                <w:szCs w:val="20"/>
              </w:rPr>
              <w:t>Lochgelly</w:t>
            </w:r>
          </w:p>
        </w:tc>
      </w:tr>
      <w:tr w:rsidR="004F523F" w:rsidRPr="00D76A6B" w14:paraId="2CE99B73" w14:textId="77777777" w:rsidTr="00F65EB4">
        <w:tc>
          <w:tcPr>
            <w:tcW w:w="2093" w:type="dxa"/>
          </w:tcPr>
          <w:p w14:paraId="79D01E48" w14:textId="77777777" w:rsidR="004F523F" w:rsidRPr="00D76A6B" w:rsidRDefault="004F523F" w:rsidP="004F523F">
            <w:pPr>
              <w:spacing w:after="120"/>
              <w:jc w:val="left"/>
              <w:rPr>
                <w:rFonts w:cs="Arial"/>
                <w:sz w:val="20"/>
                <w:szCs w:val="20"/>
              </w:rPr>
            </w:pPr>
            <w:r w:rsidRPr="00D76A6B">
              <w:rPr>
                <w:rFonts w:cs="Arial"/>
                <w:sz w:val="20"/>
                <w:szCs w:val="20"/>
              </w:rPr>
              <w:t xml:space="preserve">Amelia Howie </w:t>
            </w:r>
          </w:p>
        </w:tc>
        <w:tc>
          <w:tcPr>
            <w:tcW w:w="3210" w:type="dxa"/>
          </w:tcPr>
          <w:p w14:paraId="4026B168" w14:textId="77777777" w:rsidR="004F523F" w:rsidRPr="00D76A6B" w:rsidRDefault="004F523F" w:rsidP="004F523F">
            <w:pPr>
              <w:spacing w:after="120"/>
              <w:jc w:val="left"/>
              <w:rPr>
                <w:rFonts w:cs="Arial"/>
                <w:sz w:val="20"/>
                <w:szCs w:val="20"/>
              </w:rPr>
            </w:pPr>
            <w:proofErr w:type="spellStart"/>
            <w:r w:rsidRPr="00D76A6B">
              <w:rPr>
                <w:rFonts w:cs="Arial"/>
                <w:sz w:val="20"/>
                <w:szCs w:val="20"/>
              </w:rPr>
              <w:t>Lumphinnans</w:t>
            </w:r>
            <w:proofErr w:type="spellEnd"/>
            <w:r w:rsidRPr="00D76A6B">
              <w:rPr>
                <w:rFonts w:cs="Arial"/>
                <w:sz w:val="20"/>
                <w:szCs w:val="20"/>
              </w:rPr>
              <w:t xml:space="preserve"> Community Council    </w:t>
            </w:r>
          </w:p>
        </w:tc>
        <w:tc>
          <w:tcPr>
            <w:tcW w:w="3736" w:type="dxa"/>
          </w:tcPr>
          <w:p w14:paraId="2770C95C" w14:textId="77777777" w:rsidR="004F523F" w:rsidRPr="00D76A6B" w:rsidRDefault="004F523F" w:rsidP="004F523F">
            <w:pPr>
              <w:jc w:val="left"/>
              <w:rPr>
                <w:rFonts w:cs="Arial"/>
                <w:sz w:val="20"/>
                <w:szCs w:val="20"/>
              </w:rPr>
            </w:pPr>
            <w:proofErr w:type="spellStart"/>
            <w:r w:rsidRPr="00D76A6B">
              <w:rPr>
                <w:rFonts w:cs="Arial"/>
                <w:sz w:val="20"/>
                <w:szCs w:val="20"/>
              </w:rPr>
              <w:t>Lumphinnans</w:t>
            </w:r>
            <w:proofErr w:type="spellEnd"/>
          </w:p>
        </w:tc>
      </w:tr>
      <w:tr w:rsidR="009E4A15" w:rsidRPr="00D76A6B" w14:paraId="36C3E7E2" w14:textId="77777777" w:rsidTr="00F65EB4">
        <w:tc>
          <w:tcPr>
            <w:tcW w:w="2093" w:type="dxa"/>
          </w:tcPr>
          <w:p w14:paraId="0AB99DC8" w14:textId="2E979F05" w:rsidR="009E4A15" w:rsidRPr="00D76A6B" w:rsidRDefault="009E4A15" w:rsidP="004F523F">
            <w:pPr>
              <w:spacing w:after="120"/>
              <w:jc w:val="left"/>
              <w:rPr>
                <w:rFonts w:cs="Arial"/>
                <w:sz w:val="20"/>
                <w:szCs w:val="20"/>
              </w:rPr>
            </w:pPr>
            <w:r w:rsidRPr="00D76A6B">
              <w:rPr>
                <w:rFonts w:cs="Arial"/>
                <w:sz w:val="20"/>
                <w:szCs w:val="20"/>
              </w:rPr>
              <w:t>Maureen Cuthbertson</w:t>
            </w:r>
          </w:p>
        </w:tc>
        <w:tc>
          <w:tcPr>
            <w:tcW w:w="3210" w:type="dxa"/>
          </w:tcPr>
          <w:p w14:paraId="0DE6B43C" w14:textId="0D5FF3A1" w:rsidR="009E4A15" w:rsidRPr="00D76A6B" w:rsidRDefault="009E4A15" w:rsidP="004F523F">
            <w:pPr>
              <w:spacing w:after="120"/>
              <w:jc w:val="left"/>
              <w:rPr>
                <w:rFonts w:cs="Arial"/>
                <w:sz w:val="20"/>
                <w:szCs w:val="20"/>
              </w:rPr>
            </w:pPr>
            <w:proofErr w:type="spellStart"/>
            <w:r w:rsidRPr="00D76A6B">
              <w:rPr>
                <w:rFonts w:cs="Arial"/>
                <w:sz w:val="20"/>
                <w:szCs w:val="20"/>
              </w:rPr>
              <w:t>Crossgate</w:t>
            </w:r>
            <w:r>
              <w:rPr>
                <w:rFonts w:cs="Arial"/>
                <w:sz w:val="20"/>
                <w:szCs w:val="20"/>
              </w:rPr>
              <w:t>s</w:t>
            </w:r>
            <w:proofErr w:type="spellEnd"/>
            <w:r>
              <w:rPr>
                <w:rFonts w:cs="Arial"/>
                <w:sz w:val="20"/>
                <w:szCs w:val="20"/>
              </w:rPr>
              <w:t xml:space="preserve"> &amp; </w:t>
            </w:r>
            <w:proofErr w:type="spellStart"/>
            <w:r>
              <w:rPr>
                <w:rFonts w:cs="Arial"/>
                <w:sz w:val="20"/>
                <w:szCs w:val="20"/>
              </w:rPr>
              <w:t>Mossgreen</w:t>
            </w:r>
            <w:proofErr w:type="spellEnd"/>
            <w:r>
              <w:rPr>
                <w:rFonts w:cs="Arial"/>
                <w:sz w:val="20"/>
                <w:szCs w:val="20"/>
              </w:rPr>
              <w:t xml:space="preserve"> Community Council</w:t>
            </w:r>
          </w:p>
        </w:tc>
        <w:tc>
          <w:tcPr>
            <w:tcW w:w="3736" w:type="dxa"/>
          </w:tcPr>
          <w:p w14:paraId="669D2C93" w14:textId="4A0F6492" w:rsidR="009E4A15" w:rsidRPr="00D76A6B" w:rsidRDefault="009E4A15" w:rsidP="004F523F">
            <w:pPr>
              <w:jc w:val="left"/>
              <w:rPr>
                <w:rFonts w:cs="Arial"/>
                <w:sz w:val="20"/>
                <w:szCs w:val="20"/>
              </w:rPr>
            </w:pPr>
            <w:proofErr w:type="spellStart"/>
            <w:r>
              <w:rPr>
                <w:rFonts w:cs="Arial"/>
                <w:sz w:val="20"/>
                <w:szCs w:val="20"/>
              </w:rPr>
              <w:t>Crossgates</w:t>
            </w:r>
            <w:proofErr w:type="spellEnd"/>
            <w:r>
              <w:rPr>
                <w:rFonts w:cs="Arial"/>
                <w:sz w:val="20"/>
                <w:szCs w:val="20"/>
              </w:rPr>
              <w:t xml:space="preserve"> (Inland)</w:t>
            </w:r>
          </w:p>
        </w:tc>
      </w:tr>
      <w:tr w:rsidR="009E4A15" w:rsidRPr="00D76A6B" w14:paraId="63785DDD" w14:textId="77777777" w:rsidTr="00F65EB4">
        <w:tc>
          <w:tcPr>
            <w:tcW w:w="2093" w:type="dxa"/>
          </w:tcPr>
          <w:p w14:paraId="6AE8D9A9" w14:textId="073EA200" w:rsidR="009E4A15" w:rsidRPr="00D76A6B" w:rsidRDefault="009E4A15" w:rsidP="004F523F">
            <w:pPr>
              <w:spacing w:after="120"/>
              <w:jc w:val="left"/>
              <w:rPr>
                <w:rFonts w:cs="Arial"/>
                <w:sz w:val="20"/>
                <w:szCs w:val="20"/>
              </w:rPr>
            </w:pPr>
            <w:r w:rsidRPr="00D76A6B">
              <w:rPr>
                <w:rFonts w:cs="Arial"/>
                <w:sz w:val="20"/>
                <w:szCs w:val="20"/>
              </w:rPr>
              <w:t>William Dryburgh</w:t>
            </w:r>
          </w:p>
        </w:tc>
        <w:tc>
          <w:tcPr>
            <w:tcW w:w="3210" w:type="dxa"/>
          </w:tcPr>
          <w:p w14:paraId="01F3156B" w14:textId="5297DA5B" w:rsidR="009E4A15" w:rsidRPr="00D76A6B" w:rsidRDefault="009E4A15" w:rsidP="004F523F">
            <w:pPr>
              <w:spacing w:after="120"/>
              <w:jc w:val="left"/>
              <w:rPr>
                <w:rFonts w:cs="Arial"/>
                <w:sz w:val="20"/>
                <w:szCs w:val="20"/>
              </w:rPr>
            </w:pPr>
            <w:r w:rsidRPr="00D76A6B">
              <w:rPr>
                <w:rFonts w:cs="Arial"/>
                <w:sz w:val="20"/>
                <w:szCs w:val="20"/>
              </w:rPr>
              <w:t>A</w:t>
            </w:r>
            <w:r>
              <w:rPr>
                <w:rFonts w:cs="Arial"/>
                <w:sz w:val="20"/>
                <w:szCs w:val="20"/>
              </w:rPr>
              <w:t>berdour Community C</w:t>
            </w:r>
            <w:r w:rsidRPr="00D76A6B">
              <w:rPr>
                <w:rFonts w:cs="Arial"/>
                <w:sz w:val="20"/>
                <w:szCs w:val="20"/>
              </w:rPr>
              <w:t xml:space="preserve">ouncil                </w:t>
            </w:r>
          </w:p>
        </w:tc>
        <w:tc>
          <w:tcPr>
            <w:tcW w:w="3736" w:type="dxa"/>
          </w:tcPr>
          <w:p w14:paraId="6589686F" w14:textId="16C72273" w:rsidR="009E4A15" w:rsidRPr="00D76A6B" w:rsidRDefault="009E4A15" w:rsidP="004F523F">
            <w:pPr>
              <w:jc w:val="left"/>
              <w:rPr>
                <w:rFonts w:cs="Arial"/>
                <w:sz w:val="20"/>
                <w:szCs w:val="20"/>
              </w:rPr>
            </w:pPr>
            <w:r w:rsidRPr="00D76A6B">
              <w:rPr>
                <w:rFonts w:cs="Arial"/>
                <w:sz w:val="20"/>
                <w:szCs w:val="20"/>
              </w:rPr>
              <w:t>Aberdour</w:t>
            </w:r>
          </w:p>
        </w:tc>
      </w:tr>
    </w:tbl>
    <w:p w14:paraId="3842F574" w14:textId="505AC940" w:rsidR="00E52079" w:rsidRPr="00D76A6B" w:rsidRDefault="00E52079" w:rsidP="0088305E">
      <w:pPr>
        <w:tabs>
          <w:tab w:val="left" w:pos="851"/>
        </w:tabs>
        <w:rPr>
          <w:rFonts w:cs="Arial"/>
          <w:b/>
        </w:rPr>
      </w:pPr>
    </w:p>
    <w:sectPr w:rsidR="00E52079" w:rsidRPr="00D76A6B" w:rsidSect="00AD55FA">
      <w:pgSz w:w="11906" w:h="16838" w:code="9"/>
      <w:pgMar w:top="1701" w:right="1701" w:bottom="1701" w:left="1701"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AE8214A" w14:textId="77777777" w:rsidR="00A66E75" w:rsidRDefault="00A66E75" w:rsidP="00E52079">
      <w:r>
        <w:separator/>
      </w:r>
    </w:p>
  </w:endnote>
  <w:endnote w:type="continuationSeparator" w:id="0">
    <w:p w14:paraId="2C1A51EC" w14:textId="77777777" w:rsidR="00A66E75" w:rsidRDefault="00A66E75" w:rsidP="00E52079">
      <w:r>
        <w:continuationSeparator/>
      </w:r>
    </w:p>
  </w:endnote>
  <w:endnote w:type="continuationNotice" w:id="1">
    <w:p w14:paraId="1CDAE008" w14:textId="77777777" w:rsidR="00A66E75" w:rsidRDefault="00A66E7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Helv">
    <w:panose1 w:val="020B0604020202030204"/>
    <w:charset w:val="00"/>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F8AB91" w14:textId="151296E8" w:rsidR="00FF301B" w:rsidRDefault="00FF301B">
    <w:pPr>
      <w:pStyle w:val="Footer"/>
    </w:pPr>
    <w:r>
      <w:rPr>
        <w:noProof/>
      </w:rPr>
      <mc:AlternateContent>
        <mc:Choice Requires="wps">
          <w:drawing>
            <wp:anchor distT="0" distB="0" distL="0" distR="0" simplePos="0" relativeHeight="251658240" behindDoc="0" locked="0" layoutInCell="1" allowOverlap="1" wp14:anchorId="0533EECB" wp14:editId="5142D990">
              <wp:simplePos x="635" y="635"/>
              <wp:positionH relativeFrom="column">
                <wp:align>center</wp:align>
              </wp:positionH>
              <wp:positionV relativeFrom="paragraph">
                <wp:posOffset>635</wp:posOffset>
              </wp:positionV>
              <wp:extent cx="443865" cy="443865"/>
              <wp:effectExtent l="0" t="0" r="10160" b="16510"/>
              <wp:wrapSquare wrapText="bothSides"/>
              <wp:docPr id="13" name="Text Box 13" descr="OFFICIAL - 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C5D7587" w14:textId="2872C2C4"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0533EECB" id="_x0000_t202" coordsize="21600,21600" o:spt="202" path="m,l,21600r21600,l21600,xe">
              <v:stroke joinstyle="miter"/>
              <v:path gradientshapeok="t" o:connecttype="rect"/>
            </v:shapetype>
            <v:shape id="Text Box 13" o:spid="_x0000_s1028" type="#_x0000_t202" alt="OFFICIAL - CONFIDENTIAL" style="position:absolute;left:0;text-align:left;margin-left:0;margin-top:.05pt;width:34.95pt;height:34.95pt;z-index:25165824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lgNXBQIAABcEAAAOAAAAZHJzL2Uyb0RvYy54bWysU01v2zAMvQ/YfxB0X5xkXVEYcYqsRYYB&#10;QVsgHXpWZCk2IIuCxMTOfv0o2U66bqeiF/mZpPjx+LS47RrDjsqHGmzBZ5MpZ8pKKGu7L/iv5/WX&#10;G84CClsKA1YV/KQCv11+/rRoXa7mUIEplWeUxIa8dQWvEF2eZUFWqhFhAk5ZcmrwjUD69fus9KKl&#10;7I3J5tPpddaCL50HqUIg633v5MuUX2sl8VHroJCZglNvmE6fzl08s+VC5HsvXFXLoQ3xji4aUVsq&#10;ek51L1Cwg6//SdXU0kMAjRMJTQZa11KlGWia2fTNNNtKOJVmIXKCO9MUPi6tfDhu3ZNn2H2HjhYY&#10;CWldyAMZ4zyd9k38UqeM/ETh6Uyb6pBJMl5dfb25/saZJNeAKUt2uex8wB8KGhZBwT1tJZEljpuA&#10;fegYEmtZWNfGpM0Y+5eBckZLdukwIux2HavLgs/H7ndQnmgoD/2+g5PrmkpvRMAn4WnBNAeJFh/p&#10;0AbagsOAOKvA//6fPcYT7+TlrCXBFNySojkzPy3tI2prBH4EuxHYQ3MHpMAZPQYnE6QLHs0ItYfm&#10;hZS8ijXIJaykSgXHEd5hL1p6CVKtVimIFOQEbuzWyZg6MhVpfO5ehHcD10hLeoBRSCJ/Q3kfG28G&#10;tzog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B6WA1cFAgAAFwQAAA4AAAAAAAAAAAAA&#10;AAAALgIAAGRycy9lMm9Eb2MueG1sUEsBAi0AFAAGAAgAAAAhAISw0yjWAAAAAwEAAA8AAAAAAAAA&#10;AAAAAAAAXwQAAGRycy9kb3ducmV2LnhtbFBLBQYAAAAABAAEAPMAAABiBQAAAAA=&#10;" filled="f" stroked="f">
              <v:textbox style="mso-fit-shape-to-text:t" inset="0,0,0,0">
                <w:txbxContent>
                  <w:p w14:paraId="7C5D7587" w14:textId="2872C2C4"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06D632A" w14:textId="459CD8F2" w:rsidR="00FF301B" w:rsidRPr="004B556B" w:rsidRDefault="00FF301B" w:rsidP="004B556B">
    <w:pPr>
      <w:pStyle w:val="Footer"/>
      <w:tabs>
        <w:tab w:val="clear" w:pos="8306"/>
        <w:tab w:val="right" w:pos="9070"/>
      </w:tabs>
      <w:jc w:val="left"/>
      <w:rPr>
        <w:b w:val="0"/>
        <w:noProof/>
        <w:sz w:val="22"/>
      </w:rPr>
    </w:pPr>
    <w:proofErr w:type="spellStart"/>
    <w:r w:rsidRPr="00AD55FA">
      <w:rPr>
        <w:rFonts w:asciiTheme="minorHAnsi" w:hAnsiTheme="minorHAnsi"/>
        <w:b w:val="0"/>
      </w:rPr>
      <w:t>Mossmorran</w:t>
    </w:r>
    <w:proofErr w:type="spellEnd"/>
    <w:r w:rsidRPr="00AD55FA">
      <w:rPr>
        <w:rFonts w:asciiTheme="minorHAnsi" w:hAnsiTheme="minorHAnsi"/>
        <w:b w:val="0"/>
      </w:rPr>
      <w:t xml:space="preserve"> and </w:t>
    </w:r>
    <w:proofErr w:type="spellStart"/>
    <w:r w:rsidRPr="00AD55FA">
      <w:rPr>
        <w:rFonts w:asciiTheme="minorHAnsi" w:hAnsiTheme="minorHAnsi"/>
        <w:b w:val="0"/>
      </w:rPr>
      <w:t>Braefoot</w:t>
    </w:r>
    <w:proofErr w:type="spellEnd"/>
    <w:r w:rsidRPr="00AD55FA">
      <w:rPr>
        <w:rFonts w:asciiTheme="minorHAnsi" w:hAnsiTheme="minorHAnsi"/>
        <w:b w:val="0"/>
      </w:rPr>
      <w:t xml:space="preserve"> Bay </w:t>
    </w:r>
    <w:r w:rsidRPr="00AD55FA">
      <w:rPr>
        <w:rFonts w:asciiTheme="minorHAnsi" w:hAnsiTheme="minorHAnsi"/>
        <w:b w:val="0"/>
      </w:rPr>
      <w:tab/>
    </w:r>
    <w:r>
      <w:rPr>
        <w:rFonts w:asciiTheme="minorHAnsi" w:hAnsiTheme="minorHAnsi"/>
        <w:b w:val="0"/>
      </w:rPr>
      <w:tab/>
    </w:r>
  </w:p>
  <w:p w14:paraId="7F8203BE" w14:textId="77777777" w:rsidR="00FF301B" w:rsidRPr="00AD55FA" w:rsidRDefault="00FF301B" w:rsidP="004157C8">
    <w:pPr>
      <w:pStyle w:val="Footer"/>
      <w:jc w:val="left"/>
      <w:rPr>
        <w:rFonts w:asciiTheme="minorHAnsi" w:hAnsiTheme="minorHAnsi"/>
        <w:b w:val="0"/>
      </w:rPr>
    </w:pPr>
    <w:r w:rsidRPr="00AD55FA">
      <w:rPr>
        <w:rFonts w:asciiTheme="minorHAnsi" w:hAnsiTheme="minorHAnsi"/>
        <w:b w:val="0"/>
      </w:rPr>
      <w:t>Independent Air Quality Monitoring Review Group</w:t>
    </w:r>
  </w:p>
  <w:p w14:paraId="2A1B3E7C" w14:textId="33A08C3A" w:rsidR="00FF301B" w:rsidRPr="00AD55FA" w:rsidRDefault="00FF301B" w:rsidP="00AD55FA">
    <w:pPr>
      <w:pStyle w:val="Footer"/>
      <w:jc w:val="left"/>
      <w:rPr>
        <w:rFonts w:asciiTheme="minorHAnsi" w:hAnsiTheme="minorHAnsi"/>
        <w:b w:val="0"/>
      </w:rPr>
    </w:pPr>
    <w:r>
      <w:rPr>
        <w:rFonts w:asciiTheme="minorHAnsi" w:hAnsiTheme="minorHAnsi"/>
        <w:b w:val="0"/>
      </w:rPr>
      <w:t>2021</w:t>
    </w:r>
    <w:r w:rsidRPr="00AD55FA">
      <w:rPr>
        <w:rFonts w:asciiTheme="minorHAnsi" w:hAnsiTheme="minorHAnsi"/>
        <w:b w:val="0"/>
      </w:rPr>
      <w:t xml:space="preserve"> Annual Report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043498" w14:textId="352A8E09" w:rsidR="00FF301B" w:rsidRPr="002E4605" w:rsidRDefault="00FF301B" w:rsidP="00AD55FA">
    <w:pPr>
      <w:pStyle w:val="Footer"/>
    </w:pPr>
    <w:r>
      <w:rPr>
        <w:noProof/>
      </w:rPr>
      <mc:AlternateContent>
        <mc:Choice Requires="wps">
          <w:drawing>
            <wp:inline distT="0" distB="0" distL="0" distR="0" wp14:anchorId="3C97CAC2" wp14:editId="7F71727E">
              <wp:extent cx="443865" cy="443865"/>
              <wp:effectExtent l="0" t="0" r="10160" b="16510"/>
              <wp:docPr id="12" name="Text Box 12" descr="OFFICIAL - CONFIDENTIAL">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74E4ED9B" w14:textId="0D7C44AE"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inline>
          </w:drawing>
        </mc:Choice>
        <mc:Fallback>
          <w:pict>
            <v:shapetype w14:anchorId="3C97CAC2" id="_x0000_t202" coordsize="21600,21600" o:spt="202" path="m,l,21600r21600,l21600,xe">
              <v:stroke joinstyle="miter"/>
              <v:path gradientshapeok="t" o:connecttype="rect"/>
            </v:shapetype>
            <v:shape id="Text Box 12" o:spid="_x0000_s1030" type="#_x0000_t202" alt="OFFICIAL - CONFIDENTIAL" style="width:34.95pt;height:34.95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rk6oBA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am4mP3W6iPNBTCad/By1VLpdcixGeBtGCag0Qbn+jQ&#10;BrqKw4A4awB//s2e4ol38nLWkWAq7kjRnJnvjvaRtDUCHMF2BG5v74EUOKPH4GWGdAGjGaFGsK+k&#10;5GWqQS7hJFWqeBzhfTyJll6CVMtlDiIFeRHXbuNlSp2YSjS+9K8C/cB1pCU9wigkUb6j/BSbbga/&#10;3EciPu8jsXricCCb1Jc3OryUJO+3/znq8p4XvwAAAP//AwBQSwMEFAAGAAgAAAAhAPtUaF7WAAAA&#10;AwEAAA8AAABkcnMvZG93bnJldi54bWxMjzFPwzAQhXck/oN1SN2oA0NpQ5yqqsTC1oKQ2Nz4Gke1&#10;z5Htpsm/7xUGWO7p9E7vfVetR+/EgDF1gRQ8zQsQSE0wHbUKPj/eHpcgUtZktAuECiZMsK7v7ypd&#10;mnChHQ773AoOoVRqBTbnvpQyNRa9TvPQI7F3DNHrzGtspYn6wuHeyeeiWEivO+IGq3vcWmxO+7NX&#10;8DJ+BewTbvH7ODTRdtPSvU9KzR7GzSuIjGP+O4YbPqNDzUyHcCaThFPAj+Sfyd5itQJx+FVZV/I/&#10;e30FAAD//wMAUEsBAi0AFAAGAAgAAAAhALaDOJL+AAAA4QEAABMAAAAAAAAAAAAAAAAAAAAAAFtD&#10;b250ZW50X1R5cGVzXS54bWxQSwECLQAUAAYACAAAACEAOP0h/9YAAACUAQAACwAAAAAAAAAAAAAA&#10;AAAvAQAAX3JlbHMvLnJlbHNQSwECLQAUAAYACAAAACEAga5OqAQCAAAXBAAADgAAAAAAAAAAAAAA&#10;AAAuAgAAZHJzL2Uyb0RvYy54bWxQSwECLQAUAAYACAAAACEA+1RoXtYAAAADAQAADwAAAAAAAAAA&#10;AAAAAABeBAAAZHJzL2Rvd25yZXYueG1sUEsFBgAAAAAEAAQA8wAAAGEFAAAAAA==&#10;" filled="f" stroked="f">
              <v:textbox style="mso-fit-shape-to-text:t" inset="0,0,0,0">
                <w:txbxContent>
                  <w:p w14:paraId="74E4ED9B" w14:textId="0D7C44AE"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anchorlock/>
            </v:shape>
          </w:pict>
        </mc:Fallback>
      </mc:AlternateContent>
    </w:r>
    <w:r>
      <w:t xml:space="preserve">Page </w:t>
    </w:r>
    <w:r>
      <w:fldChar w:fldCharType="begin"/>
    </w:r>
    <w:r>
      <w:instrText xml:space="preserve"> PAGE   \* MERGEFORMAT </w:instrText>
    </w:r>
    <w:r>
      <w:fldChar w:fldCharType="separate"/>
    </w:r>
    <w:r>
      <w:rPr>
        <w:noProof/>
      </w:rPr>
      <w:t>3</w:t>
    </w:r>
    <w:r>
      <w:fldChar w:fldCharType="end"/>
    </w:r>
    <w:r>
      <w:t xml:space="preserve"> of </w:t>
    </w:r>
    <w:r>
      <w:rPr>
        <w:noProof/>
      </w:rPr>
      <w:fldChar w:fldCharType="begin"/>
    </w:r>
    <w:r>
      <w:rPr>
        <w:noProof/>
      </w:rPr>
      <w:instrText xml:space="preserve"> NUMPAGES  \* Arabic  \* MERGEFORMAT </w:instrText>
    </w:r>
    <w:r>
      <w:rPr>
        <w:noProof/>
      </w:rPr>
      <w:fldChar w:fldCharType="separate"/>
    </w:r>
    <w:r>
      <w:rPr>
        <w:noProof/>
      </w:rPr>
      <w:t>40</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5C2474" w14:textId="123874BD" w:rsidR="00FF301B" w:rsidRDefault="00FF301B">
    <w:pPr>
      <w:pStyle w:val="Footer"/>
    </w:pPr>
    <w:r>
      <w:rPr>
        <w:noProof/>
      </w:rPr>
      <mc:AlternateContent>
        <mc:Choice Requires="wps">
          <w:drawing>
            <wp:anchor distT="0" distB="0" distL="0" distR="0" simplePos="0" relativeHeight="251661312" behindDoc="0" locked="0" layoutInCell="1" allowOverlap="1" wp14:anchorId="1AE343EA" wp14:editId="3981CC28">
              <wp:simplePos x="635" y="635"/>
              <wp:positionH relativeFrom="column">
                <wp:align>center</wp:align>
              </wp:positionH>
              <wp:positionV relativeFrom="paragraph">
                <wp:posOffset>635</wp:posOffset>
              </wp:positionV>
              <wp:extent cx="443865" cy="443865"/>
              <wp:effectExtent l="0" t="0" r="10160" b="16510"/>
              <wp:wrapSquare wrapText="bothSides"/>
              <wp:docPr id="16" name="Text Box 16">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2ED2C0A" w14:textId="7FBF3134"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AE343EA" id="_x0000_t202" coordsize="21600,21600" o:spt="202" path="m,l,21600r21600,l21600,xe">
              <v:stroke joinstyle="miter"/>
              <v:path gradientshapeok="t" o:connecttype="rect"/>
            </v:shapetype>
            <v:shape id="Text Box 16" o:spid="_x0000_s1033" type="#_x0000_t202" alt="&quot;&quot;" style="position:absolute;left:0;text-align:left;margin-left:0;margin-top:.05pt;width:34.95pt;height:34.95pt;z-index:25166131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sVA6BQIAABcEAAAOAAAAZHJzL2Uyb0RvYy54bWysU01v2zAMvQ/YfxB0X5x0XVcYcYqsRYYB&#10;QVsgHXpWZCk2IIkCpcTOfv0oxU62bqdhF/mZpPjx+DS/661hB4WhBVfx2WTKmXIS6tbtKv79ZfXh&#10;lrMQhauFAacqflSB3y3ev5t3vlRX0ICpFTJK4kLZ+Yo3MfqyKIJslBVhAl45cmpAKyL94q6oUXSU&#10;3Zriajq9KTrA2iNIFQJZH05Ovsj5tVYyPmkdVGSm4tRbzCfmc5vOYjEX5Q6Fb1o5tCH+oQsrWkdF&#10;z6keRBRsj+0fqWwrEQLoOJFgC9C6lSrPQNPMpm+m2TTCqzwLkRP8mabw/9LKx8PGPyOL/RfoaYGJ&#10;kM6HMpAxzdNrtOlLnTLyE4XHM22qj0yS8fr64+3NJ84kuQZMWYrLZY8hflVgWQIVR9pKJksc1iGe&#10;QseQVMvBqjUmb8a43wyUM1mKS4cJxX7bs7au+Oex+y3URxoK4bTv4OWqpdJrEeKzQFowzUGijU90&#10;aANdxWFAnDWAP/5mT/HEO3k560gwFXekaM7MN0f7SNoaAY5gOwK3t/dACpzRY/AyQ7qA0YxQI9hX&#10;UvIy1SCXcJIqVTyO8D6eREsvQarlMgeRgryIa7fxMqVOTCUaX/pXgX7gOtKSHmEUkijfUH6KTTeD&#10;X+4jEZ/3kVg9cTiQTerLGx1eSpL3r/856vKeFz8B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O6xUDoFAgAAFwQAAA4AAAAAAAAAAAAA&#10;AAAALgIAAGRycy9lMm9Eb2MueG1sUEsBAi0AFAAGAAgAAAAhAISw0yjWAAAAAwEAAA8AAAAAAAAA&#10;AAAAAAAAXwQAAGRycy9kb3ducmV2LnhtbFBLBQYAAAAABAAEAPMAAABiBQAAAAA=&#10;" filled="f" stroked="f">
              <v:textbox style="mso-fit-shape-to-text:t" inset="0,0,0,0">
                <w:txbxContent>
                  <w:p w14:paraId="22ED2C0A" w14:textId="7FBF3134"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89121334"/>
      <w:docPartObj>
        <w:docPartGallery w:val="Page Numbers (Bottom of Page)"/>
        <w:docPartUnique/>
      </w:docPartObj>
    </w:sdtPr>
    <w:sdtEndPr>
      <w:rPr>
        <w:noProof/>
      </w:rPr>
    </w:sdtEndPr>
    <w:sdtContent>
      <w:p w14:paraId="32298C91" w14:textId="14D25397" w:rsidR="00FF301B" w:rsidRDefault="00FF301B" w:rsidP="008A2E1E">
        <w:pPr>
          <w:pStyle w:val="Footer"/>
        </w:pPr>
        <w:r>
          <w:fldChar w:fldCharType="begin"/>
        </w:r>
        <w:r>
          <w:instrText xml:space="preserve"> PAGE   \* MERGEFORMAT </w:instrText>
        </w:r>
        <w:r>
          <w:fldChar w:fldCharType="separate"/>
        </w:r>
        <w:r w:rsidR="000B6EA5">
          <w:rPr>
            <w:noProof/>
          </w:rPr>
          <w:t>4</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D586FE" w14:textId="595E857F" w:rsidR="00FF301B" w:rsidRDefault="00FF301B">
    <w:pPr>
      <w:pStyle w:val="Footer"/>
    </w:pPr>
    <w:r>
      <w:rPr>
        <w:noProof/>
      </w:rPr>
      <mc:AlternateContent>
        <mc:Choice Requires="wps">
          <w:drawing>
            <wp:anchor distT="0" distB="0" distL="0" distR="0" simplePos="0" relativeHeight="251660288" behindDoc="0" locked="0" layoutInCell="1" allowOverlap="1" wp14:anchorId="1A343860" wp14:editId="69440C4E">
              <wp:simplePos x="635" y="635"/>
              <wp:positionH relativeFrom="column">
                <wp:align>center</wp:align>
              </wp:positionH>
              <wp:positionV relativeFrom="paragraph">
                <wp:posOffset>635</wp:posOffset>
              </wp:positionV>
              <wp:extent cx="443865" cy="443865"/>
              <wp:effectExtent l="0" t="0" r="10160" b="16510"/>
              <wp:wrapSquare wrapText="bothSides"/>
              <wp:docPr id="15" name="Text Box 15">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4A8A1915" w14:textId="2EF1155E"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A343860" id="_x0000_t202" coordsize="21600,21600" o:spt="202" path="m,l,21600r21600,l21600,xe">
              <v:stroke joinstyle="miter"/>
              <v:path gradientshapeok="t" o:connecttype="rect"/>
            </v:shapetype>
            <v:shape id="Text Box 15" o:spid="_x0000_s1035" type="#_x0000_t202" alt="&quot;&quot;" style="position:absolute;left:0;text-align:left;margin-left:0;margin-top:.05pt;width:34.95pt;height:34.95pt;z-index:25166028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LFD8BQIAABcEAAAOAAAAZHJzL2Uyb0RvYy54bWysU01v2zAMvQ/YfxB0X5x0XdEZcYqsRYYB&#10;QVsgHXpWZCk2IImCxMTOfv0oOU62bqdhF/mZpPjx+DS/661hBxViC67is8mUM+Uk1K3bVfz7y+rD&#10;LWcRhauFAacqflSR3y3ev5t3vlRX0ICpVWCUxMWy8xVvEH1ZFFE2yoo4Aa8cOTUEK5B+w66og+go&#10;uzXF1XR6U3QQah9AqhjJ+jA4+SLn11pJfNI6KmSm4tQb5jPkc5vOYjEX5S4I37Ty1Ib4hy6saB0V&#10;Pad6ECjYPrR/pLKtDBBB40SCLUDrVqo8A00zm76ZZtMIr/IsRE70Z5ri/0srHw8b/xwY9l+gpwUm&#10;Qjofy0jGNE+vg01f6pSRnyg8nmlTPTJJxuvrj7c3nziT5DphylJcLvsQ8asCyxKoeKCtZLLEYR1x&#10;CB1DUi0Hq9aYvBnjfjNQzmQpLh0mhP22Z21d8c9j91uojzRUgGHf0ctVS6XXIuKzCLRgmoNEi090&#10;aANdxeGEOGsg/PibPcUT7+TlrCPBVNyRojkz3xztI2lrBGEE2xG4vb0HUuCMHoOXGdKFgGaEOoB9&#10;JSUvUw1yCSepUsVxhPc4iJZeglTLZQ4iBXmBa7fxMqVOTCUaX/pXEfyJa6QlPcIoJFG+oXyITTej&#10;X+6RiM/7SKwOHJ7IJvXljZ5eSpL3r/856vKeFz8B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NssUPwFAgAAFwQAAA4AAAAAAAAAAAAA&#10;AAAALgIAAGRycy9lMm9Eb2MueG1sUEsBAi0AFAAGAAgAAAAhAISw0yjWAAAAAwEAAA8AAAAAAAAA&#10;AAAAAAAAXwQAAGRycy9kb3ducmV2LnhtbFBLBQYAAAAABAAEAPMAAABiBQAAAAA=&#10;" filled="f" stroked="f">
              <v:textbox style="mso-fit-shape-to-text:t" inset="0,0,0,0">
                <w:txbxContent>
                  <w:p w14:paraId="4A8A1915" w14:textId="2EF1155E"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9858EBE" w14:textId="77777777" w:rsidR="00A66E75" w:rsidRDefault="00A66E75" w:rsidP="00E52079">
      <w:r>
        <w:separator/>
      </w:r>
    </w:p>
  </w:footnote>
  <w:footnote w:type="continuationSeparator" w:id="0">
    <w:p w14:paraId="60DB7A48" w14:textId="77777777" w:rsidR="00A66E75" w:rsidRDefault="00A66E75" w:rsidP="00E52079">
      <w:r>
        <w:continuationSeparator/>
      </w:r>
    </w:p>
  </w:footnote>
  <w:footnote w:type="continuationNotice" w:id="1">
    <w:p w14:paraId="15ACCC45" w14:textId="77777777" w:rsidR="00A66E75" w:rsidRDefault="00A66E75"/>
  </w:footnote>
  <w:footnote w:id="2">
    <w:p w14:paraId="1F597A75" w14:textId="77777777" w:rsidR="00FF301B" w:rsidRPr="00DC705D" w:rsidRDefault="00FF301B" w:rsidP="002F5E0F">
      <w:pPr>
        <w:pStyle w:val="ListParagraph"/>
        <w:ind w:left="0"/>
        <w:contextualSpacing/>
        <w:rPr>
          <w:rFonts w:cs="Arial"/>
          <w:sz w:val="18"/>
          <w:szCs w:val="18"/>
        </w:rPr>
      </w:pPr>
      <w:r w:rsidRPr="00DC705D">
        <w:rPr>
          <w:rStyle w:val="FootnoteReference"/>
          <w:rFonts w:cs="Arial"/>
          <w:sz w:val="18"/>
          <w:szCs w:val="18"/>
        </w:rPr>
        <w:footnoteRef/>
      </w:r>
      <w:r w:rsidRPr="00DC705D">
        <w:rPr>
          <w:rFonts w:cs="Arial"/>
          <w:sz w:val="18"/>
          <w:szCs w:val="18"/>
        </w:rPr>
        <w:t xml:space="preserve"> Air Quality (PM</w:t>
      </w:r>
      <w:r w:rsidRPr="00DC705D">
        <w:rPr>
          <w:rFonts w:cs="Arial"/>
          <w:sz w:val="18"/>
          <w:szCs w:val="18"/>
          <w:vertAlign w:val="subscript"/>
        </w:rPr>
        <w:t xml:space="preserve">2.5  </w:t>
      </w:r>
      <w:r w:rsidRPr="00DC705D">
        <w:rPr>
          <w:rFonts w:cs="Arial"/>
          <w:sz w:val="18"/>
          <w:szCs w:val="18"/>
        </w:rPr>
        <w:t xml:space="preserve">particulate air pollution) and Mortality in Scotland. : A Briefing Paper, HPS April 2014. </w:t>
      </w:r>
      <w:r w:rsidRPr="00532345">
        <w:rPr>
          <w:rFonts w:cs="Arial"/>
          <w:sz w:val="18"/>
          <w:szCs w:val="18"/>
        </w:rPr>
        <w:t>http://www.documents.hps.scot.nhs.uk/environmental/briefing-notes/air-quality-and-mortality-2014-04.pdf</w:t>
      </w:r>
    </w:p>
  </w:footnote>
  <w:footnote w:id="3">
    <w:p w14:paraId="5B02808B" w14:textId="1519B1E6" w:rsidR="00FF301B" w:rsidRDefault="00FF301B">
      <w:pPr>
        <w:pStyle w:val="FootnoteText"/>
      </w:pPr>
      <w:r>
        <w:rPr>
          <w:rStyle w:val="FootnoteReference"/>
        </w:rPr>
        <w:footnoteRef/>
      </w:r>
      <w:r>
        <w:t xml:space="preserve"> </w:t>
      </w:r>
      <w:r w:rsidRPr="00E67516">
        <w:t>http://comeap.org.uk/</w:t>
      </w:r>
    </w:p>
  </w:footnote>
  <w:footnote w:id="4">
    <w:p w14:paraId="079C297E" w14:textId="42EB25D4" w:rsidR="00FF301B" w:rsidRDefault="00FF301B">
      <w:pPr>
        <w:pStyle w:val="FootnoteText"/>
      </w:pPr>
      <w:r>
        <w:rPr>
          <w:rStyle w:val="FootnoteReference"/>
        </w:rPr>
        <w:footnoteRef/>
      </w:r>
      <w:r>
        <w:rPr>
          <w:sz w:val="16"/>
          <w:szCs w:val="16"/>
        </w:rPr>
        <w:t xml:space="preserve"> </w:t>
      </w:r>
      <w:r w:rsidRPr="00777190">
        <w:rPr>
          <w:sz w:val="16"/>
          <w:szCs w:val="16"/>
        </w:rPr>
        <w:t>https://www.fife.gov.uk/__data/assets/pdf_file/0027/416457/Fife_Annual_Progress_Report_2022_Issue_2_Final_Updated_1.pdf</w:t>
      </w:r>
    </w:p>
  </w:footnote>
  <w:footnote w:id="5">
    <w:p w14:paraId="60B8674F" w14:textId="77777777" w:rsidR="00FF301B" w:rsidRDefault="00FF301B" w:rsidP="00EA70F2">
      <w:pPr>
        <w:pStyle w:val="FootnoteText"/>
      </w:pPr>
      <w:r>
        <w:rPr>
          <w:rStyle w:val="FootnoteReference"/>
        </w:rPr>
        <w:footnoteRef/>
      </w:r>
      <w:r>
        <w:t xml:space="preserve"> </w:t>
      </w:r>
      <w:hyperlink r:id="rId1" w:anchor="ozone" w:history="1">
        <w:r w:rsidRPr="00876CA9">
          <w:rPr>
            <w:rStyle w:val="Hyperlink"/>
            <w:sz w:val="16"/>
            <w:szCs w:val="16"/>
          </w:rPr>
          <w:t>http://www.scottishairquality.scot/air-quality/pollutants#ozone</w:t>
        </w:r>
      </w:hyperlink>
    </w:p>
  </w:footnote>
  <w:footnote w:id="6">
    <w:p w14:paraId="41FCE6A4" w14:textId="78125E5B" w:rsidR="00FF301B" w:rsidRDefault="00FF301B">
      <w:pPr>
        <w:pStyle w:val="FootnoteText"/>
      </w:pPr>
      <w:r>
        <w:rPr>
          <w:rStyle w:val="FootnoteReference"/>
        </w:rPr>
        <w:footnoteRef/>
      </w:r>
      <w:r w:rsidRPr="00425E7A">
        <w:t>https://www.legislation.gov.uk/ukpga/1995/25/part/IV</w:t>
      </w:r>
      <w:r>
        <w:t xml:space="preserve"> </w:t>
      </w:r>
      <w:hyperlink r:id="rId2" w:history="1">
        <w:r w:rsidRPr="006C38D9">
          <w:rPr>
            <w:rStyle w:val="Hyperlink"/>
          </w:rPr>
          <w:t>http://www.scottishairquality.scot/air-quality/standards</w:t>
        </w:r>
      </w:hyperlink>
    </w:p>
  </w:footnote>
  <w:footnote w:id="7">
    <w:p w14:paraId="74DC9CCC" w14:textId="2543D543" w:rsidR="00FF301B" w:rsidRDefault="00FF301B">
      <w:pPr>
        <w:pStyle w:val="FootnoteText"/>
      </w:pPr>
      <w:r>
        <w:rPr>
          <w:rStyle w:val="FootnoteReference"/>
        </w:rPr>
        <w:footnoteRef/>
      </w:r>
      <w:r>
        <w:t xml:space="preserve"> </w:t>
      </w:r>
      <w:r w:rsidRPr="00E5712F">
        <w:t>https://informatics.sepa.org.uk/SPRI/</w:t>
      </w:r>
    </w:p>
  </w:footnote>
  <w:footnote w:id="8">
    <w:p w14:paraId="7CA05F70" w14:textId="22BE497E" w:rsidR="00FF301B" w:rsidRDefault="00FF301B">
      <w:pPr>
        <w:pStyle w:val="FootnoteText"/>
      </w:pPr>
      <w:r>
        <w:rPr>
          <w:rStyle w:val="FootnoteReference"/>
        </w:rPr>
        <w:footnoteRef/>
      </w:r>
      <w:r>
        <w:t xml:space="preserve"> The air quality standard for benzene is reported here in ppb, rather than µg m</w:t>
      </w:r>
      <w:r w:rsidRPr="00933C31">
        <w:rPr>
          <w:vertAlign w:val="superscript"/>
        </w:rPr>
        <w:t>-3</w:t>
      </w:r>
      <w:r>
        <w:t xml:space="preserve"> for comparability with the measured values. Both ppb and µg m</w:t>
      </w:r>
      <w:r w:rsidRPr="00933C31">
        <w:rPr>
          <w:vertAlign w:val="superscript"/>
        </w:rPr>
        <w:t>-3</w:t>
      </w:r>
      <w:r>
        <w:t xml:space="preserve"> are measures of concentration, ppb is generally used for gas or vapours, and is a measure of volume of gas per volume of air. µg m</w:t>
      </w:r>
      <w:r w:rsidRPr="00933C31">
        <w:rPr>
          <w:vertAlign w:val="superscript"/>
        </w:rPr>
        <w:t>-3</w:t>
      </w:r>
      <w:r>
        <w:t xml:space="preserve"> is a measure of mass of gas per volume of air. There is a conversion factor between the two units.</w:t>
      </w:r>
    </w:p>
  </w:footnote>
  <w:footnote w:id="9">
    <w:p w14:paraId="71701A42" w14:textId="1AFB5CC6" w:rsidR="00FF301B" w:rsidRDefault="00FF301B">
      <w:pPr>
        <w:pStyle w:val="FootnoteText"/>
      </w:pPr>
      <w:r>
        <w:rPr>
          <w:rStyle w:val="FootnoteReference"/>
        </w:rPr>
        <w:footnoteRef/>
      </w:r>
      <w:r>
        <w:t xml:space="preserve"> </w:t>
      </w:r>
      <w:r w:rsidRPr="00E5712F">
        <w:t>https://www.fife.gov.uk/__data/assets/pdf_file/0027/416457/Fife_Annual_Progress_Report_2022_Issue_2_Final_Updated_1.pdf</w:t>
      </w:r>
    </w:p>
  </w:footnote>
  <w:footnote w:id="10">
    <w:p w14:paraId="6ADB5653" w14:textId="77777777" w:rsidR="00FF301B" w:rsidRDefault="00FF301B">
      <w:pPr>
        <w:pStyle w:val="FootnoteText"/>
      </w:pPr>
      <w:r>
        <w:rPr>
          <w:rStyle w:val="FootnoteReference"/>
        </w:rPr>
        <w:footnoteRef/>
      </w:r>
      <w:r>
        <w:t xml:space="preserve"> </w:t>
      </w:r>
      <w:hyperlink r:id="rId3" w:history="1">
        <w:r w:rsidRPr="00505479">
          <w:rPr>
            <w:rStyle w:val="Hyperlink"/>
          </w:rPr>
          <w:t>https://assets.publishing.service.gov.uk/government/uploads/system/uploads/attachment_data/file/532491/LIT_7050.pdf</w:t>
        </w:r>
      </w:hyperlink>
      <w:r>
        <w:t xml:space="preserve">; also </w:t>
      </w:r>
    </w:p>
    <w:p w14:paraId="1FB2AA05" w14:textId="64A54075" w:rsidR="00FF301B" w:rsidRDefault="00FF301B">
      <w:pPr>
        <w:pStyle w:val="FootnoteText"/>
      </w:pPr>
    </w:p>
  </w:footnote>
  <w:footnote w:id="11">
    <w:p w14:paraId="5B37580B" w14:textId="355ABA24" w:rsidR="00FF301B" w:rsidRDefault="00FF301B">
      <w:pPr>
        <w:pStyle w:val="FootnoteText"/>
      </w:pPr>
      <w:r>
        <w:rPr>
          <w:rStyle w:val="FootnoteReference"/>
        </w:rPr>
        <w:footnoteRef/>
      </w:r>
      <w:r w:rsidRPr="00933C31">
        <w:rPr>
          <w:sz w:val="16"/>
        </w:rPr>
        <w:t>https://uk-air.defra.gov.uk/assets/documents/reports/cat14/1101140842_Assessment_of_UK_AURN_PM_Equipment_against_2010_GDE.pdf</w:t>
      </w:r>
      <w:r w:rsidRPr="00933C31">
        <w:rPr>
          <w:sz w:val="18"/>
        </w:rPr>
        <w:t xml:space="preserve">  and https://assets.publishing.service.gov.uk/government/uploads/system/uploads/attachment_data/file/642895/LIT_7070.pdf</w:t>
      </w:r>
    </w:p>
  </w:footnote>
  <w:footnote w:id="12">
    <w:p w14:paraId="0F50CBAA" w14:textId="5F4DEED2" w:rsidR="00DE518D" w:rsidRDefault="00DE518D">
      <w:pPr>
        <w:pStyle w:val="FootnoteText"/>
      </w:pPr>
      <w:r>
        <w:rPr>
          <w:rStyle w:val="FootnoteReference"/>
        </w:rPr>
        <w:footnoteRef/>
      </w:r>
      <w:r>
        <w:t xml:space="preserve"> </w:t>
      </w:r>
      <w:r w:rsidRPr="00DE518D">
        <w:t>https://www.fife.gov.uk/kb/docs/articles/environment2/environmental-health/mossmorran-and-braefoot-bay</w:t>
      </w:r>
    </w:p>
  </w:footnote>
  <w:footnote w:id="13">
    <w:p w14:paraId="45C602EB" w14:textId="77777777" w:rsidR="00FF301B" w:rsidRPr="007918B7" w:rsidRDefault="00FF301B" w:rsidP="008A5CCD">
      <w:pPr>
        <w:pStyle w:val="FootnoteText"/>
        <w:rPr>
          <w:sz w:val="16"/>
          <w:szCs w:val="16"/>
        </w:rPr>
      </w:pPr>
      <w:r>
        <w:rPr>
          <w:rStyle w:val="FootnoteReference"/>
        </w:rPr>
        <w:footnoteRef/>
      </w:r>
      <w:r>
        <w:t xml:space="preserve"> </w:t>
      </w:r>
      <w:r w:rsidRPr="007918B7">
        <w:rPr>
          <w:sz w:val="16"/>
          <w:szCs w:val="16"/>
        </w:rPr>
        <w:t xml:space="preserve">NHS Fife (2019) Reports of the health impact of Flaring at Mossmorran and Historical Cancer Incidence. Available from: </w:t>
      </w:r>
      <w:hyperlink r:id="rId4" w:history="1">
        <w:r w:rsidRPr="007918B7">
          <w:rPr>
            <w:rStyle w:val="Hyperlink"/>
            <w:sz w:val="16"/>
            <w:szCs w:val="16"/>
          </w:rPr>
          <w:t>191030-nhs-fife-mossmorran-health-impact-summary-final.pdf (nhsfife.org)</w:t>
        </w:r>
      </w:hyperlink>
    </w:p>
  </w:footnote>
  <w:footnote w:id="14">
    <w:p w14:paraId="5C406509" w14:textId="77777777" w:rsidR="00FF301B" w:rsidRPr="00DD3A8C" w:rsidRDefault="00FF301B" w:rsidP="00BC1B6A">
      <w:pPr>
        <w:pStyle w:val="FootnoteText"/>
        <w:jc w:val="left"/>
        <w:rPr>
          <w:rFonts w:cs="Arial"/>
          <w:sz w:val="16"/>
          <w:szCs w:val="16"/>
        </w:rPr>
      </w:pPr>
      <w:r w:rsidRPr="00317913">
        <w:rPr>
          <w:rStyle w:val="FootnoteReference"/>
          <w:rFonts w:cs="Arial"/>
          <w:sz w:val="18"/>
          <w:szCs w:val="18"/>
        </w:rPr>
        <w:footnoteRef/>
      </w:r>
      <w:r w:rsidRPr="00317913">
        <w:rPr>
          <w:rFonts w:cs="Arial"/>
          <w:sz w:val="18"/>
          <w:szCs w:val="18"/>
        </w:rPr>
        <w:t xml:space="preserve"> </w:t>
      </w:r>
      <w:r w:rsidRPr="00DD3A8C">
        <w:rPr>
          <w:rFonts w:cs="Arial"/>
          <w:sz w:val="16"/>
          <w:szCs w:val="16"/>
        </w:rPr>
        <w:t xml:space="preserve">For all cancers combined, the most deprived areas have incidence rates that are almost a third higher than the least deprived areas. </w:t>
      </w:r>
      <w:hyperlink r:id="rId5" w:history="1">
        <w:r w:rsidRPr="00DD3A8C">
          <w:rPr>
            <w:rStyle w:val="Hyperlink"/>
            <w:sz w:val="16"/>
            <w:szCs w:val="16"/>
          </w:rPr>
          <w:t>https://www.isdscotland.org/Health-Topics/Cancer/Publications/2019-04-30/2019-04-30-Cancer-Incidence-Report.pdf</w:t>
        </w:r>
      </w:hyperlink>
      <w:r>
        <w:rPr>
          <w:sz w:val="16"/>
          <w:szCs w:val="16"/>
        </w:rPr>
        <w:t xml:space="preserve"> (accessed 29/07/2019)</w:t>
      </w:r>
    </w:p>
    <w:p w14:paraId="2D70FB90" w14:textId="77777777" w:rsidR="00FF301B" w:rsidRPr="00DD3A8C" w:rsidRDefault="00FF301B" w:rsidP="00BC1B6A">
      <w:pPr>
        <w:pStyle w:val="FootnoteText"/>
        <w:rPr>
          <w:rFonts w:cs="Arial"/>
          <w:sz w:val="16"/>
          <w:szCs w:val="16"/>
        </w:rPr>
      </w:pPr>
    </w:p>
    <w:p w14:paraId="626F8F5D" w14:textId="77777777" w:rsidR="00FF301B" w:rsidRPr="00317913" w:rsidRDefault="00FF301B" w:rsidP="00BC1B6A">
      <w:pPr>
        <w:pStyle w:val="FootnoteText"/>
        <w:rPr>
          <w:rFonts w:cs="Arial"/>
          <w:sz w:val="18"/>
          <w:szCs w:val="18"/>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A1973F" w14:textId="7F10028E" w:rsidR="00FF301B" w:rsidRDefault="00FF301B">
    <w:pPr>
      <w:pStyle w:val="Header"/>
    </w:pPr>
    <w:r>
      <w:rPr>
        <w:noProof/>
      </w:rPr>
      <mc:AlternateContent>
        <mc:Choice Requires="wps">
          <w:drawing>
            <wp:anchor distT="0" distB="0" distL="0" distR="0" simplePos="0" relativeHeight="251653120" behindDoc="0" locked="0" layoutInCell="1" allowOverlap="1" wp14:anchorId="243EFBF2" wp14:editId="075C6156">
              <wp:simplePos x="635" y="635"/>
              <wp:positionH relativeFrom="column">
                <wp:align>center</wp:align>
              </wp:positionH>
              <wp:positionV relativeFrom="paragraph">
                <wp:posOffset>635</wp:posOffset>
              </wp:positionV>
              <wp:extent cx="443865" cy="443865"/>
              <wp:effectExtent l="0" t="0" r="10160" b="16510"/>
              <wp:wrapSquare wrapText="bothSides"/>
              <wp:docPr id="6" name="Text Box 6">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3520E9F" w14:textId="1E07BC1C"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243EFBF2" id="_x0000_t202" coordsize="21600,21600" o:spt="202" path="m,l,21600r21600,l21600,xe">
              <v:stroke joinstyle="miter"/>
              <v:path gradientshapeok="t" o:connecttype="rect"/>
            </v:shapetype>
            <v:shape id="Text Box 6" o:spid="_x0000_s1026" type="#_x0000_t202" alt="&quot;&quot;" style="position:absolute;left:0;text-align:left;margin-left:0;margin-top:.05pt;width:34.95pt;height:34.95pt;z-index:25165312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83GAAIAABA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D21voT7SNAinRQcvVy3VXIsQnwXSZmkAUmt8okMb6CoO&#10;A+KsAfz5N3uKJ8LJy1lHSqm4IylzZr47WkQS1QhwBNsRuL29B5LejF6BlxnSBYxmhBrBvpKEl6kG&#10;uYSTVKnicYT38aRWegJSLZc5iKTjRVy7jZcpdaIo8ffSvwr0A8mRtvMIo4JE+Y7rU2y6GfxyH4nx&#10;vIhE54nDgWWSXV7l8ESSrt/+56jLQ178AgAA//8DAFBLAwQUAAYACAAAACEAhLDTKNYAAAADAQAA&#10;DwAAAGRycy9kb3ducmV2LnhtbEyPwU7DMAyG70i8Q2QkbiwZh7GVptM0iQs3BkLaLWu8piJxqiTr&#10;2rfHO8HR/n99/lxvp+DFiCn3kTQsFwoEUhttT52Gr8+3pzWIXAxZ4yOhhhkzbJv7u9pUNl7pA8dD&#10;6QRDKFdGgytlqKTMrcNg8iIOSJydYwqm8Jg6aZO5Mjx4+azUSgbTE19wZsC9w/bncAkaXqbviEPG&#10;PR7PY5tcP6/9+6z148O0ewVRcCp/Zbjpszo07HSKF7JZeA38SLltBWerzQbEiblKgWxq+d+9+QUA&#10;AP//AwBQSwECLQAUAAYACAAAACEAtoM4kv4AAADhAQAAEwAAAAAAAAAAAAAAAAAAAAAAW0NvbnRl&#10;bnRfVHlwZXNdLnhtbFBLAQItABQABgAIAAAAIQA4/SH/1gAAAJQBAAALAAAAAAAAAAAAAAAAAC8B&#10;AABfcmVscy8ucmVsc1BLAQItABQABgAIAAAAIQBuL83GAAIAABAEAAAOAAAAAAAAAAAAAAAAAC4C&#10;AABkcnMvZTJvRG9jLnhtbFBLAQItABQABgAIAAAAIQCEsNMo1gAAAAMBAAAPAAAAAAAAAAAAAAAA&#10;AFoEAABkcnMvZG93bnJldi54bWxQSwUGAAAAAAQABADzAAAAXQUAAAAA&#10;" filled="f" stroked="f">
              <v:textbox style="mso-fit-shape-to-text:t" inset="0,0,0,0">
                <w:txbxContent>
                  <w:p w14:paraId="23520E9F" w14:textId="1E07BC1C"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9ECF6D" w14:textId="29C43690" w:rsidR="00FF301B" w:rsidRDefault="00FF301B">
    <w:pPr>
      <w:pStyle w:val="Header"/>
    </w:pPr>
    <w:r>
      <w:rPr>
        <w:noProof/>
      </w:rPr>
      <mc:AlternateContent>
        <mc:Choice Requires="wps">
          <w:drawing>
            <wp:anchor distT="0" distB="0" distL="0" distR="0" simplePos="0" relativeHeight="251654144" behindDoc="0" locked="0" layoutInCell="1" allowOverlap="1" wp14:anchorId="5DC9D486" wp14:editId="22467915">
              <wp:simplePos x="635" y="635"/>
              <wp:positionH relativeFrom="column">
                <wp:align>center</wp:align>
              </wp:positionH>
              <wp:positionV relativeFrom="paragraph">
                <wp:posOffset>635</wp:posOffset>
              </wp:positionV>
              <wp:extent cx="443865" cy="443865"/>
              <wp:effectExtent l="0" t="0" r="10160" b="16510"/>
              <wp:wrapSquare wrapText="bothSides"/>
              <wp:docPr id="7" name="Text Box 7" descr="OFFICIAL - CONFIDENT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AD032BA" w14:textId="1583F7C1" w:rsidR="00FF301B" w:rsidRPr="00821F20" w:rsidRDefault="00FF301B">
                          <w:pPr>
                            <w:rPr>
                              <w:rFonts w:ascii="Calibri" w:eastAsia="Calibri" w:hAnsi="Calibri" w:cs="Calibri"/>
                              <w:noProof/>
                              <w:color w:val="0000FF"/>
                              <w:sz w:val="20"/>
                              <w:szCs w:val="20"/>
                            </w:rPr>
                          </w:pP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DC9D486" id="_x0000_t202" coordsize="21600,21600" o:spt="202" path="m,l,21600r21600,l21600,xe">
              <v:stroke joinstyle="miter"/>
              <v:path gradientshapeok="t" o:connecttype="rect"/>
            </v:shapetype>
            <v:shape id="Text Box 7" o:spid="_x0000_s1027" type="#_x0000_t202" alt="OFFICIAL - CONFIDENTIAL" style="position:absolute;left:0;text-align:left;margin-left:0;margin-top:.05pt;width:34.95pt;height:34.95pt;z-index:251654144;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R3FAw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Z+0/0W6iMNhXDad/By1VLptQjxWSAtmOYg0cYnOrSB&#10;ruIwIM4awJ9/s6d44p28nHUkmIo7UjRn5rujfSRtjQBHsB2B29t7IAXO6DF4mSFdwGhGqBHsKyl5&#10;mWqQSzhJlSoeR3gfT6KllyDVcpmDSEFexLXbeJlSJ6YSjS/9q0A/cB1pSY8wCkmU7yg/xaabwS/3&#10;kYjP+0isnjgcyCb15Y0OLyXJ++1/jrq858UvAAAA//8DAFBLAwQUAAYACAAAACEAhLDTKNYAAAAD&#10;AQAADwAAAGRycy9kb3ducmV2LnhtbEyPwU7DMAyG70i8Q2QkbiwZh7GVptM0iQs3BkLaLWu8piJx&#10;qiTr2rfHO8HR/n99/lxvp+DFiCn3kTQsFwoEUhttT52Gr8+3pzWIXAxZ4yOhhhkzbJv7u9pUNl7p&#10;A8dD6QRDKFdGgytlqKTMrcNg8iIOSJydYwqm8Jg6aZO5Mjx4+azUSgbTE19wZsC9w/bncAkaXqbv&#10;iEPGPR7PY5tcP6/9+6z148O0ewVRcCp/Zbjpszo07HSKF7JZeA38SLltBWerzQbEiblKgWxq+d+9&#10;+QUAAP//AwBQSwECLQAUAAYACAAAACEAtoM4kv4AAADhAQAAEwAAAAAAAAAAAAAAAAAAAAAAW0Nv&#10;bnRlbnRfVHlwZXNdLnhtbFBLAQItABQABgAIAAAAIQA4/SH/1gAAAJQBAAALAAAAAAAAAAAAAAAA&#10;AC8BAABfcmVscy8ucmVsc1BLAQItABQABgAIAAAAIQBxiR3FAwIAABcEAAAOAAAAAAAAAAAAAAAA&#10;AC4CAABkcnMvZTJvRG9jLnhtbFBLAQItABQABgAIAAAAIQCEsNMo1gAAAAMBAAAPAAAAAAAAAAAA&#10;AAAAAF0EAABkcnMvZG93bnJldi54bWxQSwUGAAAAAAQABADzAAAAYAUAAAAA&#10;" filled="f" stroked="f">
              <v:textbox style="mso-fit-shape-to-text:t" inset="0,0,0,0">
                <w:txbxContent>
                  <w:p w14:paraId="5AD032BA" w14:textId="1583F7C1" w:rsidR="00FF301B" w:rsidRPr="00821F20" w:rsidRDefault="00FF301B">
                    <w:pPr>
                      <w:rPr>
                        <w:rFonts w:ascii="Calibri" w:eastAsia="Calibri" w:hAnsi="Calibri" w:cs="Calibri"/>
                        <w:noProof/>
                        <w:color w:val="0000FF"/>
                        <w:sz w:val="20"/>
                        <w:szCs w:val="20"/>
                      </w:rPr>
                    </w:pPr>
                  </w:p>
                </w:txbxContent>
              </v:textbox>
              <w10:wrap type="square"/>
            </v:shape>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53F593" w14:textId="6DD58F8E" w:rsidR="00FF301B" w:rsidRDefault="00FF301B">
    <w:pPr>
      <w:pStyle w:val="Header"/>
    </w:pPr>
    <w:r>
      <w:rPr>
        <w:noProof/>
      </w:rPr>
      <mc:AlternateContent>
        <mc:Choice Requires="wps">
          <w:drawing>
            <wp:inline distT="0" distB="0" distL="0" distR="0" wp14:anchorId="34F12942" wp14:editId="04D1CF88">
              <wp:extent cx="443865" cy="443865"/>
              <wp:effectExtent l="0" t="0" r="10160" b="16510"/>
              <wp:docPr id="4" name="Text Box 4" descr="OFFICIAL - CONFIDENTIAL">
                <a:extLst xmlns:a="http://schemas.openxmlformats.org/drawingml/2006/main">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BD44BFE" w14:textId="0A74077A"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inline>
          </w:drawing>
        </mc:Choice>
        <mc:Fallback>
          <w:pict>
            <v:shapetype w14:anchorId="34F12942" id="_x0000_t202" coordsize="21600,21600" o:spt="202" path="m,l,21600r21600,l21600,xe">
              <v:stroke joinstyle="miter"/>
              <v:path gradientshapeok="t" o:connecttype="rect"/>
            </v:shapetype>
            <v:shape id="Text Box 4" o:spid="_x0000_s1029" type="#_x0000_t202" alt="OFFICIAL - CONFIDENTIAL" style="width:34.95pt;height:34.95pt;visibility:visible;mso-wrap-style:non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Y/YmBQIAABcEAAAOAAAAZHJzL2Uyb0RvYy54bWysU01v2zAMvQ/YfxB0X5y0XVEYcYqsRYYB&#10;QVsgHXpWZCk2IIkCpcTOfv0oxU62bqdhF/mZpPjx+DS/761hB4WhBVfx2WTKmXIS6tbtKv79dfXp&#10;jrMQhauFAacqflSB3y8+fph3vlRX0ICpFTJK4kLZ+Yo3MfqyKIJslBVhAl45cmpAKyL94q6oUXSU&#10;3Zriajq9LTrA2iNIFQJZH09Ovsj5tVYyPmsdVGSm4tRbzCfmc5vOYjEX5Q6Fb1o5tCH+oQsrWkdF&#10;z6keRRRsj+0fqWwrEQLoOJFgC9C6lSrPQNPMpu+m2TTCqzwLkRP8mabw/9LKp8PGvyCL/RfoaYGJ&#10;kM6HMpAxzdNrtOlLnTLyE4XHM22qj0yS8ebm+u72M2eSXAOmLMXlsscQvyqwLIGKI20lkyUO6xBP&#10;oWNIquVg1RqTN2PcbwbKmSzFpcOEYr/tWVtX/Hrsfgv1kYZCOO07eLlqqfRahPgikBZMc5Bo4zMd&#10;2kBXcRgQZw3gj7/ZUzzxTl7OOhJMxR0pmjPzzdE+krZGgCPYjsDt7QOQAmf0GLzMkC5gNCPUCPaN&#10;lLxMNcglnKRKFY8jfIgn0dJLkGq5zEGkIC/i2m28TKkTU4nG1/5NoB+4jrSkJxiFJMp3lJ9i083g&#10;l/tIxOd9JFZPHA5kk/ryRoeXkuT963+OurznxU8AAAD//wMAUEsDBBQABgAIAAAAIQD7VGhe1gAA&#10;AAMBAAAPAAAAZHJzL2Rvd25yZXYueG1sTI8xT8MwEIV3JP6DdUjdqANDaUOcqqrEwtaCkNjc+BpH&#10;tc+R7abJv+8VBlju6fRO731XrUfvxIAxdYEUPM0LEEhNMB21Cj4/3h6XIFLWZLQLhAomTLCu7+8q&#10;XZpwoR0O+9wKDqFUagU2576UMjUWvU7z0COxdwzR68xrbKWJ+sLh3snnolhIrzviBqt73FpsTvuz&#10;V/AyfgXsE27x+zg00XbT0r1PSs0exs0riIxj/juGGz6jQ81Mh3Amk4RTwI/kn8neYrUCcfhVWVfy&#10;P3t9BQAA//8DAFBLAQItABQABgAIAAAAIQC2gziS/gAAAOEBAAATAAAAAAAAAAAAAAAAAAAAAABb&#10;Q29udGVudF9UeXBlc10ueG1sUEsBAi0AFAAGAAgAAAAhADj9If/WAAAAlAEAAAsAAAAAAAAAAAAA&#10;AAAALwEAAF9yZWxzLy5yZWxzUEsBAi0AFAAGAAgAAAAhADtj9iYFAgAAFwQAAA4AAAAAAAAAAAAA&#10;AAAALgIAAGRycy9lMm9Eb2MueG1sUEsBAi0AFAAGAAgAAAAhAPtUaF7WAAAAAwEAAA8AAAAAAAAA&#10;AAAAAAAAXwQAAGRycy9kb3ducmV2LnhtbFBLBQYAAAAABAAEAPMAAABiBQAAAAA=&#10;" filled="f" stroked="f">
              <v:textbox style="mso-fit-shape-to-text:t" inset="0,0,0,0">
                <w:txbxContent>
                  <w:p w14:paraId="2BD44BFE" w14:textId="0A74077A"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anchorlock/>
            </v:shape>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E18844" w14:textId="3288A16E" w:rsidR="00FF301B" w:rsidRDefault="00FF301B">
    <w:pPr>
      <w:pStyle w:val="Header"/>
    </w:pPr>
    <w:r>
      <w:rPr>
        <w:noProof/>
      </w:rPr>
      <mc:AlternateContent>
        <mc:Choice Requires="wps">
          <w:drawing>
            <wp:anchor distT="0" distB="0" distL="0" distR="0" simplePos="0" relativeHeight="251656192" behindDoc="0" locked="0" layoutInCell="1" allowOverlap="1" wp14:anchorId="3EA5B74D" wp14:editId="3E425053">
              <wp:simplePos x="635" y="635"/>
              <wp:positionH relativeFrom="column">
                <wp:align>center</wp:align>
              </wp:positionH>
              <wp:positionV relativeFrom="paragraph">
                <wp:posOffset>635</wp:posOffset>
              </wp:positionV>
              <wp:extent cx="443865" cy="443865"/>
              <wp:effectExtent l="0" t="0" r="10160" b="16510"/>
              <wp:wrapSquare wrapText="bothSides"/>
              <wp:docPr id="9" name="Text Box 9">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3CAA8757" w14:textId="7516E261"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3EA5B74D" id="_x0000_t202" coordsize="21600,21600" o:spt="202" path="m,l,21600r21600,l21600,xe">
              <v:stroke joinstyle="miter"/>
              <v:path gradientshapeok="t" o:connecttype="rect"/>
            </v:shapetype>
            <v:shape id="Text Box 9" o:spid="_x0000_s1031" type="#_x0000_t202" alt="&quot;&quot;" style="position:absolute;left:0;text-align:left;margin-left:0;margin-top:.05pt;width:34.95pt;height:34.95pt;z-index:25165619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W7vZBQIAABcEAAAOAAAAZHJzL2Uyb0RvYy54bWysU01v2zAMvQ/YfxB0X5x0bVEYcYqsRYYB&#10;QVsgHXpWZCk2IIkCpcTOfv0oxU62bqdhF/mZpPjx+DS/761hB4WhBVfx2WTKmXIS6tbtKv79dfXp&#10;jrMQhauFAacqflSB3y8+fph3vlRX0ICpFTJK4kLZ+Yo3MfqyKIJslBVhAl45cmpAKyL94q6oUXSU&#10;3Zriajq9LTrA2iNIFQJZH09Ovsj5tVYyPmsdVGSm4tRbzCfmc5vOYjEX5Q6Fb1o5tCH+oQsrWkdF&#10;z6keRRRsj+0fqWwrEQLoOJFgC9C6lSrPQNPMpu+m2TTCqzwLkRP8mabw/9LKp8PGvyCL/RfoaYGJ&#10;kM6HMpAxzdNrtOlLnTLyE4XHM22qj0yS8fr6893tDWeSXAOmLMXlsscQvyqwLIGKI20lkyUO6xBP&#10;oWNIquVg1RqTN2PcbwbKmSzFpcOEYr/tWVtX/Gbsfgv1kYZCOO07eLlqqfRahPgikBZMc5Bo4zMd&#10;2kBXcRgQZw3gj7/ZUzzxTl7OOhJMxR0pmjPzzdE+krZGgCPYjsDt7QOQAmf0GLzMkC5gNCPUCPaN&#10;lLxMNcglnKRKFY8jfIgn0dJLkGq5zEGkIC/i2m28TKkTU4nG1/5NoB+4jrSkJxiFJMp3lJ9i083g&#10;l/tIxOd9JFZPHA5kk/ryRoeXkuT963+OurznxU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KRbu9kFAgAAFwQAAA4AAAAAAAAAAAAA&#10;AAAALgIAAGRycy9lMm9Eb2MueG1sUEsBAi0AFAAGAAgAAAAhAISw0yjWAAAAAwEAAA8AAAAAAAAA&#10;AAAAAAAAXwQAAGRycy9kb3ducmV2LnhtbFBLBQYAAAAABAAEAPMAAABiBQAAAAA=&#10;" filled="f" stroked="f">
              <v:textbox style="mso-fit-shape-to-text:t" inset="0,0,0,0">
                <w:txbxContent>
                  <w:p w14:paraId="3CAA8757" w14:textId="7516E261"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1A64D2" w14:textId="56E3630D" w:rsidR="00FF301B" w:rsidRDefault="00FF301B" w:rsidP="00AD55FA">
    <w:pPr>
      <w:pStyle w:val="Header"/>
    </w:pPr>
    <w:r>
      <w:rPr>
        <w:noProof/>
      </w:rPr>
      <mc:AlternateContent>
        <mc:Choice Requires="wps">
          <w:drawing>
            <wp:anchor distT="0" distB="0" distL="0" distR="0" simplePos="0" relativeHeight="251657216" behindDoc="0" locked="0" layoutInCell="1" allowOverlap="1" wp14:anchorId="6C5BCF40" wp14:editId="11104DB5">
              <wp:simplePos x="635" y="635"/>
              <wp:positionH relativeFrom="column">
                <wp:align>center</wp:align>
              </wp:positionH>
              <wp:positionV relativeFrom="paragraph">
                <wp:posOffset>635</wp:posOffset>
              </wp:positionV>
              <wp:extent cx="443865" cy="443865"/>
              <wp:effectExtent l="0" t="0" r="10160" b="16510"/>
              <wp:wrapSquare wrapText="bothSides"/>
              <wp:docPr id="11" name="Text Box 11">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16F72CCA" w14:textId="2D3B8D97" w:rsidR="00FF301B" w:rsidRPr="00821F20" w:rsidRDefault="00FF301B">
                          <w:pPr>
                            <w:rPr>
                              <w:rFonts w:ascii="Calibri" w:eastAsia="Calibri" w:hAnsi="Calibri" w:cs="Calibri"/>
                              <w:noProof/>
                              <w:color w:val="0000FF"/>
                              <w:sz w:val="20"/>
                              <w:szCs w:val="20"/>
                            </w:rPr>
                          </w:pP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C5BCF40" id="_x0000_t202" coordsize="21600,21600" o:spt="202" path="m,l,21600r21600,l21600,xe">
              <v:stroke joinstyle="miter"/>
              <v:path gradientshapeok="t" o:connecttype="rect"/>
            </v:shapetype>
            <v:shape id="Text Box 11" o:spid="_x0000_s1032" type="#_x0000_t202" alt="&quot;&quot;" style="position:absolute;left:0;text-align:left;margin-left:0;margin-top:.05pt;width:34.95pt;height:34.95pt;z-index:251657216;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RKVLBQIAABcEAAAOAAAAZHJzL2Uyb0RvYy54bWysU01v2zAMvQ/YfxB0X5x0XVAYcYqsRYYB&#10;QVsgHXpWZCk2YImCxMTOfv0o2U66bqeiF/mZpPjx+LS47UzDjsqHGmzBZ5MpZ8pKKGu7L/iv5/WX&#10;G84CCluKBqwq+EkFfrv8/GnRulxdQQVNqTyjJDbkrSt4hejyLAuyUkaECThlyanBG4H06/dZ6UVL&#10;2U2TXU2n86wFXzoPUoVA1vveyZcpv9ZK4qPWQSFrCk69YTp9OnfxzJYLke+9cFUthzbEO7oworZU&#10;9JzqXqBgB1//k8rU0kMAjRMJJgOta6nSDDTNbPpmmm0lnEqzEDnBnWkKH5dWPhy37skz7L5DRwuM&#10;hLQu5IGMcZ5OexO/1CkjP1F4OtOmOmSSjNfXX2/m3ziT5BowZckul50P+EOBYREU3NNWElniuAnY&#10;h44hsZaFdd00aTON/ctAOaMlu3QYEXa7jtVlwedj9zsoTzSUh37fwcl1TaU3IuCT8LRgmoNEi490&#10;6AbagsOAOKvA//6fPcYT7+TlrCXBFNySojlrflraR9TWCPwIdiOwB3MHpMAZPQYnE6QLHpsRag/m&#10;hZS8ijXIJaykSgXHEd5hL1p6CVKtVimIFOQEbuzWyZg6MhVpfO5ehHcD10hLeoBRSCJ/Q3kfG28G&#10;tzog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MtEpUsFAgAAFwQAAA4AAAAAAAAAAAAA&#10;AAAALgIAAGRycy9lMm9Eb2MueG1sUEsBAi0AFAAGAAgAAAAhAISw0yjWAAAAAwEAAA8AAAAAAAAA&#10;AAAAAAAAXwQAAGRycy9kb3ducmV2LnhtbFBLBQYAAAAABAAEAPMAAABiBQAAAAA=&#10;" filled="f" stroked="f">
              <v:textbox style="mso-fit-shape-to-text:t" inset="0,0,0,0">
                <w:txbxContent>
                  <w:p w14:paraId="16F72CCA" w14:textId="2D3B8D97" w:rsidR="00FF301B" w:rsidRPr="00821F20" w:rsidRDefault="00FF301B">
                    <w:pPr>
                      <w:rPr>
                        <w:rFonts w:ascii="Calibri" w:eastAsia="Calibri" w:hAnsi="Calibri" w:cs="Calibri"/>
                        <w:noProof/>
                        <w:color w:val="0000FF"/>
                        <w:sz w:val="20"/>
                        <w:szCs w:val="20"/>
                      </w:rPr>
                    </w:pPr>
                  </w:p>
                </w:txbxContent>
              </v:textbox>
              <w10:wrap type="square"/>
            </v:shape>
          </w:pict>
        </mc:Fallback>
      </mc:AlternateContent>
    </w:r>
  </w:p>
  <w:p w14:paraId="672A6659" w14:textId="33C68988" w:rsidR="00FF301B" w:rsidRDefault="00FF301B" w:rsidP="00AD55F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6C3146" w14:textId="496E9AE3" w:rsidR="00FF301B" w:rsidRDefault="00FF301B">
    <w:pPr>
      <w:pStyle w:val="Header"/>
    </w:pPr>
    <w:r>
      <w:rPr>
        <w:noProof/>
      </w:rPr>
      <mc:AlternateContent>
        <mc:Choice Requires="wps">
          <w:drawing>
            <wp:anchor distT="0" distB="0" distL="0" distR="0" simplePos="0" relativeHeight="251655168" behindDoc="0" locked="0" layoutInCell="1" allowOverlap="1" wp14:anchorId="3338D7A6" wp14:editId="4381E53C">
              <wp:simplePos x="635" y="635"/>
              <wp:positionH relativeFrom="column">
                <wp:align>center</wp:align>
              </wp:positionH>
              <wp:positionV relativeFrom="paragraph">
                <wp:posOffset>635</wp:posOffset>
              </wp:positionV>
              <wp:extent cx="443865" cy="443865"/>
              <wp:effectExtent l="0" t="0" r="10160" b="16510"/>
              <wp:wrapSquare wrapText="bothSides"/>
              <wp:docPr id="8" name="Text Box 8">
                <a:extLst xmlns:a="http://schemas.openxmlformats.org/drawingml/2006/main">
                  <a:ext uri="{C183D7F6-B498-43B3-948B-1728B52AA6E4}">
                    <adec:decorative xmlns:adec="http://schemas.microsoft.com/office/drawing/2017/decorative" val="1"/>
                  </a:ext>
                  <a:ext uri="{5AE41FA2-C0FF-4470-9BD4-5FADCA87CBE2}">
                    <aclsh:classification xmlns:aclsh="http://schemas.microsoft.com/office/drawing/2020/classificationShape" classificationOutcomeType="hdr"/>
                  </a:ext>
                </a:extLst>
              </wp:docPr>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5486F0FE" w14:textId="57D8328A"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3338D7A6" id="_x0000_t202" coordsize="21600,21600" o:spt="202" path="m,l,21600r21600,l21600,xe">
              <v:stroke joinstyle="miter"/>
              <v:path gradientshapeok="t" o:connecttype="rect"/>
            </v:shapetype>
            <v:shape id="Text Box 8" o:spid="_x0000_s1034" type="#_x0000_t202" alt="&quot;&quot;" style="position:absolute;left:0;text-align:left;margin-left:0;margin-top:.05pt;width:34.95pt;height:34.95pt;z-index:251655168;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aWNBQIAABcEAAAOAAAAZHJzL2Uyb0RvYy54bWysU01v2zAMvQ/YfxB0X5x0XREYcYqsRYYB&#10;QVsgHXpWZCk2YIkCpcTOfv0o2U66bqeiF/mZpPjx+LS47UzDjgp9Dbbgs8mUM2UllLXdF/zX8/rL&#10;nDMfhC1FA1YV/KQ8v11+/rRoXa6uoIKmVMgoifV56wpeheDyLPOyUkb4CThlyakBjQj0i/usRNFS&#10;dtNkV9PpTdYClg5BKu/Jet87+TLl11rJ8Ki1V4E1BafeQjoxnbt4ZsuFyPcoXFXLoQ3xji6MqC0V&#10;Pae6F0GwA9b/pDK1RPCgw0SCyUDrWqo0A00zm76ZZlsJp9IsRI53Z5r8x6WVD8ete0IWuu/Q0QIj&#10;Ia3zuSdjnKfTaOKXOmXkJwpPZ9pUF5gk4/X11/nNN84kuQZMWbLLZYc+/FBgWAQFR9pKIkscNz70&#10;oWNIrGVhXTdN2kxj/zJQzmjJLh1GFLpdx+qy4POx+x2UJxoKod+3d3JdU+mN8OFJIC2Y5iDRhkc6&#10;dANtwWFAnFWAv/9nj/HEO3k5a0kwBbekaM6an5b2EbU1AhzBbgT2YO6AFDijx+BkgnQBQzNCjWBe&#10;SMmrWINcwkqqVPAwwrvQi5ZeglSrVQoiBTkRNnbrZEwdmYo0PncvAt3AdaAlPcAoJJG/obyPjTe9&#10;Wx0CEZ/2EVntORzIJvWljQ4vJcr79X+Kurzn5R8AAAD//wMAUEsDBBQABgAIAAAAIQCEsNMo1gAA&#10;AAMBAAAPAAAAZHJzL2Rvd25yZXYueG1sTI/BTsMwDIbvSLxDZCRuLBmHsZWm0zSJCzcGQtota7ym&#10;InGqJOvat8c7wdH+f33+XG+n4MWIKfeRNCwXCgRSG21PnYavz7enNYhcDFnjI6GGGTNsm/u72lQ2&#10;XukDx0PpBEMoV0aDK2WopMytw2DyIg5InJ1jCqbwmDppk7kyPHj5rNRKBtMTX3BmwL3D9udwCRpe&#10;pu+IQ8Y9Hs9jm1w/r/37rPXjw7R7BVFwKn9luOmzOjTsdIoXsll4DfxIuW0FZ6vNBsSJuUqBbGr5&#10;3735BQAA//8DAFBLAQItABQABgAIAAAAIQC2gziS/gAAAOEBAAATAAAAAAAAAAAAAAAAAAAAAABb&#10;Q29udGVudF9UeXBlc10ueG1sUEsBAi0AFAAGAAgAAAAhADj9If/WAAAAlAEAAAsAAAAAAAAAAAAA&#10;AAAALwEAAF9yZWxzLy5yZWxzUEsBAi0AFAAGAAgAAAAhAP7ZpY0FAgAAFwQAAA4AAAAAAAAAAAAA&#10;AAAALgIAAGRycy9lMm9Eb2MueG1sUEsBAi0AFAAGAAgAAAAhAISw0yjWAAAAAwEAAA8AAAAAAAAA&#10;AAAAAAAAXwQAAGRycy9kb3ducmV2LnhtbFBLBQYAAAAABAAEAPMAAABiBQAAAAA=&#10;" filled="f" stroked="f">
              <v:textbox style="mso-fit-shape-to-text:t" inset="0,0,0,0">
                <w:txbxContent>
                  <w:p w14:paraId="5486F0FE" w14:textId="57D8328A" w:rsidR="00FF301B" w:rsidRPr="00821F20" w:rsidRDefault="00FF301B">
                    <w:pPr>
                      <w:rPr>
                        <w:rFonts w:ascii="Calibri" w:eastAsia="Calibri" w:hAnsi="Calibri" w:cs="Calibri"/>
                        <w:noProof/>
                        <w:color w:val="0000FF"/>
                        <w:sz w:val="20"/>
                        <w:szCs w:val="20"/>
                      </w:rPr>
                    </w:pPr>
                    <w:r w:rsidRPr="00821F20">
                      <w:rPr>
                        <w:rFonts w:ascii="Calibri" w:eastAsia="Calibri" w:hAnsi="Calibri" w:cs="Calibri"/>
                        <w:noProof/>
                        <w:color w:val="0000FF"/>
                        <w:sz w:val="20"/>
                        <w:szCs w:val="20"/>
                      </w:rPr>
                      <w:t>OFFICIAL - CONFIDENTIAL</w:t>
                    </w:r>
                  </w:p>
                </w:txbxContent>
              </v:textbox>
              <w10:wrap type="squar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9C6EB0DA"/>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7B70EA92"/>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FC9E01F4"/>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D7E64B42"/>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6C696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7C88B82"/>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27CF108"/>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CF14B25C"/>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C0D66F0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9A7025FA"/>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05658E"/>
    <w:multiLevelType w:val="multilevel"/>
    <w:tmpl w:val="02105BC4"/>
    <w:lvl w:ilvl="0">
      <w:start w:val="1"/>
      <w:numFmt w:val="decimal"/>
      <w:pStyle w:val="Heading1"/>
      <w:lvlText w:val="%1"/>
      <w:lvlJc w:val="left"/>
      <w:pPr>
        <w:tabs>
          <w:tab w:val="num" w:pos="432"/>
        </w:tabs>
        <w:ind w:left="432" w:hanging="432"/>
      </w:pPr>
      <w:rPr>
        <w:rFonts w:hint="default"/>
      </w:rPr>
    </w:lvl>
    <w:lvl w:ilvl="1">
      <w:start w:val="1"/>
      <w:numFmt w:val="decimal"/>
      <w:pStyle w:val="Heading2"/>
      <w:lvlText w:val="%1.%2"/>
      <w:lvlJc w:val="left"/>
      <w:pPr>
        <w:tabs>
          <w:tab w:val="num" w:pos="1285"/>
        </w:tabs>
        <w:ind w:left="1285"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1" w15:restartNumberingAfterBreak="0">
    <w:nsid w:val="01E132CB"/>
    <w:multiLevelType w:val="hybridMultilevel"/>
    <w:tmpl w:val="C36EDF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049B6E42"/>
    <w:multiLevelType w:val="singleLevel"/>
    <w:tmpl w:val="04090001"/>
    <w:lvl w:ilvl="0">
      <w:start w:val="1"/>
      <w:numFmt w:val="bullet"/>
      <w:pStyle w:val="BulletPs"/>
      <w:lvlText w:val=""/>
      <w:lvlJc w:val="left"/>
      <w:pPr>
        <w:tabs>
          <w:tab w:val="num" w:pos="360"/>
        </w:tabs>
        <w:ind w:left="360" w:hanging="360"/>
      </w:pPr>
      <w:rPr>
        <w:rFonts w:ascii="Symbol" w:hAnsi="Symbol" w:hint="default"/>
      </w:rPr>
    </w:lvl>
  </w:abstractNum>
  <w:abstractNum w:abstractNumId="13" w15:restartNumberingAfterBreak="0">
    <w:nsid w:val="069710DA"/>
    <w:multiLevelType w:val="hybridMultilevel"/>
    <w:tmpl w:val="3F1696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0A4F3C21"/>
    <w:multiLevelType w:val="hybridMultilevel"/>
    <w:tmpl w:val="FFECA9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7206D0F"/>
    <w:multiLevelType w:val="hybridMultilevel"/>
    <w:tmpl w:val="354893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AE870ED"/>
    <w:multiLevelType w:val="hybridMultilevel"/>
    <w:tmpl w:val="19E6DE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E9276D8"/>
    <w:multiLevelType w:val="singleLevel"/>
    <w:tmpl w:val="CC906952"/>
    <w:lvl w:ilvl="0">
      <w:start w:val="1"/>
      <w:numFmt w:val="bullet"/>
      <w:pStyle w:val="Roman"/>
      <w:lvlText w:val="•"/>
      <w:lvlJc w:val="left"/>
      <w:pPr>
        <w:tabs>
          <w:tab w:val="num" w:pos="360"/>
        </w:tabs>
        <w:ind w:left="357" w:hanging="357"/>
      </w:pPr>
      <w:rPr>
        <w:rFonts w:ascii="Times New Roman" w:hAnsi="Times New Roman" w:hint="default"/>
      </w:rPr>
    </w:lvl>
  </w:abstractNum>
  <w:abstractNum w:abstractNumId="18" w15:restartNumberingAfterBreak="0">
    <w:nsid w:val="23540A31"/>
    <w:multiLevelType w:val="hybridMultilevel"/>
    <w:tmpl w:val="3D5081DE"/>
    <w:lvl w:ilvl="0" w:tplc="08090001">
      <w:start w:val="1"/>
      <w:numFmt w:val="bullet"/>
      <w:lvlText w:val=""/>
      <w:lvlJc w:val="left"/>
      <w:pPr>
        <w:ind w:left="792" w:hanging="360"/>
      </w:pPr>
      <w:rPr>
        <w:rFonts w:ascii="Symbol" w:hAnsi="Symbol" w:hint="default"/>
      </w:rPr>
    </w:lvl>
    <w:lvl w:ilvl="1" w:tplc="08090003" w:tentative="1">
      <w:start w:val="1"/>
      <w:numFmt w:val="bullet"/>
      <w:lvlText w:val="o"/>
      <w:lvlJc w:val="left"/>
      <w:pPr>
        <w:ind w:left="1512" w:hanging="360"/>
      </w:pPr>
      <w:rPr>
        <w:rFonts w:ascii="Courier New" w:hAnsi="Courier New" w:cs="Courier New" w:hint="default"/>
      </w:rPr>
    </w:lvl>
    <w:lvl w:ilvl="2" w:tplc="08090005" w:tentative="1">
      <w:start w:val="1"/>
      <w:numFmt w:val="bullet"/>
      <w:lvlText w:val=""/>
      <w:lvlJc w:val="left"/>
      <w:pPr>
        <w:ind w:left="2232" w:hanging="360"/>
      </w:pPr>
      <w:rPr>
        <w:rFonts w:ascii="Wingdings" w:hAnsi="Wingdings" w:hint="default"/>
      </w:rPr>
    </w:lvl>
    <w:lvl w:ilvl="3" w:tplc="08090001" w:tentative="1">
      <w:start w:val="1"/>
      <w:numFmt w:val="bullet"/>
      <w:lvlText w:val=""/>
      <w:lvlJc w:val="left"/>
      <w:pPr>
        <w:ind w:left="2952" w:hanging="360"/>
      </w:pPr>
      <w:rPr>
        <w:rFonts w:ascii="Symbol" w:hAnsi="Symbol" w:hint="default"/>
      </w:rPr>
    </w:lvl>
    <w:lvl w:ilvl="4" w:tplc="08090003" w:tentative="1">
      <w:start w:val="1"/>
      <w:numFmt w:val="bullet"/>
      <w:lvlText w:val="o"/>
      <w:lvlJc w:val="left"/>
      <w:pPr>
        <w:ind w:left="3672" w:hanging="360"/>
      </w:pPr>
      <w:rPr>
        <w:rFonts w:ascii="Courier New" w:hAnsi="Courier New" w:cs="Courier New" w:hint="default"/>
      </w:rPr>
    </w:lvl>
    <w:lvl w:ilvl="5" w:tplc="08090005" w:tentative="1">
      <w:start w:val="1"/>
      <w:numFmt w:val="bullet"/>
      <w:lvlText w:val=""/>
      <w:lvlJc w:val="left"/>
      <w:pPr>
        <w:ind w:left="4392" w:hanging="360"/>
      </w:pPr>
      <w:rPr>
        <w:rFonts w:ascii="Wingdings" w:hAnsi="Wingdings" w:hint="default"/>
      </w:rPr>
    </w:lvl>
    <w:lvl w:ilvl="6" w:tplc="08090001" w:tentative="1">
      <w:start w:val="1"/>
      <w:numFmt w:val="bullet"/>
      <w:lvlText w:val=""/>
      <w:lvlJc w:val="left"/>
      <w:pPr>
        <w:ind w:left="5112" w:hanging="360"/>
      </w:pPr>
      <w:rPr>
        <w:rFonts w:ascii="Symbol" w:hAnsi="Symbol" w:hint="default"/>
      </w:rPr>
    </w:lvl>
    <w:lvl w:ilvl="7" w:tplc="08090003" w:tentative="1">
      <w:start w:val="1"/>
      <w:numFmt w:val="bullet"/>
      <w:lvlText w:val="o"/>
      <w:lvlJc w:val="left"/>
      <w:pPr>
        <w:ind w:left="5832" w:hanging="360"/>
      </w:pPr>
      <w:rPr>
        <w:rFonts w:ascii="Courier New" w:hAnsi="Courier New" w:cs="Courier New" w:hint="default"/>
      </w:rPr>
    </w:lvl>
    <w:lvl w:ilvl="8" w:tplc="08090005" w:tentative="1">
      <w:start w:val="1"/>
      <w:numFmt w:val="bullet"/>
      <w:lvlText w:val=""/>
      <w:lvlJc w:val="left"/>
      <w:pPr>
        <w:ind w:left="6552" w:hanging="360"/>
      </w:pPr>
      <w:rPr>
        <w:rFonts w:ascii="Wingdings" w:hAnsi="Wingdings" w:hint="default"/>
      </w:rPr>
    </w:lvl>
  </w:abstractNum>
  <w:abstractNum w:abstractNumId="19" w15:restartNumberingAfterBreak="0">
    <w:nsid w:val="23B80F91"/>
    <w:multiLevelType w:val="hybridMultilevel"/>
    <w:tmpl w:val="BFCA5BF4"/>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27727668"/>
    <w:multiLevelType w:val="hybridMultilevel"/>
    <w:tmpl w:val="955455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28EC18CF"/>
    <w:multiLevelType w:val="multilevel"/>
    <w:tmpl w:val="DE5049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2" w15:restartNumberingAfterBreak="0">
    <w:nsid w:val="2BF353E9"/>
    <w:multiLevelType w:val="hybridMultilevel"/>
    <w:tmpl w:val="9D50A1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2CB269C8"/>
    <w:multiLevelType w:val="multilevel"/>
    <w:tmpl w:val="D68EBF62"/>
    <w:lvl w:ilvl="0">
      <w:start w:val="1"/>
      <w:numFmt w:val="decimal"/>
      <w:pStyle w:val="AppendixTitle"/>
      <w:lvlText w:val="APPENDIX %1."/>
      <w:lvlJc w:val="left"/>
      <w:pPr>
        <w:tabs>
          <w:tab w:val="num" w:pos="1566"/>
        </w:tabs>
        <w:ind w:left="1566" w:hanging="1566"/>
      </w:pPr>
      <w:rPr>
        <w:rFonts w:hint="default"/>
        <w:b/>
      </w:rPr>
    </w:lvl>
    <w:lvl w:ilvl="1">
      <w:start w:val="1"/>
      <w:numFmt w:val="decimal"/>
      <w:pStyle w:val="Appendix1"/>
      <w:lvlText w:val="A%1.%2"/>
      <w:lvlJc w:val="left"/>
      <w:pPr>
        <w:tabs>
          <w:tab w:val="num" w:pos="1852"/>
        </w:tabs>
        <w:ind w:left="1852" w:hanging="1710"/>
      </w:pPr>
      <w:rPr>
        <w:rFonts w:hint="default"/>
      </w:rPr>
    </w:lvl>
    <w:lvl w:ilvl="2">
      <w:start w:val="1"/>
      <w:numFmt w:val="decimal"/>
      <w:pStyle w:val="Appendix2"/>
      <w:lvlText w:val="A%1.%2.%3"/>
      <w:lvlJc w:val="left"/>
      <w:pPr>
        <w:tabs>
          <w:tab w:val="num" w:pos="1996"/>
        </w:tabs>
        <w:ind w:left="1996" w:hanging="1854"/>
      </w:pPr>
      <w:rPr>
        <w:rFonts w:cs="Times New Roman" w:hint="default"/>
        <w:i w:val="0"/>
        <w:iCs w:val="0"/>
        <w:caps w:val="0"/>
        <w:smallCaps w:val="0"/>
        <w:strike w:val="0"/>
        <w:dstrike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3">
      <w:start w:val="1"/>
      <w:numFmt w:val="decimal"/>
      <w:pStyle w:val="Appendix3"/>
      <w:lvlText w:val="A%1.%2.%3.%4"/>
      <w:lvlJc w:val="left"/>
      <w:pPr>
        <w:tabs>
          <w:tab w:val="num" w:pos="2140"/>
        </w:tabs>
        <w:ind w:left="2140" w:hanging="1998"/>
      </w:pPr>
      <w:rPr>
        <w:rFonts w:hint="default"/>
      </w:rPr>
    </w:lvl>
    <w:lvl w:ilvl="4">
      <w:start w:val="1"/>
      <w:numFmt w:val="decimal"/>
      <w:pStyle w:val="Appendix4"/>
      <w:lvlText w:val="A%1.%2.%3.%4.%5"/>
      <w:lvlJc w:val="left"/>
      <w:pPr>
        <w:tabs>
          <w:tab w:val="num" w:pos="2284"/>
        </w:tabs>
        <w:ind w:left="2284" w:hanging="2142"/>
      </w:pPr>
      <w:rPr>
        <w:rFonts w:hint="default"/>
      </w:rPr>
    </w:lvl>
    <w:lvl w:ilvl="5">
      <w:start w:val="1"/>
      <w:numFmt w:val="decimal"/>
      <w:lvlText w:val="%1.%2.%3.%4.%5.%6"/>
      <w:lvlJc w:val="left"/>
      <w:pPr>
        <w:tabs>
          <w:tab w:val="num" w:pos="2428"/>
        </w:tabs>
        <w:ind w:left="2428" w:hanging="2286"/>
      </w:pPr>
      <w:rPr>
        <w:rFonts w:hint="default"/>
      </w:rPr>
    </w:lvl>
    <w:lvl w:ilvl="6">
      <w:start w:val="1"/>
      <w:numFmt w:val="decimal"/>
      <w:lvlText w:val="%1.%2.%3.%4.%5.%6.%7"/>
      <w:lvlJc w:val="left"/>
      <w:pPr>
        <w:tabs>
          <w:tab w:val="num" w:pos="2572"/>
        </w:tabs>
        <w:ind w:left="2572" w:hanging="2430"/>
      </w:pPr>
      <w:rPr>
        <w:rFonts w:hint="default"/>
      </w:rPr>
    </w:lvl>
    <w:lvl w:ilvl="7">
      <w:start w:val="1"/>
      <w:numFmt w:val="decimal"/>
      <w:lvlText w:val="%1.%2.%3.%4.%5.%6.%7.%8"/>
      <w:lvlJc w:val="left"/>
      <w:pPr>
        <w:tabs>
          <w:tab w:val="num" w:pos="2716"/>
        </w:tabs>
        <w:ind w:left="2716" w:hanging="2574"/>
      </w:pPr>
      <w:rPr>
        <w:rFonts w:hint="default"/>
      </w:rPr>
    </w:lvl>
    <w:lvl w:ilvl="8">
      <w:start w:val="1"/>
      <w:numFmt w:val="decimal"/>
      <w:lvlText w:val="%1.%2.%3.%4.%5.%6.%7.%8.%9"/>
      <w:lvlJc w:val="left"/>
      <w:pPr>
        <w:tabs>
          <w:tab w:val="num" w:pos="2860"/>
        </w:tabs>
        <w:ind w:left="2860" w:hanging="2718"/>
      </w:pPr>
      <w:rPr>
        <w:rFonts w:hint="default"/>
      </w:rPr>
    </w:lvl>
  </w:abstractNum>
  <w:abstractNum w:abstractNumId="24" w15:restartNumberingAfterBreak="0">
    <w:nsid w:val="6B8E6DB4"/>
    <w:multiLevelType w:val="hybridMultilevel"/>
    <w:tmpl w:val="14020192"/>
    <w:lvl w:ilvl="0" w:tplc="08090003">
      <w:start w:val="1"/>
      <w:numFmt w:val="bullet"/>
      <w:lvlText w:val="o"/>
      <w:lvlJc w:val="left"/>
      <w:pPr>
        <w:ind w:left="720" w:hanging="360"/>
      </w:pPr>
      <w:rPr>
        <w:rFonts w:ascii="Courier New" w:hAnsi="Courier New" w:cs="Courier New"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CB64C3B"/>
    <w:multiLevelType w:val="hybridMultilevel"/>
    <w:tmpl w:val="595EC4C0"/>
    <w:lvl w:ilvl="0" w:tplc="08090001">
      <w:start w:val="1"/>
      <w:numFmt w:val="bullet"/>
      <w:lvlText w:val=""/>
      <w:lvlJc w:val="left"/>
      <w:pPr>
        <w:ind w:left="360" w:hanging="360"/>
      </w:pPr>
      <w:rPr>
        <w:rFonts w:ascii="Symbol" w:hAnsi="Symbol"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383139910">
    <w:abstractNumId w:val="9"/>
  </w:num>
  <w:num w:numId="2" w16cid:durableId="1570846641">
    <w:abstractNumId w:val="7"/>
  </w:num>
  <w:num w:numId="3" w16cid:durableId="665669753">
    <w:abstractNumId w:val="6"/>
  </w:num>
  <w:num w:numId="4" w16cid:durableId="1838300854">
    <w:abstractNumId w:val="5"/>
  </w:num>
  <w:num w:numId="5" w16cid:durableId="881937013">
    <w:abstractNumId w:val="4"/>
  </w:num>
  <w:num w:numId="6" w16cid:durableId="1856726930">
    <w:abstractNumId w:val="8"/>
  </w:num>
  <w:num w:numId="7" w16cid:durableId="385106325">
    <w:abstractNumId w:val="3"/>
  </w:num>
  <w:num w:numId="8" w16cid:durableId="231014604">
    <w:abstractNumId w:val="2"/>
  </w:num>
  <w:num w:numId="9" w16cid:durableId="1404402820">
    <w:abstractNumId w:val="1"/>
  </w:num>
  <w:num w:numId="10" w16cid:durableId="377097796">
    <w:abstractNumId w:val="0"/>
  </w:num>
  <w:num w:numId="11" w16cid:durableId="1735811251">
    <w:abstractNumId w:val="23"/>
  </w:num>
  <w:num w:numId="12" w16cid:durableId="383675334">
    <w:abstractNumId w:val="12"/>
  </w:num>
  <w:num w:numId="13" w16cid:durableId="2071420149">
    <w:abstractNumId w:val="25"/>
  </w:num>
  <w:num w:numId="14" w16cid:durableId="1780756391">
    <w:abstractNumId w:val="17"/>
  </w:num>
  <w:num w:numId="15" w16cid:durableId="929197098">
    <w:abstractNumId w:val="10"/>
  </w:num>
  <w:num w:numId="16" w16cid:durableId="2099327811">
    <w:abstractNumId w:val="19"/>
  </w:num>
  <w:num w:numId="17" w16cid:durableId="1833983746">
    <w:abstractNumId w:val="15"/>
  </w:num>
  <w:num w:numId="18" w16cid:durableId="900166637">
    <w:abstractNumId w:val="24"/>
  </w:num>
  <w:num w:numId="19" w16cid:durableId="1543445804">
    <w:abstractNumId w:val="21"/>
  </w:num>
  <w:num w:numId="20" w16cid:durableId="896740853">
    <w:abstractNumId w:val="20"/>
  </w:num>
  <w:num w:numId="21" w16cid:durableId="1210916978">
    <w:abstractNumId w:val="18"/>
  </w:num>
  <w:num w:numId="22" w16cid:durableId="1365251626">
    <w:abstractNumId w:val="22"/>
  </w:num>
  <w:num w:numId="23" w16cid:durableId="48112449">
    <w:abstractNumId w:val="13"/>
  </w:num>
  <w:num w:numId="24" w16cid:durableId="850295712">
    <w:abstractNumId w:val="11"/>
  </w:num>
  <w:num w:numId="25" w16cid:durableId="51198337">
    <w:abstractNumId w:val="14"/>
  </w:num>
  <w:num w:numId="26" w16cid:durableId="738208716">
    <w:abstractNumId w:val="1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dgnword-docGUID" w:val="{4652B8B8-1C53-4071-AE03-C942D91F1A65}"/>
    <w:docVar w:name="dgnword-eventsink" w:val="567712208"/>
  </w:docVars>
  <w:rsids>
    <w:rsidRoot w:val="00E52079"/>
    <w:rsid w:val="0000713F"/>
    <w:rsid w:val="0000731C"/>
    <w:rsid w:val="00007535"/>
    <w:rsid w:val="00010667"/>
    <w:rsid w:val="00010EE3"/>
    <w:rsid w:val="00013357"/>
    <w:rsid w:val="00013F7B"/>
    <w:rsid w:val="00015520"/>
    <w:rsid w:val="00016453"/>
    <w:rsid w:val="000164D4"/>
    <w:rsid w:val="0001683C"/>
    <w:rsid w:val="00016F05"/>
    <w:rsid w:val="000173CB"/>
    <w:rsid w:val="00020BD3"/>
    <w:rsid w:val="00021195"/>
    <w:rsid w:val="00021A33"/>
    <w:rsid w:val="000232B5"/>
    <w:rsid w:val="0002389A"/>
    <w:rsid w:val="00026579"/>
    <w:rsid w:val="00027E47"/>
    <w:rsid w:val="0003073F"/>
    <w:rsid w:val="0003150D"/>
    <w:rsid w:val="00031689"/>
    <w:rsid w:val="00032277"/>
    <w:rsid w:val="000331C6"/>
    <w:rsid w:val="00033438"/>
    <w:rsid w:val="000346C3"/>
    <w:rsid w:val="00034B40"/>
    <w:rsid w:val="0003603B"/>
    <w:rsid w:val="00036881"/>
    <w:rsid w:val="00036BD4"/>
    <w:rsid w:val="00037FF4"/>
    <w:rsid w:val="000502EA"/>
    <w:rsid w:val="000509D8"/>
    <w:rsid w:val="000510C5"/>
    <w:rsid w:val="00051500"/>
    <w:rsid w:val="00053DA0"/>
    <w:rsid w:val="00061ABC"/>
    <w:rsid w:val="000628D1"/>
    <w:rsid w:val="000661C7"/>
    <w:rsid w:val="00066ACD"/>
    <w:rsid w:val="00066EE3"/>
    <w:rsid w:val="00070FD6"/>
    <w:rsid w:val="000722AF"/>
    <w:rsid w:val="000731D4"/>
    <w:rsid w:val="00074488"/>
    <w:rsid w:val="00076C33"/>
    <w:rsid w:val="00077854"/>
    <w:rsid w:val="000800C3"/>
    <w:rsid w:val="000808C4"/>
    <w:rsid w:val="0008111F"/>
    <w:rsid w:val="00081B24"/>
    <w:rsid w:val="000826AB"/>
    <w:rsid w:val="00085D4A"/>
    <w:rsid w:val="00086CD1"/>
    <w:rsid w:val="00090FAB"/>
    <w:rsid w:val="00091BCB"/>
    <w:rsid w:val="00092189"/>
    <w:rsid w:val="00092899"/>
    <w:rsid w:val="00092DED"/>
    <w:rsid w:val="000932F5"/>
    <w:rsid w:val="00093837"/>
    <w:rsid w:val="00093934"/>
    <w:rsid w:val="00094ACC"/>
    <w:rsid w:val="00094EFA"/>
    <w:rsid w:val="00095686"/>
    <w:rsid w:val="000966D9"/>
    <w:rsid w:val="000A305F"/>
    <w:rsid w:val="000A43E9"/>
    <w:rsid w:val="000A4DCF"/>
    <w:rsid w:val="000A50FF"/>
    <w:rsid w:val="000A5224"/>
    <w:rsid w:val="000A5632"/>
    <w:rsid w:val="000A6A45"/>
    <w:rsid w:val="000A78BB"/>
    <w:rsid w:val="000B0894"/>
    <w:rsid w:val="000B0D54"/>
    <w:rsid w:val="000B170C"/>
    <w:rsid w:val="000B1BD2"/>
    <w:rsid w:val="000B1D8D"/>
    <w:rsid w:val="000B221A"/>
    <w:rsid w:val="000B30B1"/>
    <w:rsid w:val="000B33A7"/>
    <w:rsid w:val="000B4133"/>
    <w:rsid w:val="000B48C1"/>
    <w:rsid w:val="000B6EA5"/>
    <w:rsid w:val="000B742F"/>
    <w:rsid w:val="000C3FBB"/>
    <w:rsid w:val="000C620A"/>
    <w:rsid w:val="000C724D"/>
    <w:rsid w:val="000C7A29"/>
    <w:rsid w:val="000D0A1C"/>
    <w:rsid w:val="000D1128"/>
    <w:rsid w:val="000D11DD"/>
    <w:rsid w:val="000D14DF"/>
    <w:rsid w:val="000D6258"/>
    <w:rsid w:val="000D6F68"/>
    <w:rsid w:val="000E2544"/>
    <w:rsid w:val="000E2C2B"/>
    <w:rsid w:val="000E5C68"/>
    <w:rsid w:val="000E7146"/>
    <w:rsid w:val="000E77CB"/>
    <w:rsid w:val="000F01B2"/>
    <w:rsid w:val="000F026F"/>
    <w:rsid w:val="000F32BD"/>
    <w:rsid w:val="000F366F"/>
    <w:rsid w:val="000F3DC2"/>
    <w:rsid w:val="000F3E75"/>
    <w:rsid w:val="000F40A7"/>
    <w:rsid w:val="000F47BE"/>
    <w:rsid w:val="000F5385"/>
    <w:rsid w:val="001025C3"/>
    <w:rsid w:val="00102FA4"/>
    <w:rsid w:val="001056E3"/>
    <w:rsid w:val="001071B4"/>
    <w:rsid w:val="00110D6D"/>
    <w:rsid w:val="00112E07"/>
    <w:rsid w:val="00112F02"/>
    <w:rsid w:val="001131BA"/>
    <w:rsid w:val="00113327"/>
    <w:rsid w:val="001154FA"/>
    <w:rsid w:val="00120949"/>
    <w:rsid w:val="00121443"/>
    <w:rsid w:val="00121869"/>
    <w:rsid w:val="001228AC"/>
    <w:rsid w:val="00122FED"/>
    <w:rsid w:val="0012306E"/>
    <w:rsid w:val="001237C0"/>
    <w:rsid w:val="0012395E"/>
    <w:rsid w:val="00124267"/>
    <w:rsid w:val="00124C42"/>
    <w:rsid w:val="00124D9F"/>
    <w:rsid w:val="00125309"/>
    <w:rsid w:val="001268F9"/>
    <w:rsid w:val="0012791C"/>
    <w:rsid w:val="0013058B"/>
    <w:rsid w:val="00130E8F"/>
    <w:rsid w:val="001313C6"/>
    <w:rsid w:val="001321E4"/>
    <w:rsid w:val="00132257"/>
    <w:rsid w:val="001326B1"/>
    <w:rsid w:val="0013352E"/>
    <w:rsid w:val="00134517"/>
    <w:rsid w:val="001357A8"/>
    <w:rsid w:val="00135ECE"/>
    <w:rsid w:val="00136266"/>
    <w:rsid w:val="00136CAA"/>
    <w:rsid w:val="00137ABE"/>
    <w:rsid w:val="00140907"/>
    <w:rsid w:val="00142994"/>
    <w:rsid w:val="00144083"/>
    <w:rsid w:val="00146076"/>
    <w:rsid w:val="00147EAA"/>
    <w:rsid w:val="001504E9"/>
    <w:rsid w:val="0015110E"/>
    <w:rsid w:val="0015116C"/>
    <w:rsid w:val="00153105"/>
    <w:rsid w:val="00155A18"/>
    <w:rsid w:val="00157A30"/>
    <w:rsid w:val="00160044"/>
    <w:rsid w:val="0016205A"/>
    <w:rsid w:val="001624B5"/>
    <w:rsid w:val="00164576"/>
    <w:rsid w:val="0016537D"/>
    <w:rsid w:val="00165D82"/>
    <w:rsid w:val="0016726A"/>
    <w:rsid w:val="00170193"/>
    <w:rsid w:val="001701F8"/>
    <w:rsid w:val="001701FE"/>
    <w:rsid w:val="00170A8E"/>
    <w:rsid w:val="00173F61"/>
    <w:rsid w:val="00174063"/>
    <w:rsid w:val="00174651"/>
    <w:rsid w:val="00180C12"/>
    <w:rsid w:val="001811FE"/>
    <w:rsid w:val="00181EB5"/>
    <w:rsid w:val="00183A9F"/>
    <w:rsid w:val="00183F77"/>
    <w:rsid w:val="00184A58"/>
    <w:rsid w:val="0018664A"/>
    <w:rsid w:val="001901ED"/>
    <w:rsid w:val="001902B2"/>
    <w:rsid w:val="001906AF"/>
    <w:rsid w:val="00190C37"/>
    <w:rsid w:val="0019156E"/>
    <w:rsid w:val="00192309"/>
    <w:rsid w:val="00192931"/>
    <w:rsid w:val="0019318B"/>
    <w:rsid w:val="00194ACB"/>
    <w:rsid w:val="00195A7F"/>
    <w:rsid w:val="00195B80"/>
    <w:rsid w:val="00197BD2"/>
    <w:rsid w:val="00197E1B"/>
    <w:rsid w:val="001A04C1"/>
    <w:rsid w:val="001A0683"/>
    <w:rsid w:val="001A3E9A"/>
    <w:rsid w:val="001A4EB9"/>
    <w:rsid w:val="001A5418"/>
    <w:rsid w:val="001A79F6"/>
    <w:rsid w:val="001B1828"/>
    <w:rsid w:val="001B261F"/>
    <w:rsid w:val="001B2871"/>
    <w:rsid w:val="001B3663"/>
    <w:rsid w:val="001B3684"/>
    <w:rsid w:val="001B3894"/>
    <w:rsid w:val="001B3F11"/>
    <w:rsid w:val="001B5260"/>
    <w:rsid w:val="001B5BDA"/>
    <w:rsid w:val="001B5DBC"/>
    <w:rsid w:val="001B6E1A"/>
    <w:rsid w:val="001B7BC6"/>
    <w:rsid w:val="001C2F47"/>
    <w:rsid w:val="001C3095"/>
    <w:rsid w:val="001C383C"/>
    <w:rsid w:val="001C3B4B"/>
    <w:rsid w:val="001C3E9F"/>
    <w:rsid w:val="001C4647"/>
    <w:rsid w:val="001C5BC3"/>
    <w:rsid w:val="001C602F"/>
    <w:rsid w:val="001C7999"/>
    <w:rsid w:val="001D07B7"/>
    <w:rsid w:val="001D1961"/>
    <w:rsid w:val="001D24E4"/>
    <w:rsid w:val="001D2522"/>
    <w:rsid w:val="001D3015"/>
    <w:rsid w:val="001D38F5"/>
    <w:rsid w:val="001D47A1"/>
    <w:rsid w:val="001D5AAF"/>
    <w:rsid w:val="001D6838"/>
    <w:rsid w:val="001D6D3D"/>
    <w:rsid w:val="001E0993"/>
    <w:rsid w:val="001E1F31"/>
    <w:rsid w:val="001E1F75"/>
    <w:rsid w:val="001E298D"/>
    <w:rsid w:val="001E5CC5"/>
    <w:rsid w:val="001E6340"/>
    <w:rsid w:val="001E7B68"/>
    <w:rsid w:val="001F0324"/>
    <w:rsid w:val="001F07B8"/>
    <w:rsid w:val="001F09E8"/>
    <w:rsid w:val="001F117E"/>
    <w:rsid w:val="001F1F81"/>
    <w:rsid w:val="001F3D11"/>
    <w:rsid w:val="001F4828"/>
    <w:rsid w:val="001F4BB6"/>
    <w:rsid w:val="001F5B64"/>
    <w:rsid w:val="001F63EA"/>
    <w:rsid w:val="001F6F07"/>
    <w:rsid w:val="001F763A"/>
    <w:rsid w:val="00200A0C"/>
    <w:rsid w:val="0020119D"/>
    <w:rsid w:val="00201277"/>
    <w:rsid w:val="002013ED"/>
    <w:rsid w:val="00201B4C"/>
    <w:rsid w:val="0020307F"/>
    <w:rsid w:val="002031BB"/>
    <w:rsid w:val="002032A5"/>
    <w:rsid w:val="00204195"/>
    <w:rsid w:val="002046B0"/>
    <w:rsid w:val="0020490C"/>
    <w:rsid w:val="00212869"/>
    <w:rsid w:val="00212B87"/>
    <w:rsid w:val="00213FC1"/>
    <w:rsid w:val="00216B7C"/>
    <w:rsid w:val="002177A5"/>
    <w:rsid w:val="00220102"/>
    <w:rsid w:val="0022173F"/>
    <w:rsid w:val="002222AA"/>
    <w:rsid w:val="00222AAC"/>
    <w:rsid w:val="0022420D"/>
    <w:rsid w:val="00224520"/>
    <w:rsid w:val="00224768"/>
    <w:rsid w:val="00226118"/>
    <w:rsid w:val="0022706F"/>
    <w:rsid w:val="0022712F"/>
    <w:rsid w:val="00231013"/>
    <w:rsid w:val="002312A2"/>
    <w:rsid w:val="00231C55"/>
    <w:rsid w:val="002320B6"/>
    <w:rsid w:val="00232633"/>
    <w:rsid w:val="002344C2"/>
    <w:rsid w:val="00234E46"/>
    <w:rsid w:val="00237493"/>
    <w:rsid w:val="00240EA8"/>
    <w:rsid w:val="0024156D"/>
    <w:rsid w:val="002428AF"/>
    <w:rsid w:val="0024295E"/>
    <w:rsid w:val="0024296A"/>
    <w:rsid w:val="00244987"/>
    <w:rsid w:val="00251B4F"/>
    <w:rsid w:val="00252B73"/>
    <w:rsid w:val="00253AD7"/>
    <w:rsid w:val="0025405C"/>
    <w:rsid w:val="00255575"/>
    <w:rsid w:val="00256B93"/>
    <w:rsid w:val="00260850"/>
    <w:rsid w:val="00263AA0"/>
    <w:rsid w:val="00263F81"/>
    <w:rsid w:val="0026405C"/>
    <w:rsid w:val="0026426F"/>
    <w:rsid w:val="00265362"/>
    <w:rsid w:val="0026593C"/>
    <w:rsid w:val="00265FEA"/>
    <w:rsid w:val="00266649"/>
    <w:rsid w:val="002678A0"/>
    <w:rsid w:val="00267F2C"/>
    <w:rsid w:val="00271597"/>
    <w:rsid w:val="002747C0"/>
    <w:rsid w:val="002757BE"/>
    <w:rsid w:val="00276269"/>
    <w:rsid w:val="00277239"/>
    <w:rsid w:val="00277C14"/>
    <w:rsid w:val="00283087"/>
    <w:rsid w:val="002833B4"/>
    <w:rsid w:val="0028439F"/>
    <w:rsid w:val="002869A3"/>
    <w:rsid w:val="00290162"/>
    <w:rsid w:val="00290B03"/>
    <w:rsid w:val="0029130E"/>
    <w:rsid w:val="002927BA"/>
    <w:rsid w:val="00292B2B"/>
    <w:rsid w:val="002942E4"/>
    <w:rsid w:val="00294D05"/>
    <w:rsid w:val="002970F8"/>
    <w:rsid w:val="002A01D0"/>
    <w:rsid w:val="002A0AD3"/>
    <w:rsid w:val="002A1720"/>
    <w:rsid w:val="002A22CC"/>
    <w:rsid w:val="002A34E8"/>
    <w:rsid w:val="002A73ED"/>
    <w:rsid w:val="002A785C"/>
    <w:rsid w:val="002A7F67"/>
    <w:rsid w:val="002B0629"/>
    <w:rsid w:val="002B16C4"/>
    <w:rsid w:val="002B188A"/>
    <w:rsid w:val="002B2690"/>
    <w:rsid w:val="002B35F3"/>
    <w:rsid w:val="002B441C"/>
    <w:rsid w:val="002B5E55"/>
    <w:rsid w:val="002B66B6"/>
    <w:rsid w:val="002B6B10"/>
    <w:rsid w:val="002B750B"/>
    <w:rsid w:val="002C0332"/>
    <w:rsid w:val="002C0CEA"/>
    <w:rsid w:val="002C0DF4"/>
    <w:rsid w:val="002C16BF"/>
    <w:rsid w:val="002C29F0"/>
    <w:rsid w:val="002C5B0F"/>
    <w:rsid w:val="002C6A08"/>
    <w:rsid w:val="002D030C"/>
    <w:rsid w:val="002D1A14"/>
    <w:rsid w:val="002D1F28"/>
    <w:rsid w:val="002D2593"/>
    <w:rsid w:val="002D28FC"/>
    <w:rsid w:val="002D3DE3"/>
    <w:rsid w:val="002D4B98"/>
    <w:rsid w:val="002D5458"/>
    <w:rsid w:val="002D5967"/>
    <w:rsid w:val="002E1868"/>
    <w:rsid w:val="002E2965"/>
    <w:rsid w:val="002E3F93"/>
    <w:rsid w:val="002E4B00"/>
    <w:rsid w:val="002E4FC8"/>
    <w:rsid w:val="002E593A"/>
    <w:rsid w:val="002F1356"/>
    <w:rsid w:val="002F2B3E"/>
    <w:rsid w:val="002F3FC9"/>
    <w:rsid w:val="002F5E0F"/>
    <w:rsid w:val="002F7B3E"/>
    <w:rsid w:val="00300795"/>
    <w:rsid w:val="00300F22"/>
    <w:rsid w:val="00301DAC"/>
    <w:rsid w:val="0030247A"/>
    <w:rsid w:val="0030289E"/>
    <w:rsid w:val="003032A7"/>
    <w:rsid w:val="00304BEB"/>
    <w:rsid w:val="00307C46"/>
    <w:rsid w:val="0031029A"/>
    <w:rsid w:val="00311CED"/>
    <w:rsid w:val="003128D7"/>
    <w:rsid w:val="00312B99"/>
    <w:rsid w:val="00314012"/>
    <w:rsid w:val="00314680"/>
    <w:rsid w:val="003225B1"/>
    <w:rsid w:val="003230A3"/>
    <w:rsid w:val="003234F2"/>
    <w:rsid w:val="00323835"/>
    <w:rsid w:val="00325B37"/>
    <w:rsid w:val="00326EA2"/>
    <w:rsid w:val="00327607"/>
    <w:rsid w:val="00330927"/>
    <w:rsid w:val="00331359"/>
    <w:rsid w:val="003315D3"/>
    <w:rsid w:val="003344B2"/>
    <w:rsid w:val="0033483D"/>
    <w:rsid w:val="003352E1"/>
    <w:rsid w:val="00335E83"/>
    <w:rsid w:val="00335EB2"/>
    <w:rsid w:val="00336911"/>
    <w:rsid w:val="003372EE"/>
    <w:rsid w:val="00341C1D"/>
    <w:rsid w:val="003424EF"/>
    <w:rsid w:val="00343DBA"/>
    <w:rsid w:val="00345A03"/>
    <w:rsid w:val="00345A91"/>
    <w:rsid w:val="00345EF5"/>
    <w:rsid w:val="003472BD"/>
    <w:rsid w:val="00350401"/>
    <w:rsid w:val="003515AE"/>
    <w:rsid w:val="003518F5"/>
    <w:rsid w:val="00351F4C"/>
    <w:rsid w:val="00353B1E"/>
    <w:rsid w:val="00354C00"/>
    <w:rsid w:val="003558C4"/>
    <w:rsid w:val="0035756B"/>
    <w:rsid w:val="00364E24"/>
    <w:rsid w:val="00365345"/>
    <w:rsid w:val="00367D1B"/>
    <w:rsid w:val="003708B9"/>
    <w:rsid w:val="003709B2"/>
    <w:rsid w:val="00371595"/>
    <w:rsid w:val="0037467E"/>
    <w:rsid w:val="003764DD"/>
    <w:rsid w:val="00380F0A"/>
    <w:rsid w:val="0038168E"/>
    <w:rsid w:val="00381FCB"/>
    <w:rsid w:val="0038262B"/>
    <w:rsid w:val="00384C9C"/>
    <w:rsid w:val="0039001A"/>
    <w:rsid w:val="003918EF"/>
    <w:rsid w:val="003925D7"/>
    <w:rsid w:val="00393CFC"/>
    <w:rsid w:val="00394177"/>
    <w:rsid w:val="00394E0F"/>
    <w:rsid w:val="00394F2F"/>
    <w:rsid w:val="003955A3"/>
    <w:rsid w:val="00395BC1"/>
    <w:rsid w:val="0039761F"/>
    <w:rsid w:val="003A20AC"/>
    <w:rsid w:val="003A248D"/>
    <w:rsid w:val="003A5124"/>
    <w:rsid w:val="003A57F5"/>
    <w:rsid w:val="003A61BB"/>
    <w:rsid w:val="003A7786"/>
    <w:rsid w:val="003A7979"/>
    <w:rsid w:val="003A7EF0"/>
    <w:rsid w:val="003B0FC9"/>
    <w:rsid w:val="003B0FFC"/>
    <w:rsid w:val="003B10CC"/>
    <w:rsid w:val="003B183D"/>
    <w:rsid w:val="003B2F35"/>
    <w:rsid w:val="003B33FD"/>
    <w:rsid w:val="003B3B55"/>
    <w:rsid w:val="003B42CA"/>
    <w:rsid w:val="003B6EE2"/>
    <w:rsid w:val="003C1209"/>
    <w:rsid w:val="003C2406"/>
    <w:rsid w:val="003C2ADC"/>
    <w:rsid w:val="003C4B26"/>
    <w:rsid w:val="003C6ADA"/>
    <w:rsid w:val="003C6D95"/>
    <w:rsid w:val="003D11A7"/>
    <w:rsid w:val="003D1C46"/>
    <w:rsid w:val="003D4C7E"/>
    <w:rsid w:val="003D5CEF"/>
    <w:rsid w:val="003D68D7"/>
    <w:rsid w:val="003D7585"/>
    <w:rsid w:val="003D7677"/>
    <w:rsid w:val="003D7A19"/>
    <w:rsid w:val="003E0307"/>
    <w:rsid w:val="003E0DC8"/>
    <w:rsid w:val="003E51B9"/>
    <w:rsid w:val="003E63BA"/>
    <w:rsid w:val="003F0319"/>
    <w:rsid w:val="003F1083"/>
    <w:rsid w:val="003F1248"/>
    <w:rsid w:val="003F299F"/>
    <w:rsid w:val="003F2D15"/>
    <w:rsid w:val="003F5E95"/>
    <w:rsid w:val="00401865"/>
    <w:rsid w:val="00403578"/>
    <w:rsid w:val="00404F4E"/>
    <w:rsid w:val="00404F7C"/>
    <w:rsid w:val="004057E8"/>
    <w:rsid w:val="00405925"/>
    <w:rsid w:val="00405EE5"/>
    <w:rsid w:val="00406F99"/>
    <w:rsid w:val="0040727F"/>
    <w:rsid w:val="004122E5"/>
    <w:rsid w:val="00412F27"/>
    <w:rsid w:val="0041325B"/>
    <w:rsid w:val="004157C8"/>
    <w:rsid w:val="0041609E"/>
    <w:rsid w:val="00416294"/>
    <w:rsid w:val="00416F9A"/>
    <w:rsid w:val="0042069D"/>
    <w:rsid w:val="00420C26"/>
    <w:rsid w:val="00420C2B"/>
    <w:rsid w:val="00420FD3"/>
    <w:rsid w:val="00422433"/>
    <w:rsid w:val="004224B7"/>
    <w:rsid w:val="00422EF2"/>
    <w:rsid w:val="0042545C"/>
    <w:rsid w:val="00425C59"/>
    <w:rsid w:val="00425E7A"/>
    <w:rsid w:val="00425F5C"/>
    <w:rsid w:val="0042629F"/>
    <w:rsid w:val="00427C88"/>
    <w:rsid w:val="00430DE5"/>
    <w:rsid w:val="00431038"/>
    <w:rsid w:val="004322C0"/>
    <w:rsid w:val="004322C2"/>
    <w:rsid w:val="004325A0"/>
    <w:rsid w:val="004330B8"/>
    <w:rsid w:val="004344B8"/>
    <w:rsid w:val="00435512"/>
    <w:rsid w:val="004358A3"/>
    <w:rsid w:val="00435B72"/>
    <w:rsid w:val="00441CC9"/>
    <w:rsid w:val="004425BD"/>
    <w:rsid w:val="00442AE5"/>
    <w:rsid w:val="004441B7"/>
    <w:rsid w:val="00445331"/>
    <w:rsid w:val="0044567E"/>
    <w:rsid w:val="004469F2"/>
    <w:rsid w:val="00447306"/>
    <w:rsid w:val="004474F5"/>
    <w:rsid w:val="00447DFE"/>
    <w:rsid w:val="00451154"/>
    <w:rsid w:val="00455429"/>
    <w:rsid w:val="00456A65"/>
    <w:rsid w:val="00460FA8"/>
    <w:rsid w:val="0046221E"/>
    <w:rsid w:val="00462BBA"/>
    <w:rsid w:val="00462E9E"/>
    <w:rsid w:val="00463AFB"/>
    <w:rsid w:val="00463DF3"/>
    <w:rsid w:val="00464203"/>
    <w:rsid w:val="0046507E"/>
    <w:rsid w:val="004670D0"/>
    <w:rsid w:val="00467D65"/>
    <w:rsid w:val="0047007F"/>
    <w:rsid w:val="00470FB4"/>
    <w:rsid w:val="00472EB8"/>
    <w:rsid w:val="0047612F"/>
    <w:rsid w:val="0048030A"/>
    <w:rsid w:val="004826D3"/>
    <w:rsid w:val="00484B9F"/>
    <w:rsid w:val="00485CDC"/>
    <w:rsid w:val="004861B3"/>
    <w:rsid w:val="004872DE"/>
    <w:rsid w:val="00490FE7"/>
    <w:rsid w:val="00491C2B"/>
    <w:rsid w:val="0049257B"/>
    <w:rsid w:val="004928EB"/>
    <w:rsid w:val="00492E1D"/>
    <w:rsid w:val="00492FAD"/>
    <w:rsid w:val="00492FFD"/>
    <w:rsid w:val="00493381"/>
    <w:rsid w:val="0049594C"/>
    <w:rsid w:val="00496B6F"/>
    <w:rsid w:val="004A0630"/>
    <w:rsid w:val="004A3334"/>
    <w:rsid w:val="004A3B6C"/>
    <w:rsid w:val="004A517F"/>
    <w:rsid w:val="004A6103"/>
    <w:rsid w:val="004A7BAF"/>
    <w:rsid w:val="004B1121"/>
    <w:rsid w:val="004B14C5"/>
    <w:rsid w:val="004B1768"/>
    <w:rsid w:val="004B1B73"/>
    <w:rsid w:val="004B216A"/>
    <w:rsid w:val="004B21B7"/>
    <w:rsid w:val="004B22F7"/>
    <w:rsid w:val="004B2E39"/>
    <w:rsid w:val="004B3A59"/>
    <w:rsid w:val="004B41A9"/>
    <w:rsid w:val="004B54EC"/>
    <w:rsid w:val="004B556B"/>
    <w:rsid w:val="004B6055"/>
    <w:rsid w:val="004B638F"/>
    <w:rsid w:val="004B6739"/>
    <w:rsid w:val="004B7427"/>
    <w:rsid w:val="004C03C2"/>
    <w:rsid w:val="004C0B59"/>
    <w:rsid w:val="004C1775"/>
    <w:rsid w:val="004C2F97"/>
    <w:rsid w:val="004C4568"/>
    <w:rsid w:val="004C6BE0"/>
    <w:rsid w:val="004D0346"/>
    <w:rsid w:val="004D0506"/>
    <w:rsid w:val="004D524B"/>
    <w:rsid w:val="004D7C61"/>
    <w:rsid w:val="004E0CE4"/>
    <w:rsid w:val="004E1399"/>
    <w:rsid w:val="004E1599"/>
    <w:rsid w:val="004E35FF"/>
    <w:rsid w:val="004E4BB3"/>
    <w:rsid w:val="004F0742"/>
    <w:rsid w:val="004F2228"/>
    <w:rsid w:val="004F3E12"/>
    <w:rsid w:val="004F523F"/>
    <w:rsid w:val="004F5B72"/>
    <w:rsid w:val="004F653A"/>
    <w:rsid w:val="00500CEA"/>
    <w:rsid w:val="005023E5"/>
    <w:rsid w:val="005026A9"/>
    <w:rsid w:val="005033CE"/>
    <w:rsid w:val="005039C0"/>
    <w:rsid w:val="005061C3"/>
    <w:rsid w:val="0050753E"/>
    <w:rsid w:val="0050780E"/>
    <w:rsid w:val="00511F8B"/>
    <w:rsid w:val="00513C27"/>
    <w:rsid w:val="0051472E"/>
    <w:rsid w:val="00514D99"/>
    <w:rsid w:val="00516581"/>
    <w:rsid w:val="005173CD"/>
    <w:rsid w:val="00517422"/>
    <w:rsid w:val="00517E73"/>
    <w:rsid w:val="00520BBE"/>
    <w:rsid w:val="005219C4"/>
    <w:rsid w:val="00521C74"/>
    <w:rsid w:val="00521D7C"/>
    <w:rsid w:val="00521F03"/>
    <w:rsid w:val="0052227D"/>
    <w:rsid w:val="00522BC2"/>
    <w:rsid w:val="00522FF8"/>
    <w:rsid w:val="005303AA"/>
    <w:rsid w:val="00531D6B"/>
    <w:rsid w:val="00533C83"/>
    <w:rsid w:val="00534CC3"/>
    <w:rsid w:val="0053579A"/>
    <w:rsid w:val="0053595D"/>
    <w:rsid w:val="0053604F"/>
    <w:rsid w:val="005361B7"/>
    <w:rsid w:val="00541674"/>
    <w:rsid w:val="00541A5E"/>
    <w:rsid w:val="00541BB1"/>
    <w:rsid w:val="00544E22"/>
    <w:rsid w:val="0054594A"/>
    <w:rsid w:val="0054632C"/>
    <w:rsid w:val="0054675B"/>
    <w:rsid w:val="005475DB"/>
    <w:rsid w:val="00550395"/>
    <w:rsid w:val="00553383"/>
    <w:rsid w:val="0055469A"/>
    <w:rsid w:val="00556478"/>
    <w:rsid w:val="00560455"/>
    <w:rsid w:val="0056083C"/>
    <w:rsid w:val="00560C19"/>
    <w:rsid w:val="00562BB0"/>
    <w:rsid w:val="00563AAF"/>
    <w:rsid w:val="005643D0"/>
    <w:rsid w:val="00564826"/>
    <w:rsid w:val="00566CF9"/>
    <w:rsid w:val="00567C4E"/>
    <w:rsid w:val="005713F1"/>
    <w:rsid w:val="00572670"/>
    <w:rsid w:val="00572FEF"/>
    <w:rsid w:val="00573AD4"/>
    <w:rsid w:val="00574476"/>
    <w:rsid w:val="005745A9"/>
    <w:rsid w:val="00574B51"/>
    <w:rsid w:val="00574E99"/>
    <w:rsid w:val="00576822"/>
    <w:rsid w:val="005807ED"/>
    <w:rsid w:val="00581177"/>
    <w:rsid w:val="0058470E"/>
    <w:rsid w:val="00586D1E"/>
    <w:rsid w:val="00587C74"/>
    <w:rsid w:val="00587F0B"/>
    <w:rsid w:val="00591EE1"/>
    <w:rsid w:val="00592D92"/>
    <w:rsid w:val="00597C44"/>
    <w:rsid w:val="005A0CEA"/>
    <w:rsid w:val="005A1F2B"/>
    <w:rsid w:val="005A2282"/>
    <w:rsid w:val="005A2B53"/>
    <w:rsid w:val="005A3615"/>
    <w:rsid w:val="005A3784"/>
    <w:rsid w:val="005A4AB7"/>
    <w:rsid w:val="005A4D63"/>
    <w:rsid w:val="005A5F94"/>
    <w:rsid w:val="005A682F"/>
    <w:rsid w:val="005A6832"/>
    <w:rsid w:val="005B04F9"/>
    <w:rsid w:val="005B06F4"/>
    <w:rsid w:val="005B0CEC"/>
    <w:rsid w:val="005B1ED9"/>
    <w:rsid w:val="005B22A0"/>
    <w:rsid w:val="005B2579"/>
    <w:rsid w:val="005B2A81"/>
    <w:rsid w:val="005B2CD4"/>
    <w:rsid w:val="005B38F6"/>
    <w:rsid w:val="005B38FF"/>
    <w:rsid w:val="005B3B4A"/>
    <w:rsid w:val="005B4587"/>
    <w:rsid w:val="005B4D97"/>
    <w:rsid w:val="005B5EBF"/>
    <w:rsid w:val="005C0B1A"/>
    <w:rsid w:val="005C0C59"/>
    <w:rsid w:val="005C187F"/>
    <w:rsid w:val="005C1CF2"/>
    <w:rsid w:val="005C20CD"/>
    <w:rsid w:val="005C3A22"/>
    <w:rsid w:val="005C51CF"/>
    <w:rsid w:val="005D2681"/>
    <w:rsid w:val="005D3154"/>
    <w:rsid w:val="005D3D60"/>
    <w:rsid w:val="005D47F2"/>
    <w:rsid w:val="005D5C19"/>
    <w:rsid w:val="005D6E28"/>
    <w:rsid w:val="005D7150"/>
    <w:rsid w:val="005E3537"/>
    <w:rsid w:val="005E39D6"/>
    <w:rsid w:val="005E52A2"/>
    <w:rsid w:val="005E6C16"/>
    <w:rsid w:val="005E7AFC"/>
    <w:rsid w:val="005F02F1"/>
    <w:rsid w:val="005F1913"/>
    <w:rsid w:val="005F508F"/>
    <w:rsid w:val="005F6972"/>
    <w:rsid w:val="005F6FA7"/>
    <w:rsid w:val="006012B2"/>
    <w:rsid w:val="006018B4"/>
    <w:rsid w:val="006021A0"/>
    <w:rsid w:val="006031AD"/>
    <w:rsid w:val="00603532"/>
    <w:rsid w:val="006035C9"/>
    <w:rsid w:val="006055EA"/>
    <w:rsid w:val="00605C87"/>
    <w:rsid w:val="0060645F"/>
    <w:rsid w:val="0060675D"/>
    <w:rsid w:val="0061025B"/>
    <w:rsid w:val="00610B64"/>
    <w:rsid w:val="006117AF"/>
    <w:rsid w:val="00612472"/>
    <w:rsid w:val="00614670"/>
    <w:rsid w:val="00614ECC"/>
    <w:rsid w:val="006159D3"/>
    <w:rsid w:val="00615DF5"/>
    <w:rsid w:val="00620F53"/>
    <w:rsid w:val="00621028"/>
    <w:rsid w:val="00623161"/>
    <w:rsid w:val="00623D1F"/>
    <w:rsid w:val="00625D59"/>
    <w:rsid w:val="006301A6"/>
    <w:rsid w:val="00633BB2"/>
    <w:rsid w:val="006357E1"/>
    <w:rsid w:val="00635CF9"/>
    <w:rsid w:val="00636117"/>
    <w:rsid w:val="0063687C"/>
    <w:rsid w:val="006423D8"/>
    <w:rsid w:val="00643606"/>
    <w:rsid w:val="00643D40"/>
    <w:rsid w:val="00644A72"/>
    <w:rsid w:val="00644AFD"/>
    <w:rsid w:val="0064748D"/>
    <w:rsid w:val="006516FE"/>
    <w:rsid w:val="00651EE5"/>
    <w:rsid w:val="00652188"/>
    <w:rsid w:val="00653657"/>
    <w:rsid w:val="0065554F"/>
    <w:rsid w:val="0065598C"/>
    <w:rsid w:val="00656421"/>
    <w:rsid w:val="006575F1"/>
    <w:rsid w:val="00660701"/>
    <w:rsid w:val="00660F91"/>
    <w:rsid w:val="00661EE9"/>
    <w:rsid w:val="00662812"/>
    <w:rsid w:val="00664853"/>
    <w:rsid w:val="0066750F"/>
    <w:rsid w:val="006715CD"/>
    <w:rsid w:val="00671FFD"/>
    <w:rsid w:val="00673C92"/>
    <w:rsid w:val="006758BB"/>
    <w:rsid w:val="00675A44"/>
    <w:rsid w:val="006767F8"/>
    <w:rsid w:val="00677B2E"/>
    <w:rsid w:val="00677E2E"/>
    <w:rsid w:val="00680593"/>
    <w:rsid w:val="006805ED"/>
    <w:rsid w:val="006817B4"/>
    <w:rsid w:val="00683389"/>
    <w:rsid w:val="0068363A"/>
    <w:rsid w:val="00683FFD"/>
    <w:rsid w:val="00684164"/>
    <w:rsid w:val="0068568D"/>
    <w:rsid w:val="006872AD"/>
    <w:rsid w:val="0068791A"/>
    <w:rsid w:val="00690122"/>
    <w:rsid w:val="00693B8F"/>
    <w:rsid w:val="00695E6E"/>
    <w:rsid w:val="006961F0"/>
    <w:rsid w:val="006965A7"/>
    <w:rsid w:val="006A13E9"/>
    <w:rsid w:val="006A1665"/>
    <w:rsid w:val="006A31EE"/>
    <w:rsid w:val="006A3DFD"/>
    <w:rsid w:val="006A5A3D"/>
    <w:rsid w:val="006A64F6"/>
    <w:rsid w:val="006A7CEA"/>
    <w:rsid w:val="006B1EF7"/>
    <w:rsid w:val="006B3FCE"/>
    <w:rsid w:val="006B5496"/>
    <w:rsid w:val="006B6D49"/>
    <w:rsid w:val="006B7664"/>
    <w:rsid w:val="006C0D6C"/>
    <w:rsid w:val="006C4EFA"/>
    <w:rsid w:val="006C5B10"/>
    <w:rsid w:val="006C5F0F"/>
    <w:rsid w:val="006C6E1F"/>
    <w:rsid w:val="006C6EF3"/>
    <w:rsid w:val="006D00DE"/>
    <w:rsid w:val="006D01DE"/>
    <w:rsid w:val="006D375F"/>
    <w:rsid w:val="006D40E4"/>
    <w:rsid w:val="006D62E7"/>
    <w:rsid w:val="006D6741"/>
    <w:rsid w:val="006E00D7"/>
    <w:rsid w:val="006E0167"/>
    <w:rsid w:val="006E2DA3"/>
    <w:rsid w:val="006E309F"/>
    <w:rsid w:val="006E4371"/>
    <w:rsid w:val="006E4831"/>
    <w:rsid w:val="006E4957"/>
    <w:rsid w:val="006E572F"/>
    <w:rsid w:val="006E67BA"/>
    <w:rsid w:val="006F02E5"/>
    <w:rsid w:val="006F0753"/>
    <w:rsid w:val="006F080A"/>
    <w:rsid w:val="006F29CB"/>
    <w:rsid w:val="006F2CA2"/>
    <w:rsid w:val="00701B4A"/>
    <w:rsid w:val="00702154"/>
    <w:rsid w:val="007030A2"/>
    <w:rsid w:val="007034E4"/>
    <w:rsid w:val="00703910"/>
    <w:rsid w:val="007042FC"/>
    <w:rsid w:val="00705986"/>
    <w:rsid w:val="00705E43"/>
    <w:rsid w:val="00707185"/>
    <w:rsid w:val="00707401"/>
    <w:rsid w:val="00707BBF"/>
    <w:rsid w:val="00707C2A"/>
    <w:rsid w:val="00707D9E"/>
    <w:rsid w:val="0071022C"/>
    <w:rsid w:val="00710DCC"/>
    <w:rsid w:val="007127C5"/>
    <w:rsid w:val="0071311F"/>
    <w:rsid w:val="00713691"/>
    <w:rsid w:val="00713AA1"/>
    <w:rsid w:val="0071794E"/>
    <w:rsid w:val="007204E3"/>
    <w:rsid w:val="007207B5"/>
    <w:rsid w:val="00721BEA"/>
    <w:rsid w:val="007237E7"/>
    <w:rsid w:val="0072395F"/>
    <w:rsid w:val="00724198"/>
    <w:rsid w:val="00724C1A"/>
    <w:rsid w:val="00730E3D"/>
    <w:rsid w:val="00733B58"/>
    <w:rsid w:val="00733C41"/>
    <w:rsid w:val="00735847"/>
    <w:rsid w:val="00740143"/>
    <w:rsid w:val="007401F4"/>
    <w:rsid w:val="0074038F"/>
    <w:rsid w:val="007430EB"/>
    <w:rsid w:val="007439F6"/>
    <w:rsid w:val="007458B1"/>
    <w:rsid w:val="00746A2E"/>
    <w:rsid w:val="00746D26"/>
    <w:rsid w:val="00746EE1"/>
    <w:rsid w:val="007501F1"/>
    <w:rsid w:val="00752620"/>
    <w:rsid w:val="00754A41"/>
    <w:rsid w:val="007571CA"/>
    <w:rsid w:val="00761660"/>
    <w:rsid w:val="007626E6"/>
    <w:rsid w:val="00764309"/>
    <w:rsid w:val="00764E11"/>
    <w:rsid w:val="00764E37"/>
    <w:rsid w:val="00765555"/>
    <w:rsid w:val="00767281"/>
    <w:rsid w:val="007719B7"/>
    <w:rsid w:val="007725A1"/>
    <w:rsid w:val="00773C5B"/>
    <w:rsid w:val="00777190"/>
    <w:rsid w:val="00777211"/>
    <w:rsid w:val="00777BBE"/>
    <w:rsid w:val="007823AF"/>
    <w:rsid w:val="00782BF5"/>
    <w:rsid w:val="00785094"/>
    <w:rsid w:val="00785FF1"/>
    <w:rsid w:val="0078644C"/>
    <w:rsid w:val="00787F69"/>
    <w:rsid w:val="007902A5"/>
    <w:rsid w:val="00791FFE"/>
    <w:rsid w:val="00792D8E"/>
    <w:rsid w:val="00792E14"/>
    <w:rsid w:val="00793339"/>
    <w:rsid w:val="00793BC1"/>
    <w:rsid w:val="00793F3C"/>
    <w:rsid w:val="0079538B"/>
    <w:rsid w:val="0079555C"/>
    <w:rsid w:val="007A1280"/>
    <w:rsid w:val="007A266A"/>
    <w:rsid w:val="007A450A"/>
    <w:rsid w:val="007A5932"/>
    <w:rsid w:val="007A5F39"/>
    <w:rsid w:val="007A623C"/>
    <w:rsid w:val="007B0B2F"/>
    <w:rsid w:val="007B0F5B"/>
    <w:rsid w:val="007B16DA"/>
    <w:rsid w:val="007B2619"/>
    <w:rsid w:val="007B30F9"/>
    <w:rsid w:val="007B5F23"/>
    <w:rsid w:val="007C08D8"/>
    <w:rsid w:val="007C0A0E"/>
    <w:rsid w:val="007C1984"/>
    <w:rsid w:val="007C2781"/>
    <w:rsid w:val="007C286D"/>
    <w:rsid w:val="007C2FB7"/>
    <w:rsid w:val="007C3043"/>
    <w:rsid w:val="007C3462"/>
    <w:rsid w:val="007C4081"/>
    <w:rsid w:val="007C4F56"/>
    <w:rsid w:val="007C5A55"/>
    <w:rsid w:val="007C6683"/>
    <w:rsid w:val="007C6AC8"/>
    <w:rsid w:val="007D01D0"/>
    <w:rsid w:val="007D029B"/>
    <w:rsid w:val="007D02FE"/>
    <w:rsid w:val="007D17AA"/>
    <w:rsid w:val="007D1D21"/>
    <w:rsid w:val="007D1EFE"/>
    <w:rsid w:val="007D3B04"/>
    <w:rsid w:val="007D7DDB"/>
    <w:rsid w:val="007E1D3B"/>
    <w:rsid w:val="007E3E52"/>
    <w:rsid w:val="007E44D2"/>
    <w:rsid w:val="007E4969"/>
    <w:rsid w:val="007E57EB"/>
    <w:rsid w:val="007E69A1"/>
    <w:rsid w:val="007E6D93"/>
    <w:rsid w:val="007E77E2"/>
    <w:rsid w:val="007E78C3"/>
    <w:rsid w:val="007E7EAE"/>
    <w:rsid w:val="007F094D"/>
    <w:rsid w:val="007F2525"/>
    <w:rsid w:val="007F4288"/>
    <w:rsid w:val="00800C59"/>
    <w:rsid w:val="00800FA5"/>
    <w:rsid w:val="00801769"/>
    <w:rsid w:val="00802614"/>
    <w:rsid w:val="00802BCB"/>
    <w:rsid w:val="00802D18"/>
    <w:rsid w:val="008035FA"/>
    <w:rsid w:val="008036AC"/>
    <w:rsid w:val="00803B20"/>
    <w:rsid w:val="00803D92"/>
    <w:rsid w:val="00804456"/>
    <w:rsid w:val="00805809"/>
    <w:rsid w:val="0080722B"/>
    <w:rsid w:val="0081147E"/>
    <w:rsid w:val="00812425"/>
    <w:rsid w:val="0081264F"/>
    <w:rsid w:val="00812BE0"/>
    <w:rsid w:val="0081338F"/>
    <w:rsid w:val="00814FD3"/>
    <w:rsid w:val="00816512"/>
    <w:rsid w:val="00817634"/>
    <w:rsid w:val="0082180F"/>
    <w:rsid w:val="00821F20"/>
    <w:rsid w:val="0082202D"/>
    <w:rsid w:val="00822100"/>
    <w:rsid w:val="00823506"/>
    <w:rsid w:val="00824395"/>
    <w:rsid w:val="00827FAB"/>
    <w:rsid w:val="00833717"/>
    <w:rsid w:val="008337DA"/>
    <w:rsid w:val="00834773"/>
    <w:rsid w:val="00837390"/>
    <w:rsid w:val="00837CC9"/>
    <w:rsid w:val="00840426"/>
    <w:rsid w:val="008405DD"/>
    <w:rsid w:val="00840A84"/>
    <w:rsid w:val="00841843"/>
    <w:rsid w:val="008418A8"/>
    <w:rsid w:val="00842AC5"/>
    <w:rsid w:val="00843578"/>
    <w:rsid w:val="008438B7"/>
    <w:rsid w:val="00847CF1"/>
    <w:rsid w:val="00851480"/>
    <w:rsid w:val="008537CB"/>
    <w:rsid w:val="0085573E"/>
    <w:rsid w:val="00855F33"/>
    <w:rsid w:val="008572CC"/>
    <w:rsid w:val="0085763F"/>
    <w:rsid w:val="00861667"/>
    <w:rsid w:val="00862758"/>
    <w:rsid w:val="00863487"/>
    <w:rsid w:val="00863716"/>
    <w:rsid w:val="00864342"/>
    <w:rsid w:val="0086668E"/>
    <w:rsid w:val="00871290"/>
    <w:rsid w:val="00871ABC"/>
    <w:rsid w:val="00875A43"/>
    <w:rsid w:val="00875BBC"/>
    <w:rsid w:val="00876CA9"/>
    <w:rsid w:val="00881863"/>
    <w:rsid w:val="00881952"/>
    <w:rsid w:val="00881BB0"/>
    <w:rsid w:val="00881E43"/>
    <w:rsid w:val="0088305E"/>
    <w:rsid w:val="00886053"/>
    <w:rsid w:val="00887891"/>
    <w:rsid w:val="00887929"/>
    <w:rsid w:val="00891D40"/>
    <w:rsid w:val="00893239"/>
    <w:rsid w:val="00896959"/>
    <w:rsid w:val="0089797F"/>
    <w:rsid w:val="008A02B5"/>
    <w:rsid w:val="008A2E1E"/>
    <w:rsid w:val="008A3740"/>
    <w:rsid w:val="008A5B34"/>
    <w:rsid w:val="008A5CCD"/>
    <w:rsid w:val="008A6405"/>
    <w:rsid w:val="008A6439"/>
    <w:rsid w:val="008A649C"/>
    <w:rsid w:val="008A74A2"/>
    <w:rsid w:val="008A7828"/>
    <w:rsid w:val="008B00B1"/>
    <w:rsid w:val="008B0EBB"/>
    <w:rsid w:val="008B2188"/>
    <w:rsid w:val="008B299A"/>
    <w:rsid w:val="008B495A"/>
    <w:rsid w:val="008B5819"/>
    <w:rsid w:val="008B762D"/>
    <w:rsid w:val="008C1ACB"/>
    <w:rsid w:val="008C233A"/>
    <w:rsid w:val="008C350B"/>
    <w:rsid w:val="008C3754"/>
    <w:rsid w:val="008C3A4C"/>
    <w:rsid w:val="008C3D60"/>
    <w:rsid w:val="008C4C21"/>
    <w:rsid w:val="008C4EA0"/>
    <w:rsid w:val="008C60E3"/>
    <w:rsid w:val="008D114E"/>
    <w:rsid w:val="008D18EE"/>
    <w:rsid w:val="008D27CA"/>
    <w:rsid w:val="008D2B06"/>
    <w:rsid w:val="008D33B8"/>
    <w:rsid w:val="008D4879"/>
    <w:rsid w:val="008D5ACD"/>
    <w:rsid w:val="008D66F9"/>
    <w:rsid w:val="008D7FAF"/>
    <w:rsid w:val="008E0418"/>
    <w:rsid w:val="008E08ED"/>
    <w:rsid w:val="008E1AB6"/>
    <w:rsid w:val="008E1F90"/>
    <w:rsid w:val="008E245B"/>
    <w:rsid w:val="008E4248"/>
    <w:rsid w:val="008E4422"/>
    <w:rsid w:val="008E46FF"/>
    <w:rsid w:val="008E4FD0"/>
    <w:rsid w:val="008E6757"/>
    <w:rsid w:val="008E6C2E"/>
    <w:rsid w:val="008E6FB4"/>
    <w:rsid w:val="008E7C3E"/>
    <w:rsid w:val="008F1804"/>
    <w:rsid w:val="008F1C94"/>
    <w:rsid w:val="008F1E68"/>
    <w:rsid w:val="008F21E9"/>
    <w:rsid w:val="008F2A54"/>
    <w:rsid w:val="008F49D6"/>
    <w:rsid w:val="008F70FD"/>
    <w:rsid w:val="008F7A78"/>
    <w:rsid w:val="00900B00"/>
    <w:rsid w:val="00900D10"/>
    <w:rsid w:val="0090138B"/>
    <w:rsid w:val="009023EB"/>
    <w:rsid w:val="009032DC"/>
    <w:rsid w:val="009058FF"/>
    <w:rsid w:val="0090611D"/>
    <w:rsid w:val="009067DF"/>
    <w:rsid w:val="00910C31"/>
    <w:rsid w:val="00912B03"/>
    <w:rsid w:val="009150C2"/>
    <w:rsid w:val="009169BB"/>
    <w:rsid w:val="00916A79"/>
    <w:rsid w:val="00916B3A"/>
    <w:rsid w:val="009173BF"/>
    <w:rsid w:val="009175A7"/>
    <w:rsid w:val="009177DA"/>
    <w:rsid w:val="00917D4F"/>
    <w:rsid w:val="00920981"/>
    <w:rsid w:val="009212E4"/>
    <w:rsid w:val="00921A23"/>
    <w:rsid w:val="00921A6B"/>
    <w:rsid w:val="00921AAE"/>
    <w:rsid w:val="009231D0"/>
    <w:rsid w:val="00931AE4"/>
    <w:rsid w:val="00933A69"/>
    <w:rsid w:val="00933C31"/>
    <w:rsid w:val="0093447F"/>
    <w:rsid w:val="009346C2"/>
    <w:rsid w:val="009346F3"/>
    <w:rsid w:val="00934A47"/>
    <w:rsid w:val="00934A5B"/>
    <w:rsid w:val="00936B66"/>
    <w:rsid w:val="00940B72"/>
    <w:rsid w:val="00941336"/>
    <w:rsid w:val="009414C6"/>
    <w:rsid w:val="00941900"/>
    <w:rsid w:val="00941A41"/>
    <w:rsid w:val="00941FD2"/>
    <w:rsid w:val="0094314C"/>
    <w:rsid w:val="00943EDA"/>
    <w:rsid w:val="00947106"/>
    <w:rsid w:val="009502F5"/>
    <w:rsid w:val="00951C39"/>
    <w:rsid w:val="0095248A"/>
    <w:rsid w:val="00952679"/>
    <w:rsid w:val="0095371D"/>
    <w:rsid w:val="00953C61"/>
    <w:rsid w:val="00954BBC"/>
    <w:rsid w:val="0095524B"/>
    <w:rsid w:val="0095579B"/>
    <w:rsid w:val="00957800"/>
    <w:rsid w:val="009602CB"/>
    <w:rsid w:val="00960908"/>
    <w:rsid w:val="009611B3"/>
    <w:rsid w:val="009623DA"/>
    <w:rsid w:val="009631FC"/>
    <w:rsid w:val="0096380A"/>
    <w:rsid w:val="009644EF"/>
    <w:rsid w:val="00966B38"/>
    <w:rsid w:val="009676EE"/>
    <w:rsid w:val="00967A82"/>
    <w:rsid w:val="009714B1"/>
    <w:rsid w:val="00972CE6"/>
    <w:rsid w:val="00973306"/>
    <w:rsid w:val="00973D72"/>
    <w:rsid w:val="00974AFC"/>
    <w:rsid w:val="00975118"/>
    <w:rsid w:val="0097576A"/>
    <w:rsid w:val="0097782E"/>
    <w:rsid w:val="00981286"/>
    <w:rsid w:val="0098257F"/>
    <w:rsid w:val="00984BAC"/>
    <w:rsid w:val="00985029"/>
    <w:rsid w:val="00986327"/>
    <w:rsid w:val="0098635B"/>
    <w:rsid w:val="00986C01"/>
    <w:rsid w:val="00986FE2"/>
    <w:rsid w:val="009874E7"/>
    <w:rsid w:val="009900E2"/>
    <w:rsid w:val="00990A37"/>
    <w:rsid w:val="009922DA"/>
    <w:rsid w:val="00993A62"/>
    <w:rsid w:val="00993F77"/>
    <w:rsid w:val="00994A38"/>
    <w:rsid w:val="009969A3"/>
    <w:rsid w:val="00996A24"/>
    <w:rsid w:val="00996E6D"/>
    <w:rsid w:val="009970A5"/>
    <w:rsid w:val="00997A45"/>
    <w:rsid w:val="00997C29"/>
    <w:rsid w:val="009A0931"/>
    <w:rsid w:val="009A2360"/>
    <w:rsid w:val="009A2D2B"/>
    <w:rsid w:val="009A4BB6"/>
    <w:rsid w:val="009A727B"/>
    <w:rsid w:val="009A7EDB"/>
    <w:rsid w:val="009B0792"/>
    <w:rsid w:val="009B119D"/>
    <w:rsid w:val="009B1614"/>
    <w:rsid w:val="009B1F05"/>
    <w:rsid w:val="009B2529"/>
    <w:rsid w:val="009B3A11"/>
    <w:rsid w:val="009B587A"/>
    <w:rsid w:val="009B5E4E"/>
    <w:rsid w:val="009B6F3B"/>
    <w:rsid w:val="009C1BEF"/>
    <w:rsid w:val="009C483B"/>
    <w:rsid w:val="009C594E"/>
    <w:rsid w:val="009C6448"/>
    <w:rsid w:val="009C7A24"/>
    <w:rsid w:val="009D3A25"/>
    <w:rsid w:val="009D436E"/>
    <w:rsid w:val="009D4D63"/>
    <w:rsid w:val="009E11A8"/>
    <w:rsid w:val="009E24E2"/>
    <w:rsid w:val="009E2FBF"/>
    <w:rsid w:val="009E4534"/>
    <w:rsid w:val="009E4A15"/>
    <w:rsid w:val="009E6062"/>
    <w:rsid w:val="009E7273"/>
    <w:rsid w:val="009F0CAE"/>
    <w:rsid w:val="009F0CF4"/>
    <w:rsid w:val="009F5D53"/>
    <w:rsid w:val="009F6C14"/>
    <w:rsid w:val="00A00B5C"/>
    <w:rsid w:val="00A00C37"/>
    <w:rsid w:val="00A00E97"/>
    <w:rsid w:val="00A02490"/>
    <w:rsid w:val="00A02B6B"/>
    <w:rsid w:val="00A03398"/>
    <w:rsid w:val="00A0366A"/>
    <w:rsid w:val="00A03DD4"/>
    <w:rsid w:val="00A03FFE"/>
    <w:rsid w:val="00A06755"/>
    <w:rsid w:val="00A0750F"/>
    <w:rsid w:val="00A10536"/>
    <w:rsid w:val="00A10E60"/>
    <w:rsid w:val="00A1142E"/>
    <w:rsid w:val="00A123F5"/>
    <w:rsid w:val="00A136AF"/>
    <w:rsid w:val="00A140F1"/>
    <w:rsid w:val="00A1495D"/>
    <w:rsid w:val="00A159B8"/>
    <w:rsid w:val="00A17C83"/>
    <w:rsid w:val="00A23333"/>
    <w:rsid w:val="00A25BF2"/>
    <w:rsid w:val="00A30BAE"/>
    <w:rsid w:val="00A30D10"/>
    <w:rsid w:val="00A32362"/>
    <w:rsid w:val="00A3272B"/>
    <w:rsid w:val="00A32FE5"/>
    <w:rsid w:val="00A34130"/>
    <w:rsid w:val="00A344B3"/>
    <w:rsid w:val="00A376C0"/>
    <w:rsid w:val="00A40187"/>
    <w:rsid w:val="00A40541"/>
    <w:rsid w:val="00A425F2"/>
    <w:rsid w:val="00A441CF"/>
    <w:rsid w:val="00A44F0D"/>
    <w:rsid w:val="00A461A9"/>
    <w:rsid w:val="00A467FC"/>
    <w:rsid w:val="00A46D09"/>
    <w:rsid w:val="00A50643"/>
    <w:rsid w:val="00A50BA7"/>
    <w:rsid w:val="00A51C8B"/>
    <w:rsid w:val="00A52D10"/>
    <w:rsid w:val="00A53D88"/>
    <w:rsid w:val="00A54F90"/>
    <w:rsid w:val="00A577EB"/>
    <w:rsid w:val="00A5791A"/>
    <w:rsid w:val="00A6076F"/>
    <w:rsid w:val="00A60F0A"/>
    <w:rsid w:val="00A60F6B"/>
    <w:rsid w:val="00A6174F"/>
    <w:rsid w:val="00A627FE"/>
    <w:rsid w:val="00A64A9B"/>
    <w:rsid w:val="00A64DAE"/>
    <w:rsid w:val="00A6562D"/>
    <w:rsid w:val="00A661D7"/>
    <w:rsid w:val="00A66E75"/>
    <w:rsid w:val="00A708D7"/>
    <w:rsid w:val="00A70A85"/>
    <w:rsid w:val="00A71BA8"/>
    <w:rsid w:val="00A73309"/>
    <w:rsid w:val="00A73481"/>
    <w:rsid w:val="00A73AE4"/>
    <w:rsid w:val="00A7570B"/>
    <w:rsid w:val="00A7582C"/>
    <w:rsid w:val="00A75C0A"/>
    <w:rsid w:val="00A76445"/>
    <w:rsid w:val="00A765B8"/>
    <w:rsid w:val="00A80EBA"/>
    <w:rsid w:val="00A83247"/>
    <w:rsid w:val="00A84C71"/>
    <w:rsid w:val="00A84FA1"/>
    <w:rsid w:val="00A85919"/>
    <w:rsid w:val="00A85F40"/>
    <w:rsid w:val="00A87049"/>
    <w:rsid w:val="00A9065A"/>
    <w:rsid w:val="00A94AE3"/>
    <w:rsid w:val="00A96C07"/>
    <w:rsid w:val="00AA07EA"/>
    <w:rsid w:val="00AA161A"/>
    <w:rsid w:val="00AA1CAF"/>
    <w:rsid w:val="00AA28DF"/>
    <w:rsid w:val="00AA39AC"/>
    <w:rsid w:val="00AA467E"/>
    <w:rsid w:val="00AA5A3B"/>
    <w:rsid w:val="00AB24B4"/>
    <w:rsid w:val="00AB24F7"/>
    <w:rsid w:val="00AB42F7"/>
    <w:rsid w:val="00AB57CF"/>
    <w:rsid w:val="00AB6079"/>
    <w:rsid w:val="00AB6B96"/>
    <w:rsid w:val="00AB7847"/>
    <w:rsid w:val="00AB789C"/>
    <w:rsid w:val="00AC65ED"/>
    <w:rsid w:val="00AC766E"/>
    <w:rsid w:val="00AD1952"/>
    <w:rsid w:val="00AD206F"/>
    <w:rsid w:val="00AD32C9"/>
    <w:rsid w:val="00AD5401"/>
    <w:rsid w:val="00AD54F4"/>
    <w:rsid w:val="00AD55FA"/>
    <w:rsid w:val="00AD5E96"/>
    <w:rsid w:val="00AD71ED"/>
    <w:rsid w:val="00AE0BBA"/>
    <w:rsid w:val="00AE2247"/>
    <w:rsid w:val="00AE3561"/>
    <w:rsid w:val="00AE367D"/>
    <w:rsid w:val="00AE3CA7"/>
    <w:rsid w:val="00AE579D"/>
    <w:rsid w:val="00AE6B17"/>
    <w:rsid w:val="00AF0007"/>
    <w:rsid w:val="00AF0330"/>
    <w:rsid w:val="00AF0EEF"/>
    <w:rsid w:val="00AF2513"/>
    <w:rsid w:val="00AF31E2"/>
    <w:rsid w:val="00AF61A9"/>
    <w:rsid w:val="00AF67F7"/>
    <w:rsid w:val="00B00493"/>
    <w:rsid w:val="00B03806"/>
    <w:rsid w:val="00B0413C"/>
    <w:rsid w:val="00B062AB"/>
    <w:rsid w:val="00B06CDB"/>
    <w:rsid w:val="00B10190"/>
    <w:rsid w:val="00B101CF"/>
    <w:rsid w:val="00B1064E"/>
    <w:rsid w:val="00B115D6"/>
    <w:rsid w:val="00B1405F"/>
    <w:rsid w:val="00B16341"/>
    <w:rsid w:val="00B17727"/>
    <w:rsid w:val="00B20BF4"/>
    <w:rsid w:val="00B22080"/>
    <w:rsid w:val="00B22923"/>
    <w:rsid w:val="00B22F12"/>
    <w:rsid w:val="00B260BA"/>
    <w:rsid w:val="00B26F91"/>
    <w:rsid w:val="00B27C58"/>
    <w:rsid w:val="00B305FE"/>
    <w:rsid w:val="00B31982"/>
    <w:rsid w:val="00B31D59"/>
    <w:rsid w:val="00B32911"/>
    <w:rsid w:val="00B32E55"/>
    <w:rsid w:val="00B337EC"/>
    <w:rsid w:val="00B35687"/>
    <w:rsid w:val="00B36C0A"/>
    <w:rsid w:val="00B370AF"/>
    <w:rsid w:val="00B40B74"/>
    <w:rsid w:val="00B40F6C"/>
    <w:rsid w:val="00B448D1"/>
    <w:rsid w:val="00B451CC"/>
    <w:rsid w:val="00B507A0"/>
    <w:rsid w:val="00B51F4A"/>
    <w:rsid w:val="00B54334"/>
    <w:rsid w:val="00B556B2"/>
    <w:rsid w:val="00B62388"/>
    <w:rsid w:val="00B62BBE"/>
    <w:rsid w:val="00B62D54"/>
    <w:rsid w:val="00B65C37"/>
    <w:rsid w:val="00B65E6B"/>
    <w:rsid w:val="00B6648A"/>
    <w:rsid w:val="00B6755A"/>
    <w:rsid w:val="00B67C07"/>
    <w:rsid w:val="00B70E0D"/>
    <w:rsid w:val="00B7202B"/>
    <w:rsid w:val="00B7220A"/>
    <w:rsid w:val="00B73E92"/>
    <w:rsid w:val="00B74C75"/>
    <w:rsid w:val="00B76538"/>
    <w:rsid w:val="00B77CC0"/>
    <w:rsid w:val="00B80411"/>
    <w:rsid w:val="00B81862"/>
    <w:rsid w:val="00B81C0D"/>
    <w:rsid w:val="00B81FD5"/>
    <w:rsid w:val="00B82FD9"/>
    <w:rsid w:val="00B86A70"/>
    <w:rsid w:val="00B90667"/>
    <w:rsid w:val="00B913BF"/>
    <w:rsid w:val="00B92D09"/>
    <w:rsid w:val="00B92F5B"/>
    <w:rsid w:val="00B9315E"/>
    <w:rsid w:val="00B94491"/>
    <w:rsid w:val="00B94781"/>
    <w:rsid w:val="00B95D4F"/>
    <w:rsid w:val="00B9624E"/>
    <w:rsid w:val="00B9765A"/>
    <w:rsid w:val="00BA0A59"/>
    <w:rsid w:val="00BA1974"/>
    <w:rsid w:val="00BA31B9"/>
    <w:rsid w:val="00BA351B"/>
    <w:rsid w:val="00BA3A02"/>
    <w:rsid w:val="00BA635A"/>
    <w:rsid w:val="00BA6A41"/>
    <w:rsid w:val="00BA6E90"/>
    <w:rsid w:val="00BB1128"/>
    <w:rsid w:val="00BB19E2"/>
    <w:rsid w:val="00BB3F88"/>
    <w:rsid w:val="00BB605E"/>
    <w:rsid w:val="00BB7012"/>
    <w:rsid w:val="00BB73EE"/>
    <w:rsid w:val="00BB78F6"/>
    <w:rsid w:val="00BB7DF5"/>
    <w:rsid w:val="00BC0995"/>
    <w:rsid w:val="00BC1B6A"/>
    <w:rsid w:val="00BC286F"/>
    <w:rsid w:val="00BC3350"/>
    <w:rsid w:val="00BC4B4F"/>
    <w:rsid w:val="00BC53CA"/>
    <w:rsid w:val="00BD1A83"/>
    <w:rsid w:val="00BD3631"/>
    <w:rsid w:val="00BD3DB6"/>
    <w:rsid w:val="00BD533A"/>
    <w:rsid w:val="00BD56D7"/>
    <w:rsid w:val="00BD5E1D"/>
    <w:rsid w:val="00BD6AF2"/>
    <w:rsid w:val="00BD6E76"/>
    <w:rsid w:val="00BE07BF"/>
    <w:rsid w:val="00BE2672"/>
    <w:rsid w:val="00BE2ABD"/>
    <w:rsid w:val="00BE32B3"/>
    <w:rsid w:val="00BE7DB6"/>
    <w:rsid w:val="00BF13AB"/>
    <w:rsid w:val="00BF2B43"/>
    <w:rsid w:val="00BF3658"/>
    <w:rsid w:val="00BF4AEC"/>
    <w:rsid w:val="00BF5347"/>
    <w:rsid w:val="00BF77A5"/>
    <w:rsid w:val="00C0005A"/>
    <w:rsid w:val="00C0087D"/>
    <w:rsid w:val="00C01AAD"/>
    <w:rsid w:val="00C02D4A"/>
    <w:rsid w:val="00C03341"/>
    <w:rsid w:val="00C04AB8"/>
    <w:rsid w:val="00C04BA2"/>
    <w:rsid w:val="00C0634E"/>
    <w:rsid w:val="00C06570"/>
    <w:rsid w:val="00C06759"/>
    <w:rsid w:val="00C06B47"/>
    <w:rsid w:val="00C12F27"/>
    <w:rsid w:val="00C1529E"/>
    <w:rsid w:val="00C16880"/>
    <w:rsid w:val="00C16C3B"/>
    <w:rsid w:val="00C17628"/>
    <w:rsid w:val="00C20670"/>
    <w:rsid w:val="00C21E48"/>
    <w:rsid w:val="00C21E9E"/>
    <w:rsid w:val="00C22075"/>
    <w:rsid w:val="00C22AF5"/>
    <w:rsid w:val="00C244DD"/>
    <w:rsid w:val="00C2714A"/>
    <w:rsid w:val="00C30546"/>
    <w:rsid w:val="00C31DCC"/>
    <w:rsid w:val="00C32918"/>
    <w:rsid w:val="00C3295D"/>
    <w:rsid w:val="00C3320E"/>
    <w:rsid w:val="00C33CD5"/>
    <w:rsid w:val="00C352BD"/>
    <w:rsid w:val="00C35554"/>
    <w:rsid w:val="00C377F9"/>
    <w:rsid w:val="00C37863"/>
    <w:rsid w:val="00C37AC5"/>
    <w:rsid w:val="00C404B4"/>
    <w:rsid w:val="00C41D7F"/>
    <w:rsid w:val="00C42390"/>
    <w:rsid w:val="00C424F8"/>
    <w:rsid w:val="00C42F4B"/>
    <w:rsid w:val="00C4548D"/>
    <w:rsid w:val="00C45648"/>
    <w:rsid w:val="00C464D0"/>
    <w:rsid w:val="00C46BCD"/>
    <w:rsid w:val="00C475D7"/>
    <w:rsid w:val="00C50CD1"/>
    <w:rsid w:val="00C510E5"/>
    <w:rsid w:val="00C52402"/>
    <w:rsid w:val="00C534F8"/>
    <w:rsid w:val="00C543AD"/>
    <w:rsid w:val="00C548AC"/>
    <w:rsid w:val="00C54C79"/>
    <w:rsid w:val="00C55178"/>
    <w:rsid w:val="00C601BE"/>
    <w:rsid w:val="00C61F9D"/>
    <w:rsid w:val="00C629DA"/>
    <w:rsid w:val="00C63864"/>
    <w:rsid w:val="00C64BA5"/>
    <w:rsid w:val="00C65089"/>
    <w:rsid w:val="00C65943"/>
    <w:rsid w:val="00C662A4"/>
    <w:rsid w:val="00C667F9"/>
    <w:rsid w:val="00C66E96"/>
    <w:rsid w:val="00C67A06"/>
    <w:rsid w:val="00C70FA7"/>
    <w:rsid w:val="00C726E8"/>
    <w:rsid w:val="00C73A07"/>
    <w:rsid w:val="00C75679"/>
    <w:rsid w:val="00C7583A"/>
    <w:rsid w:val="00C77704"/>
    <w:rsid w:val="00C77833"/>
    <w:rsid w:val="00C77BC1"/>
    <w:rsid w:val="00C8128D"/>
    <w:rsid w:val="00C815C6"/>
    <w:rsid w:val="00C83936"/>
    <w:rsid w:val="00C85CEF"/>
    <w:rsid w:val="00C85E82"/>
    <w:rsid w:val="00C86E37"/>
    <w:rsid w:val="00C8712B"/>
    <w:rsid w:val="00C8737D"/>
    <w:rsid w:val="00C87FF8"/>
    <w:rsid w:val="00C920EE"/>
    <w:rsid w:val="00C9311B"/>
    <w:rsid w:val="00C95580"/>
    <w:rsid w:val="00C964F3"/>
    <w:rsid w:val="00C9744C"/>
    <w:rsid w:val="00CA0931"/>
    <w:rsid w:val="00CA2B33"/>
    <w:rsid w:val="00CA48FD"/>
    <w:rsid w:val="00CA6F1E"/>
    <w:rsid w:val="00CA73B2"/>
    <w:rsid w:val="00CA7708"/>
    <w:rsid w:val="00CB01F1"/>
    <w:rsid w:val="00CB0F66"/>
    <w:rsid w:val="00CB1F84"/>
    <w:rsid w:val="00CB20A2"/>
    <w:rsid w:val="00CB3213"/>
    <w:rsid w:val="00CB3CF6"/>
    <w:rsid w:val="00CB5824"/>
    <w:rsid w:val="00CB725F"/>
    <w:rsid w:val="00CB7CC3"/>
    <w:rsid w:val="00CB7F6A"/>
    <w:rsid w:val="00CC2475"/>
    <w:rsid w:val="00CC60A7"/>
    <w:rsid w:val="00CC70EA"/>
    <w:rsid w:val="00CC7D5C"/>
    <w:rsid w:val="00CD10EF"/>
    <w:rsid w:val="00CD13D3"/>
    <w:rsid w:val="00CD22F6"/>
    <w:rsid w:val="00CD27B2"/>
    <w:rsid w:val="00CD2B9E"/>
    <w:rsid w:val="00CD54F8"/>
    <w:rsid w:val="00CD7D70"/>
    <w:rsid w:val="00CE1630"/>
    <w:rsid w:val="00CE2381"/>
    <w:rsid w:val="00CE29B1"/>
    <w:rsid w:val="00CE2AA7"/>
    <w:rsid w:val="00CE32F1"/>
    <w:rsid w:val="00CE34BE"/>
    <w:rsid w:val="00CE5C6F"/>
    <w:rsid w:val="00CE5D65"/>
    <w:rsid w:val="00CE60BB"/>
    <w:rsid w:val="00CE62D6"/>
    <w:rsid w:val="00CE6B11"/>
    <w:rsid w:val="00CE6C6D"/>
    <w:rsid w:val="00CE7EF6"/>
    <w:rsid w:val="00CF0187"/>
    <w:rsid w:val="00CF031B"/>
    <w:rsid w:val="00CF05CC"/>
    <w:rsid w:val="00CF0FF2"/>
    <w:rsid w:val="00CF15CE"/>
    <w:rsid w:val="00CF4457"/>
    <w:rsid w:val="00CF5343"/>
    <w:rsid w:val="00CF5671"/>
    <w:rsid w:val="00CF5BE9"/>
    <w:rsid w:val="00CF6C6C"/>
    <w:rsid w:val="00CF7066"/>
    <w:rsid w:val="00CF7B71"/>
    <w:rsid w:val="00D02694"/>
    <w:rsid w:val="00D033FB"/>
    <w:rsid w:val="00D05BED"/>
    <w:rsid w:val="00D06B95"/>
    <w:rsid w:val="00D06FDD"/>
    <w:rsid w:val="00D070D2"/>
    <w:rsid w:val="00D0723D"/>
    <w:rsid w:val="00D10231"/>
    <w:rsid w:val="00D11140"/>
    <w:rsid w:val="00D111CB"/>
    <w:rsid w:val="00D117BC"/>
    <w:rsid w:val="00D12957"/>
    <w:rsid w:val="00D14894"/>
    <w:rsid w:val="00D151DE"/>
    <w:rsid w:val="00D15679"/>
    <w:rsid w:val="00D1590A"/>
    <w:rsid w:val="00D15F72"/>
    <w:rsid w:val="00D1610D"/>
    <w:rsid w:val="00D171D2"/>
    <w:rsid w:val="00D2412E"/>
    <w:rsid w:val="00D305FD"/>
    <w:rsid w:val="00D307D2"/>
    <w:rsid w:val="00D30EFD"/>
    <w:rsid w:val="00D3153D"/>
    <w:rsid w:val="00D31A31"/>
    <w:rsid w:val="00D32C64"/>
    <w:rsid w:val="00D3367F"/>
    <w:rsid w:val="00D33E09"/>
    <w:rsid w:val="00D34A48"/>
    <w:rsid w:val="00D34B31"/>
    <w:rsid w:val="00D34F7C"/>
    <w:rsid w:val="00D35FF0"/>
    <w:rsid w:val="00D36980"/>
    <w:rsid w:val="00D37974"/>
    <w:rsid w:val="00D4105A"/>
    <w:rsid w:val="00D42A5E"/>
    <w:rsid w:val="00D46458"/>
    <w:rsid w:val="00D51C3F"/>
    <w:rsid w:val="00D54643"/>
    <w:rsid w:val="00D54951"/>
    <w:rsid w:val="00D60400"/>
    <w:rsid w:val="00D61453"/>
    <w:rsid w:val="00D6706B"/>
    <w:rsid w:val="00D67931"/>
    <w:rsid w:val="00D67AA1"/>
    <w:rsid w:val="00D71595"/>
    <w:rsid w:val="00D71654"/>
    <w:rsid w:val="00D72E21"/>
    <w:rsid w:val="00D7398D"/>
    <w:rsid w:val="00D74510"/>
    <w:rsid w:val="00D74678"/>
    <w:rsid w:val="00D74C18"/>
    <w:rsid w:val="00D76A6B"/>
    <w:rsid w:val="00D77A17"/>
    <w:rsid w:val="00D77D03"/>
    <w:rsid w:val="00D77FA6"/>
    <w:rsid w:val="00D80E7A"/>
    <w:rsid w:val="00D81C58"/>
    <w:rsid w:val="00D824CA"/>
    <w:rsid w:val="00D8417F"/>
    <w:rsid w:val="00D865BC"/>
    <w:rsid w:val="00D86FA2"/>
    <w:rsid w:val="00D91B64"/>
    <w:rsid w:val="00D92D8A"/>
    <w:rsid w:val="00D94572"/>
    <w:rsid w:val="00D9567D"/>
    <w:rsid w:val="00D95B42"/>
    <w:rsid w:val="00DA084D"/>
    <w:rsid w:val="00DA1A75"/>
    <w:rsid w:val="00DA1EC5"/>
    <w:rsid w:val="00DA532E"/>
    <w:rsid w:val="00DA600E"/>
    <w:rsid w:val="00DA694C"/>
    <w:rsid w:val="00DB2373"/>
    <w:rsid w:val="00DB27C7"/>
    <w:rsid w:val="00DB2DDC"/>
    <w:rsid w:val="00DB618A"/>
    <w:rsid w:val="00DB6A0C"/>
    <w:rsid w:val="00DB7988"/>
    <w:rsid w:val="00DC1007"/>
    <w:rsid w:val="00DC166D"/>
    <w:rsid w:val="00DC1824"/>
    <w:rsid w:val="00DC29C0"/>
    <w:rsid w:val="00DC3881"/>
    <w:rsid w:val="00DC39A2"/>
    <w:rsid w:val="00DC64A7"/>
    <w:rsid w:val="00DD0389"/>
    <w:rsid w:val="00DD1880"/>
    <w:rsid w:val="00DD1CD0"/>
    <w:rsid w:val="00DD250E"/>
    <w:rsid w:val="00DD5F03"/>
    <w:rsid w:val="00DD6E22"/>
    <w:rsid w:val="00DD71CC"/>
    <w:rsid w:val="00DD7B30"/>
    <w:rsid w:val="00DE0A8E"/>
    <w:rsid w:val="00DE2E55"/>
    <w:rsid w:val="00DE44EB"/>
    <w:rsid w:val="00DE5098"/>
    <w:rsid w:val="00DE518D"/>
    <w:rsid w:val="00DE5992"/>
    <w:rsid w:val="00DE61EA"/>
    <w:rsid w:val="00DE705D"/>
    <w:rsid w:val="00DE72E5"/>
    <w:rsid w:val="00DF0626"/>
    <w:rsid w:val="00DF0CDC"/>
    <w:rsid w:val="00DF10C2"/>
    <w:rsid w:val="00DF26F1"/>
    <w:rsid w:val="00DF3D68"/>
    <w:rsid w:val="00DF4DF4"/>
    <w:rsid w:val="00DF695C"/>
    <w:rsid w:val="00DF6EEA"/>
    <w:rsid w:val="00E00B27"/>
    <w:rsid w:val="00E00E3A"/>
    <w:rsid w:val="00E01A6B"/>
    <w:rsid w:val="00E06741"/>
    <w:rsid w:val="00E072D4"/>
    <w:rsid w:val="00E07930"/>
    <w:rsid w:val="00E07A47"/>
    <w:rsid w:val="00E10D49"/>
    <w:rsid w:val="00E1572A"/>
    <w:rsid w:val="00E159C3"/>
    <w:rsid w:val="00E164C5"/>
    <w:rsid w:val="00E170C0"/>
    <w:rsid w:val="00E20244"/>
    <w:rsid w:val="00E204E3"/>
    <w:rsid w:val="00E24C1D"/>
    <w:rsid w:val="00E30E37"/>
    <w:rsid w:val="00E30E65"/>
    <w:rsid w:val="00E311FF"/>
    <w:rsid w:val="00E3268A"/>
    <w:rsid w:val="00E32F8D"/>
    <w:rsid w:val="00E33540"/>
    <w:rsid w:val="00E34364"/>
    <w:rsid w:val="00E364E6"/>
    <w:rsid w:val="00E400C0"/>
    <w:rsid w:val="00E429A1"/>
    <w:rsid w:val="00E43C93"/>
    <w:rsid w:val="00E45080"/>
    <w:rsid w:val="00E479B2"/>
    <w:rsid w:val="00E47F67"/>
    <w:rsid w:val="00E50CBF"/>
    <w:rsid w:val="00E51775"/>
    <w:rsid w:val="00E52079"/>
    <w:rsid w:val="00E520FE"/>
    <w:rsid w:val="00E5337B"/>
    <w:rsid w:val="00E55313"/>
    <w:rsid w:val="00E558BA"/>
    <w:rsid w:val="00E56813"/>
    <w:rsid w:val="00E5712F"/>
    <w:rsid w:val="00E579E9"/>
    <w:rsid w:val="00E60995"/>
    <w:rsid w:val="00E61778"/>
    <w:rsid w:val="00E6198A"/>
    <w:rsid w:val="00E6251D"/>
    <w:rsid w:val="00E62BBA"/>
    <w:rsid w:val="00E62D45"/>
    <w:rsid w:val="00E63636"/>
    <w:rsid w:val="00E63F7E"/>
    <w:rsid w:val="00E658E1"/>
    <w:rsid w:val="00E6605D"/>
    <w:rsid w:val="00E661B9"/>
    <w:rsid w:val="00E66603"/>
    <w:rsid w:val="00E6690E"/>
    <w:rsid w:val="00E67516"/>
    <w:rsid w:val="00E76898"/>
    <w:rsid w:val="00E7693E"/>
    <w:rsid w:val="00E77332"/>
    <w:rsid w:val="00E8070F"/>
    <w:rsid w:val="00E831C7"/>
    <w:rsid w:val="00E83F86"/>
    <w:rsid w:val="00E8533F"/>
    <w:rsid w:val="00E86224"/>
    <w:rsid w:val="00E86CC1"/>
    <w:rsid w:val="00E907AC"/>
    <w:rsid w:val="00E91840"/>
    <w:rsid w:val="00E91D26"/>
    <w:rsid w:val="00E94D7E"/>
    <w:rsid w:val="00E95299"/>
    <w:rsid w:val="00E952F6"/>
    <w:rsid w:val="00E9723A"/>
    <w:rsid w:val="00EA0E7B"/>
    <w:rsid w:val="00EA1F29"/>
    <w:rsid w:val="00EA4A69"/>
    <w:rsid w:val="00EA5986"/>
    <w:rsid w:val="00EA5C3D"/>
    <w:rsid w:val="00EA70F2"/>
    <w:rsid w:val="00EB054D"/>
    <w:rsid w:val="00EB1FF4"/>
    <w:rsid w:val="00EB3485"/>
    <w:rsid w:val="00EB46CA"/>
    <w:rsid w:val="00EB4C3D"/>
    <w:rsid w:val="00EB61FA"/>
    <w:rsid w:val="00EC0BA5"/>
    <w:rsid w:val="00EC2ECB"/>
    <w:rsid w:val="00EC675B"/>
    <w:rsid w:val="00EC7382"/>
    <w:rsid w:val="00EC7ADE"/>
    <w:rsid w:val="00EC7B7F"/>
    <w:rsid w:val="00EC7CE0"/>
    <w:rsid w:val="00ED0F65"/>
    <w:rsid w:val="00ED0FEB"/>
    <w:rsid w:val="00ED1AAD"/>
    <w:rsid w:val="00ED1E91"/>
    <w:rsid w:val="00ED39D1"/>
    <w:rsid w:val="00ED3EEA"/>
    <w:rsid w:val="00ED450E"/>
    <w:rsid w:val="00ED4CCA"/>
    <w:rsid w:val="00ED6885"/>
    <w:rsid w:val="00ED6977"/>
    <w:rsid w:val="00ED767D"/>
    <w:rsid w:val="00ED7FE1"/>
    <w:rsid w:val="00EE0121"/>
    <w:rsid w:val="00EE1250"/>
    <w:rsid w:val="00EE15B5"/>
    <w:rsid w:val="00EE22F6"/>
    <w:rsid w:val="00EE26CA"/>
    <w:rsid w:val="00EE2A7B"/>
    <w:rsid w:val="00EE3E86"/>
    <w:rsid w:val="00EE6225"/>
    <w:rsid w:val="00EE6D02"/>
    <w:rsid w:val="00EE777A"/>
    <w:rsid w:val="00EE7BCC"/>
    <w:rsid w:val="00EF2F7C"/>
    <w:rsid w:val="00EF2FF9"/>
    <w:rsid w:val="00EF3A6E"/>
    <w:rsid w:val="00EF72BE"/>
    <w:rsid w:val="00EF7BD0"/>
    <w:rsid w:val="00F00955"/>
    <w:rsid w:val="00F00AF1"/>
    <w:rsid w:val="00F00DCE"/>
    <w:rsid w:val="00F0203E"/>
    <w:rsid w:val="00F021B1"/>
    <w:rsid w:val="00F036B0"/>
    <w:rsid w:val="00F0376F"/>
    <w:rsid w:val="00F04CDC"/>
    <w:rsid w:val="00F0609C"/>
    <w:rsid w:val="00F062BB"/>
    <w:rsid w:val="00F07031"/>
    <w:rsid w:val="00F07375"/>
    <w:rsid w:val="00F10AB6"/>
    <w:rsid w:val="00F10CE0"/>
    <w:rsid w:val="00F110A5"/>
    <w:rsid w:val="00F12B7E"/>
    <w:rsid w:val="00F14AAD"/>
    <w:rsid w:val="00F1562D"/>
    <w:rsid w:val="00F20037"/>
    <w:rsid w:val="00F2080C"/>
    <w:rsid w:val="00F21668"/>
    <w:rsid w:val="00F216B9"/>
    <w:rsid w:val="00F21EA8"/>
    <w:rsid w:val="00F24967"/>
    <w:rsid w:val="00F24A4D"/>
    <w:rsid w:val="00F2592E"/>
    <w:rsid w:val="00F26FC6"/>
    <w:rsid w:val="00F27C7E"/>
    <w:rsid w:val="00F3169F"/>
    <w:rsid w:val="00F31D80"/>
    <w:rsid w:val="00F331C0"/>
    <w:rsid w:val="00F332D3"/>
    <w:rsid w:val="00F335D4"/>
    <w:rsid w:val="00F3494A"/>
    <w:rsid w:val="00F37301"/>
    <w:rsid w:val="00F37E3C"/>
    <w:rsid w:val="00F41EA6"/>
    <w:rsid w:val="00F41F56"/>
    <w:rsid w:val="00F433AA"/>
    <w:rsid w:val="00F4566B"/>
    <w:rsid w:val="00F45CBB"/>
    <w:rsid w:val="00F464A4"/>
    <w:rsid w:val="00F46AD4"/>
    <w:rsid w:val="00F46AEE"/>
    <w:rsid w:val="00F47FEB"/>
    <w:rsid w:val="00F50F26"/>
    <w:rsid w:val="00F5129B"/>
    <w:rsid w:val="00F51A49"/>
    <w:rsid w:val="00F51C93"/>
    <w:rsid w:val="00F52DB4"/>
    <w:rsid w:val="00F537AC"/>
    <w:rsid w:val="00F54686"/>
    <w:rsid w:val="00F551E8"/>
    <w:rsid w:val="00F55760"/>
    <w:rsid w:val="00F5688F"/>
    <w:rsid w:val="00F56F1F"/>
    <w:rsid w:val="00F604AA"/>
    <w:rsid w:val="00F617E5"/>
    <w:rsid w:val="00F61A0F"/>
    <w:rsid w:val="00F63807"/>
    <w:rsid w:val="00F63B66"/>
    <w:rsid w:val="00F647E4"/>
    <w:rsid w:val="00F65529"/>
    <w:rsid w:val="00F657DF"/>
    <w:rsid w:val="00F65EB4"/>
    <w:rsid w:val="00F66AD9"/>
    <w:rsid w:val="00F66C03"/>
    <w:rsid w:val="00F66C56"/>
    <w:rsid w:val="00F66E2E"/>
    <w:rsid w:val="00F679AF"/>
    <w:rsid w:val="00F70C54"/>
    <w:rsid w:val="00F70DB9"/>
    <w:rsid w:val="00F71934"/>
    <w:rsid w:val="00F72D77"/>
    <w:rsid w:val="00F73570"/>
    <w:rsid w:val="00F7374C"/>
    <w:rsid w:val="00F73B07"/>
    <w:rsid w:val="00F74732"/>
    <w:rsid w:val="00F76236"/>
    <w:rsid w:val="00F76811"/>
    <w:rsid w:val="00F77EB2"/>
    <w:rsid w:val="00F82B81"/>
    <w:rsid w:val="00F83C83"/>
    <w:rsid w:val="00F85287"/>
    <w:rsid w:val="00F86200"/>
    <w:rsid w:val="00F90C08"/>
    <w:rsid w:val="00F91983"/>
    <w:rsid w:val="00F945F7"/>
    <w:rsid w:val="00F94F3B"/>
    <w:rsid w:val="00F96070"/>
    <w:rsid w:val="00F97AE1"/>
    <w:rsid w:val="00FA06CB"/>
    <w:rsid w:val="00FA0C99"/>
    <w:rsid w:val="00FA2B06"/>
    <w:rsid w:val="00FA3351"/>
    <w:rsid w:val="00FA38C0"/>
    <w:rsid w:val="00FA41D5"/>
    <w:rsid w:val="00FA469E"/>
    <w:rsid w:val="00FA4AC5"/>
    <w:rsid w:val="00FA6ED7"/>
    <w:rsid w:val="00FA7348"/>
    <w:rsid w:val="00FB0311"/>
    <w:rsid w:val="00FB090A"/>
    <w:rsid w:val="00FB1CFF"/>
    <w:rsid w:val="00FB2174"/>
    <w:rsid w:val="00FB25FC"/>
    <w:rsid w:val="00FB26EB"/>
    <w:rsid w:val="00FB3C43"/>
    <w:rsid w:val="00FB7955"/>
    <w:rsid w:val="00FC2A9F"/>
    <w:rsid w:val="00FC2D29"/>
    <w:rsid w:val="00FC3A3E"/>
    <w:rsid w:val="00FC66ED"/>
    <w:rsid w:val="00FC743B"/>
    <w:rsid w:val="00FD1093"/>
    <w:rsid w:val="00FD1C9B"/>
    <w:rsid w:val="00FD3659"/>
    <w:rsid w:val="00FD4BA6"/>
    <w:rsid w:val="00FD5032"/>
    <w:rsid w:val="00FD6174"/>
    <w:rsid w:val="00FD6758"/>
    <w:rsid w:val="00FD7934"/>
    <w:rsid w:val="00FE08CE"/>
    <w:rsid w:val="00FE2D3F"/>
    <w:rsid w:val="00FE3D61"/>
    <w:rsid w:val="00FE41B2"/>
    <w:rsid w:val="00FE54D4"/>
    <w:rsid w:val="00FE609E"/>
    <w:rsid w:val="00FE7132"/>
    <w:rsid w:val="00FE74F1"/>
    <w:rsid w:val="00FE7B0E"/>
    <w:rsid w:val="00FE7BE5"/>
    <w:rsid w:val="00FE7C8F"/>
    <w:rsid w:val="00FE7E3C"/>
    <w:rsid w:val="00FF1C8F"/>
    <w:rsid w:val="00FF301B"/>
    <w:rsid w:val="00FF50DB"/>
    <w:rsid w:val="00FF6F90"/>
    <w:rsid w:val="0218BB1A"/>
    <w:rsid w:val="02758135"/>
    <w:rsid w:val="0307A021"/>
    <w:rsid w:val="05A5EED8"/>
    <w:rsid w:val="0758FB5B"/>
    <w:rsid w:val="08CAB0EA"/>
    <w:rsid w:val="0B72ACEA"/>
    <w:rsid w:val="0BDC22C7"/>
    <w:rsid w:val="0E7391A4"/>
    <w:rsid w:val="0F81B076"/>
    <w:rsid w:val="1090990F"/>
    <w:rsid w:val="10A4CC73"/>
    <w:rsid w:val="1181D5B1"/>
    <w:rsid w:val="11ED7F5D"/>
    <w:rsid w:val="123A5F40"/>
    <w:rsid w:val="15EA5A36"/>
    <w:rsid w:val="17E5FF76"/>
    <w:rsid w:val="1995EA26"/>
    <w:rsid w:val="1C198D2F"/>
    <w:rsid w:val="210153C1"/>
    <w:rsid w:val="23EDDB23"/>
    <w:rsid w:val="242DEC65"/>
    <w:rsid w:val="252C98C8"/>
    <w:rsid w:val="25E44958"/>
    <w:rsid w:val="26EFD36E"/>
    <w:rsid w:val="28C7123C"/>
    <w:rsid w:val="29A86FD2"/>
    <w:rsid w:val="2CF218AF"/>
    <w:rsid w:val="2D03F3A7"/>
    <w:rsid w:val="2E22C164"/>
    <w:rsid w:val="31630E62"/>
    <w:rsid w:val="32B51480"/>
    <w:rsid w:val="32F2AAC9"/>
    <w:rsid w:val="3392B86B"/>
    <w:rsid w:val="34E17399"/>
    <w:rsid w:val="35A22FA8"/>
    <w:rsid w:val="35BC2E54"/>
    <w:rsid w:val="3763FD55"/>
    <w:rsid w:val="3BC015D6"/>
    <w:rsid w:val="3F663DDC"/>
    <w:rsid w:val="3F7C26E4"/>
    <w:rsid w:val="3FC0AFC1"/>
    <w:rsid w:val="41BFAD71"/>
    <w:rsid w:val="46644AAB"/>
    <w:rsid w:val="486994CD"/>
    <w:rsid w:val="492F8FFA"/>
    <w:rsid w:val="4B3AF540"/>
    <w:rsid w:val="4FBCC8BE"/>
    <w:rsid w:val="565496CA"/>
    <w:rsid w:val="5A613C2A"/>
    <w:rsid w:val="5BE989D0"/>
    <w:rsid w:val="5C972F84"/>
    <w:rsid w:val="61B41E4B"/>
    <w:rsid w:val="627F1837"/>
    <w:rsid w:val="62FA0D74"/>
    <w:rsid w:val="62FAFD04"/>
    <w:rsid w:val="67D4B64E"/>
    <w:rsid w:val="6A68FCA5"/>
    <w:rsid w:val="6B9926F1"/>
    <w:rsid w:val="6E942E84"/>
    <w:rsid w:val="6F27EDEA"/>
    <w:rsid w:val="729CE4A2"/>
    <w:rsid w:val="73DF04DA"/>
    <w:rsid w:val="7693DEA2"/>
    <w:rsid w:val="76B3D02D"/>
    <w:rsid w:val="790A3B6A"/>
    <w:rsid w:val="7B143308"/>
    <w:rsid w:val="7E6CC174"/>
    <w:rsid w:val="7E920837"/>
    <w:rsid w:val="7ED35A3C"/>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A467060"/>
  <w15:chartTrackingRefBased/>
  <w15:docId w15:val="{CC6D9A4E-2FF0-4AEA-A79C-FC83FDFF64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iPriority="0" w:unhideWhenUsed="1"/>
    <w:lsdException w:name="index 2" w:semiHidden="1" w:uiPriority="0" w:unhideWhenUsed="1"/>
    <w:lsdException w:name="index 3" w:semiHidden="1" w:uiPriority="0" w:unhideWhenUsed="1"/>
    <w:lsdException w:name="index 4" w:semiHidden="1" w:uiPriority="0" w:unhideWhenUsed="1"/>
    <w:lsdException w:name="index 5" w:semiHidden="1" w:uiPriority="0" w:unhideWhenUsed="1"/>
    <w:lsdException w:name="index 6" w:semiHidden="1" w:uiPriority="0" w:unhideWhenUsed="1"/>
    <w:lsdException w:name="index 7" w:semiHidden="1" w:uiPriority="0" w:unhideWhenUsed="1"/>
    <w:lsdException w:name="index 8" w:semiHidden="1" w:uiPriority="0" w:unhideWhenUsed="1"/>
    <w:lsdException w:name="index 9" w:semiHidden="1" w:uiPriority="0" w:unhideWhenUsed="1"/>
    <w:lsdException w:name="toc 1" w:semiHidden="1" w:uiPriority="39" w:unhideWhenUsed="1"/>
    <w:lsdException w:name="toc 2" w:semiHidden="1" w:uiPriority="39"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iPriority="0" w:unhideWhenUsed="1"/>
    <w:lsdException w:name="caption" w:semiHidden="1" w:uiPriority="35" w:unhideWhenUsed="1" w:qFormat="1"/>
    <w:lsdException w:name="table of figures" w:semiHidden="1" w:uiPriority="0"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iPriority="0" w:unhideWhenUsed="1"/>
    <w:lsdException w:name="table of authorities" w:semiHidden="1" w:uiPriority="0" w:unhideWhenUsed="1"/>
    <w:lsdException w:name="macro" w:semiHidden="1" w:uiPriority="0" w:unhideWhenUsed="1"/>
    <w:lsdException w:name="toa heading" w:semiHidden="1" w:uiPriority="0" w:unhideWhenUsed="1"/>
    <w:lsdException w:name="List" w:semiHidden="1" w:uiPriority="0" w:unhideWhenUsed="1"/>
    <w:lsdException w:name="List Bullet" w:semiHidden="1" w:uiPriority="0" w:unhideWhenUsed="1"/>
    <w:lsdException w:name="List Number" w:semiHidden="1" w:uiPriority="0" w:unhideWhenUsed="1"/>
    <w:lsdException w:name="List 2" w:semiHidden="1" w:uiPriority="0" w:unhideWhenUsed="1"/>
    <w:lsdException w:name="List 3" w:semiHidden="1" w:uiPriority="0" w:unhideWhenUsed="1"/>
    <w:lsdException w:name="List 4" w:semiHidden="1" w:uiPriority="0" w:unhideWhenUsed="1"/>
    <w:lsdException w:name="List 5" w:semiHidden="1" w:uiPriority="0"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iPriority="0" w:unhideWhenUsed="1"/>
    <w:lsdException w:name="List Continue" w:semiHidden="1" w:uiPriority="0" w:unhideWhenUsed="1"/>
    <w:lsdException w:name="List Continue 2" w:semiHidden="1" w:uiPriority="0" w:unhideWhenUsed="1"/>
    <w:lsdException w:name="List Continue 3" w:semiHidden="1" w:uiPriority="0" w:unhideWhenUsed="1"/>
    <w:lsdException w:name="List Continue 4" w:semiHidden="1" w:uiPriority="0" w:unhideWhenUsed="1"/>
    <w:lsdException w:name="List Continue 5" w:semiHidden="1" w:uiPriority="0" w:unhideWhenUsed="1"/>
    <w:lsdException w:name="Message Header" w:semiHidden="1" w:uiPriority="0"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iPriority="0"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iPriority="0"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iPriority="0"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iPriority="0"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0"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51C93"/>
    <w:pPr>
      <w:spacing w:after="0" w:line="240" w:lineRule="auto"/>
      <w:jc w:val="both"/>
    </w:pPr>
    <w:rPr>
      <w:rFonts w:ascii="Arial" w:eastAsia="Times New Roman" w:hAnsi="Arial" w:cs="Times New Roman"/>
      <w:szCs w:val="24"/>
      <w:lang w:eastAsia="en-GB"/>
    </w:rPr>
  </w:style>
  <w:style w:type="paragraph" w:styleId="Heading1">
    <w:name w:val="heading 1"/>
    <w:basedOn w:val="Normal"/>
    <w:next w:val="Paragraph1"/>
    <w:link w:val="Heading1Char"/>
    <w:qFormat/>
    <w:rsid w:val="00E52079"/>
    <w:pPr>
      <w:keepNext/>
      <w:numPr>
        <w:numId w:val="15"/>
      </w:numPr>
      <w:tabs>
        <w:tab w:val="clear" w:pos="432"/>
        <w:tab w:val="left" w:pos="851"/>
      </w:tabs>
      <w:spacing w:after="240"/>
      <w:jc w:val="left"/>
      <w:outlineLvl w:val="0"/>
    </w:pPr>
    <w:rPr>
      <w:b/>
      <w:caps/>
      <w:sz w:val="28"/>
      <w:szCs w:val="28"/>
    </w:rPr>
  </w:style>
  <w:style w:type="paragraph" w:styleId="Heading2">
    <w:name w:val="heading 2"/>
    <w:basedOn w:val="Normal"/>
    <w:next w:val="Paragraph2"/>
    <w:link w:val="Heading2Char"/>
    <w:qFormat/>
    <w:rsid w:val="00E52079"/>
    <w:pPr>
      <w:keepNext/>
      <w:keepLines/>
      <w:numPr>
        <w:ilvl w:val="1"/>
        <w:numId w:val="15"/>
      </w:numPr>
      <w:tabs>
        <w:tab w:val="clear" w:pos="1285"/>
        <w:tab w:val="left" w:pos="851"/>
      </w:tabs>
      <w:spacing w:after="240"/>
      <w:ind w:left="576"/>
      <w:outlineLvl w:val="1"/>
    </w:pPr>
    <w:rPr>
      <w:b/>
      <w:caps/>
      <w:szCs w:val="40"/>
    </w:rPr>
  </w:style>
  <w:style w:type="paragraph" w:styleId="Heading3">
    <w:name w:val="heading 3"/>
    <w:basedOn w:val="Normal"/>
    <w:next w:val="Normal"/>
    <w:link w:val="Heading3Char"/>
    <w:qFormat/>
    <w:rsid w:val="00E52079"/>
    <w:pPr>
      <w:keepNext/>
      <w:keepLines/>
      <w:numPr>
        <w:ilvl w:val="2"/>
        <w:numId w:val="15"/>
      </w:numPr>
      <w:tabs>
        <w:tab w:val="clear" w:pos="720"/>
        <w:tab w:val="left" w:pos="851"/>
      </w:tabs>
      <w:spacing w:after="240"/>
      <w:outlineLvl w:val="2"/>
    </w:pPr>
    <w:rPr>
      <w:b/>
      <w:szCs w:val="20"/>
    </w:rPr>
  </w:style>
  <w:style w:type="paragraph" w:styleId="Heading4">
    <w:name w:val="heading 4"/>
    <w:basedOn w:val="Normal"/>
    <w:next w:val="Normal"/>
    <w:link w:val="Heading4Char"/>
    <w:qFormat/>
    <w:rsid w:val="00E52079"/>
    <w:pPr>
      <w:keepNext/>
      <w:numPr>
        <w:ilvl w:val="3"/>
        <w:numId w:val="15"/>
      </w:numPr>
      <w:tabs>
        <w:tab w:val="clear" w:pos="864"/>
        <w:tab w:val="left" w:pos="1418"/>
      </w:tabs>
      <w:spacing w:after="240"/>
      <w:outlineLvl w:val="3"/>
    </w:pPr>
    <w:rPr>
      <w:b/>
      <w:bCs/>
      <w:szCs w:val="22"/>
    </w:rPr>
  </w:style>
  <w:style w:type="paragraph" w:styleId="Heading5">
    <w:name w:val="heading 5"/>
    <w:basedOn w:val="Normal"/>
    <w:next w:val="Normal"/>
    <w:link w:val="Heading5Char"/>
    <w:qFormat/>
    <w:rsid w:val="00E52079"/>
    <w:pPr>
      <w:numPr>
        <w:ilvl w:val="4"/>
        <w:numId w:val="15"/>
      </w:numPr>
      <w:spacing w:after="60"/>
      <w:outlineLvl w:val="4"/>
    </w:pPr>
    <w:rPr>
      <w:b/>
      <w:bCs/>
      <w:i/>
      <w:iCs/>
      <w:sz w:val="26"/>
      <w:szCs w:val="26"/>
    </w:rPr>
  </w:style>
  <w:style w:type="paragraph" w:styleId="Heading6">
    <w:name w:val="heading 6"/>
    <w:basedOn w:val="Normal"/>
    <w:next w:val="Normal"/>
    <w:link w:val="Heading6Char"/>
    <w:qFormat/>
    <w:rsid w:val="00E52079"/>
    <w:pPr>
      <w:numPr>
        <w:ilvl w:val="5"/>
        <w:numId w:val="15"/>
      </w:numPr>
      <w:spacing w:after="60"/>
      <w:outlineLvl w:val="5"/>
    </w:pPr>
    <w:rPr>
      <w:b/>
      <w:bCs/>
      <w:szCs w:val="22"/>
    </w:rPr>
  </w:style>
  <w:style w:type="paragraph" w:styleId="Heading7">
    <w:name w:val="heading 7"/>
    <w:basedOn w:val="Normal"/>
    <w:next w:val="Normal"/>
    <w:link w:val="Heading7Char"/>
    <w:qFormat/>
    <w:rsid w:val="00E52079"/>
    <w:pPr>
      <w:numPr>
        <w:ilvl w:val="6"/>
        <w:numId w:val="15"/>
      </w:numPr>
      <w:spacing w:after="60"/>
      <w:outlineLvl w:val="6"/>
    </w:pPr>
  </w:style>
  <w:style w:type="paragraph" w:styleId="Heading8">
    <w:name w:val="heading 8"/>
    <w:basedOn w:val="Normal"/>
    <w:next w:val="Normal"/>
    <w:link w:val="Heading8Char"/>
    <w:qFormat/>
    <w:rsid w:val="00E52079"/>
    <w:pPr>
      <w:numPr>
        <w:ilvl w:val="7"/>
        <w:numId w:val="15"/>
      </w:numPr>
      <w:spacing w:after="60"/>
      <w:outlineLvl w:val="7"/>
    </w:pPr>
    <w:rPr>
      <w:i/>
      <w:iCs/>
    </w:rPr>
  </w:style>
  <w:style w:type="paragraph" w:styleId="Heading9">
    <w:name w:val="heading 9"/>
    <w:basedOn w:val="Normal"/>
    <w:next w:val="Normal"/>
    <w:link w:val="Heading9Char"/>
    <w:qFormat/>
    <w:rsid w:val="00E52079"/>
    <w:pPr>
      <w:numPr>
        <w:ilvl w:val="8"/>
        <w:numId w:val="15"/>
      </w:numPr>
      <w:spacing w:after="60"/>
      <w:outlineLvl w:val="8"/>
    </w:pPr>
    <w:rPr>
      <w:rFonts w:cs="Arial"/>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Paragraph1">
    <w:name w:val="Paragraph 1"/>
    <w:basedOn w:val="Heading2"/>
    <w:rsid w:val="00E52079"/>
    <w:pPr>
      <w:keepNext w:val="0"/>
      <w:keepLines w:val="0"/>
      <w:spacing w:line="360" w:lineRule="auto"/>
    </w:pPr>
    <w:rPr>
      <w:b w:val="0"/>
      <w:caps w:val="0"/>
      <w:szCs w:val="22"/>
    </w:rPr>
  </w:style>
  <w:style w:type="paragraph" w:customStyle="1" w:styleId="Paragraph2">
    <w:name w:val="Paragraph 2"/>
    <w:basedOn w:val="Heading3"/>
    <w:rsid w:val="00E52079"/>
    <w:pPr>
      <w:keepNext w:val="0"/>
      <w:keepLines w:val="0"/>
    </w:pPr>
    <w:rPr>
      <w:b w:val="0"/>
      <w:szCs w:val="22"/>
    </w:rPr>
  </w:style>
  <w:style w:type="character" w:customStyle="1" w:styleId="Heading3Char">
    <w:name w:val="Heading 3 Char"/>
    <w:basedOn w:val="DefaultParagraphFont"/>
    <w:link w:val="Heading3"/>
    <w:rsid w:val="00E52079"/>
    <w:rPr>
      <w:rFonts w:ascii="Verdana" w:eastAsia="Times New Roman" w:hAnsi="Verdana" w:cs="Times New Roman"/>
      <w:b/>
      <w:szCs w:val="20"/>
      <w:lang w:eastAsia="en-GB"/>
    </w:rPr>
  </w:style>
  <w:style w:type="character" w:customStyle="1" w:styleId="Heading2Char">
    <w:name w:val="Heading 2 Char"/>
    <w:basedOn w:val="DefaultParagraphFont"/>
    <w:link w:val="Heading2"/>
    <w:rsid w:val="00E52079"/>
    <w:rPr>
      <w:rFonts w:ascii="Verdana" w:eastAsia="Times New Roman" w:hAnsi="Verdana" w:cs="Times New Roman"/>
      <w:b/>
      <w:caps/>
      <w:szCs w:val="40"/>
      <w:lang w:eastAsia="en-GB"/>
    </w:rPr>
  </w:style>
  <w:style w:type="character" w:customStyle="1" w:styleId="Heading1Char">
    <w:name w:val="Heading 1 Char"/>
    <w:basedOn w:val="DefaultParagraphFont"/>
    <w:link w:val="Heading1"/>
    <w:rsid w:val="00E52079"/>
    <w:rPr>
      <w:rFonts w:ascii="Verdana" w:eastAsia="Times New Roman" w:hAnsi="Verdana" w:cs="Times New Roman"/>
      <w:b/>
      <w:caps/>
      <w:sz w:val="28"/>
      <w:szCs w:val="28"/>
      <w:lang w:eastAsia="en-GB"/>
    </w:rPr>
  </w:style>
  <w:style w:type="character" w:customStyle="1" w:styleId="Heading4Char">
    <w:name w:val="Heading 4 Char"/>
    <w:basedOn w:val="DefaultParagraphFont"/>
    <w:link w:val="Heading4"/>
    <w:rsid w:val="00E52079"/>
    <w:rPr>
      <w:rFonts w:ascii="Verdana" w:eastAsia="Times New Roman" w:hAnsi="Verdana" w:cs="Times New Roman"/>
      <w:b/>
      <w:bCs/>
      <w:lang w:eastAsia="en-GB"/>
    </w:rPr>
  </w:style>
  <w:style w:type="character" w:customStyle="1" w:styleId="Heading5Char">
    <w:name w:val="Heading 5 Char"/>
    <w:basedOn w:val="DefaultParagraphFont"/>
    <w:link w:val="Heading5"/>
    <w:rsid w:val="00E52079"/>
    <w:rPr>
      <w:rFonts w:ascii="Verdana" w:eastAsia="Times New Roman" w:hAnsi="Verdana" w:cs="Times New Roman"/>
      <w:b/>
      <w:bCs/>
      <w:i/>
      <w:iCs/>
      <w:sz w:val="26"/>
      <w:szCs w:val="26"/>
      <w:lang w:eastAsia="en-GB"/>
    </w:rPr>
  </w:style>
  <w:style w:type="character" w:customStyle="1" w:styleId="Heading6Char">
    <w:name w:val="Heading 6 Char"/>
    <w:basedOn w:val="DefaultParagraphFont"/>
    <w:link w:val="Heading6"/>
    <w:rsid w:val="00E52079"/>
    <w:rPr>
      <w:rFonts w:ascii="Verdana" w:eastAsia="Times New Roman" w:hAnsi="Verdana" w:cs="Times New Roman"/>
      <w:b/>
      <w:bCs/>
      <w:lang w:eastAsia="en-GB"/>
    </w:rPr>
  </w:style>
  <w:style w:type="character" w:customStyle="1" w:styleId="Heading7Char">
    <w:name w:val="Heading 7 Char"/>
    <w:basedOn w:val="DefaultParagraphFont"/>
    <w:link w:val="Heading7"/>
    <w:rsid w:val="00E52079"/>
    <w:rPr>
      <w:rFonts w:ascii="Verdana" w:eastAsia="Times New Roman" w:hAnsi="Verdana" w:cs="Times New Roman"/>
      <w:szCs w:val="24"/>
      <w:lang w:eastAsia="en-GB"/>
    </w:rPr>
  </w:style>
  <w:style w:type="character" w:customStyle="1" w:styleId="Heading8Char">
    <w:name w:val="Heading 8 Char"/>
    <w:basedOn w:val="DefaultParagraphFont"/>
    <w:link w:val="Heading8"/>
    <w:rsid w:val="00E52079"/>
    <w:rPr>
      <w:rFonts w:ascii="Verdana" w:eastAsia="Times New Roman" w:hAnsi="Verdana" w:cs="Times New Roman"/>
      <w:i/>
      <w:iCs/>
      <w:szCs w:val="24"/>
      <w:lang w:eastAsia="en-GB"/>
    </w:rPr>
  </w:style>
  <w:style w:type="character" w:customStyle="1" w:styleId="Heading9Char">
    <w:name w:val="Heading 9 Char"/>
    <w:basedOn w:val="DefaultParagraphFont"/>
    <w:link w:val="Heading9"/>
    <w:rsid w:val="00E52079"/>
    <w:rPr>
      <w:rFonts w:ascii="Verdana" w:eastAsia="Times New Roman" w:hAnsi="Verdana" w:cs="Arial"/>
      <w:lang w:eastAsia="en-GB"/>
    </w:rPr>
  </w:style>
  <w:style w:type="paragraph" w:styleId="Header">
    <w:name w:val="header"/>
    <w:basedOn w:val="Normal"/>
    <w:link w:val="HeaderChar"/>
    <w:rsid w:val="00E52079"/>
    <w:pPr>
      <w:tabs>
        <w:tab w:val="center" w:pos="4513"/>
        <w:tab w:val="right" w:pos="9026"/>
      </w:tabs>
      <w:jc w:val="center"/>
    </w:pPr>
    <w:rPr>
      <w:b/>
      <w:sz w:val="20"/>
    </w:rPr>
  </w:style>
  <w:style w:type="character" w:customStyle="1" w:styleId="HeaderChar">
    <w:name w:val="Header Char"/>
    <w:basedOn w:val="DefaultParagraphFont"/>
    <w:link w:val="Header"/>
    <w:rsid w:val="00E52079"/>
    <w:rPr>
      <w:rFonts w:ascii="Verdana" w:eastAsia="Times New Roman" w:hAnsi="Verdana" w:cs="Times New Roman"/>
      <w:b/>
      <w:sz w:val="20"/>
      <w:szCs w:val="24"/>
      <w:lang w:eastAsia="en-GB"/>
    </w:rPr>
  </w:style>
  <w:style w:type="character" w:customStyle="1" w:styleId="BalloonTextChar">
    <w:name w:val="Balloon Text Char"/>
    <w:basedOn w:val="DefaultParagraphFont"/>
    <w:link w:val="BalloonText"/>
    <w:semiHidden/>
    <w:rsid w:val="00E52079"/>
    <w:rPr>
      <w:rFonts w:ascii="Tahoma" w:eastAsia="Times New Roman" w:hAnsi="Tahoma" w:cs="Tahoma"/>
      <w:sz w:val="16"/>
      <w:szCs w:val="16"/>
      <w:lang w:eastAsia="en-GB"/>
    </w:rPr>
  </w:style>
  <w:style w:type="paragraph" w:styleId="BalloonText">
    <w:name w:val="Balloon Text"/>
    <w:basedOn w:val="Normal"/>
    <w:link w:val="BalloonTextChar"/>
    <w:semiHidden/>
    <w:rsid w:val="00E52079"/>
    <w:rPr>
      <w:rFonts w:ascii="Tahoma" w:hAnsi="Tahoma" w:cs="Tahoma"/>
      <w:sz w:val="16"/>
      <w:szCs w:val="16"/>
    </w:rPr>
  </w:style>
  <w:style w:type="paragraph" w:styleId="Footer">
    <w:name w:val="footer"/>
    <w:basedOn w:val="Normal"/>
    <w:link w:val="FooterChar"/>
    <w:uiPriority w:val="99"/>
    <w:rsid w:val="00E52079"/>
    <w:pPr>
      <w:tabs>
        <w:tab w:val="center" w:pos="4153"/>
        <w:tab w:val="right" w:pos="8306"/>
      </w:tabs>
      <w:jc w:val="right"/>
    </w:pPr>
    <w:rPr>
      <w:b/>
      <w:sz w:val="20"/>
    </w:rPr>
  </w:style>
  <w:style w:type="character" w:customStyle="1" w:styleId="FooterChar">
    <w:name w:val="Footer Char"/>
    <w:basedOn w:val="DefaultParagraphFont"/>
    <w:link w:val="Footer"/>
    <w:uiPriority w:val="99"/>
    <w:rsid w:val="00E52079"/>
    <w:rPr>
      <w:rFonts w:ascii="Verdana" w:eastAsia="Times New Roman" w:hAnsi="Verdana" w:cs="Times New Roman"/>
      <w:b/>
      <w:sz w:val="20"/>
      <w:szCs w:val="24"/>
      <w:lang w:eastAsia="en-GB"/>
    </w:rPr>
  </w:style>
  <w:style w:type="character" w:styleId="Hyperlink">
    <w:name w:val="Hyperlink"/>
    <w:uiPriority w:val="99"/>
    <w:rsid w:val="00E52079"/>
    <w:rPr>
      <w:color w:val="0000FF"/>
      <w:u w:val="single"/>
    </w:rPr>
  </w:style>
  <w:style w:type="character" w:styleId="FollowedHyperlink">
    <w:name w:val="FollowedHyperlink"/>
    <w:rsid w:val="00E52079"/>
    <w:rPr>
      <w:rFonts w:ascii="Verdana" w:hAnsi="Verdana"/>
      <w:color w:val="800080"/>
      <w:u w:val="single"/>
    </w:rPr>
  </w:style>
  <w:style w:type="paragraph" w:styleId="CommentText">
    <w:name w:val="annotation text"/>
    <w:basedOn w:val="Normal"/>
    <w:link w:val="CommentTextChar"/>
    <w:uiPriority w:val="99"/>
    <w:rsid w:val="00E52079"/>
    <w:rPr>
      <w:sz w:val="20"/>
      <w:szCs w:val="20"/>
    </w:rPr>
  </w:style>
  <w:style w:type="character" w:customStyle="1" w:styleId="CommentTextChar">
    <w:name w:val="Comment Text Char"/>
    <w:basedOn w:val="DefaultParagraphFont"/>
    <w:link w:val="CommentText"/>
    <w:uiPriority w:val="99"/>
    <w:rsid w:val="00E52079"/>
    <w:rPr>
      <w:rFonts w:ascii="Verdana" w:eastAsia="Times New Roman" w:hAnsi="Verdana" w:cs="Times New Roman"/>
      <w:sz w:val="20"/>
      <w:szCs w:val="20"/>
      <w:lang w:eastAsia="en-GB"/>
    </w:rPr>
  </w:style>
  <w:style w:type="character" w:customStyle="1" w:styleId="DocumentMapChar">
    <w:name w:val="Document Map Char"/>
    <w:basedOn w:val="DefaultParagraphFont"/>
    <w:link w:val="DocumentMap"/>
    <w:semiHidden/>
    <w:rsid w:val="00E52079"/>
    <w:rPr>
      <w:rFonts w:ascii="Tahoma" w:eastAsia="Times New Roman" w:hAnsi="Tahoma" w:cs="Tahoma"/>
      <w:szCs w:val="24"/>
      <w:shd w:val="clear" w:color="auto" w:fill="000080"/>
      <w:lang w:eastAsia="en-GB"/>
    </w:rPr>
  </w:style>
  <w:style w:type="paragraph" w:styleId="DocumentMap">
    <w:name w:val="Document Map"/>
    <w:basedOn w:val="Normal"/>
    <w:link w:val="DocumentMapChar"/>
    <w:semiHidden/>
    <w:rsid w:val="00E52079"/>
    <w:pPr>
      <w:shd w:val="clear" w:color="auto" w:fill="000080"/>
    </w:pPr>
    <w:rPr>
      <w:rFonts w:ascii="Tahoma" w:hAnsi="Tahoma" w:cs="Tahoma"/>
    </w:rPr>
  </w:style>
  <w:style w:type="character" w:customStyle="1" w:styleId="EndnoteTextChar">
    <w:name w:val="Endnote Text Char"/>
    <w:basedOn w:val="DefaultParagraphFont"/>
    <w:link w:val="EndnoteText"/>
    <w:semiHidden/>
    <w:rsid w:val="00E52079"/>
    <w:rPr>
      <w:rFonts w:ascii="Verdana" w:eastAsia="Times New Roman" w:hAnsi="Verdana" w:cs="Times New Roman"/>
      <w:sz w:val="20"/>
      <w:szCs w:val="20"/>
      <w:lang w:eastAsia="en-GB"/>
    </w:rPr>
  </w:style>
  <w:style w:type="paragraph" w:styleId="EndnoteText">
    <w:name w:val="endnote text"/>
    <w:basedOn w:val="Normal"/>
    <w:link w:val="EndnoteTextChar"/>
    <w:semiHidden/>
    <w:rsid w:val="00E52079"/>
    <w:rPr>
      <w:sz w:val="20"/>
      <w:szCs w:val="20"/>
    </w:rPr>
  </w:style>
  <w:style w:type="paragraph" w:styleId="FootnoteText">
    <w:name w:val="footnote text"/>
    <w:basedOn w:val="Normal"/>
    <w:link w:val="FootnoteTextChar"/>
    <w:semiHidden/>
    <w:rsid w:val="00E52079"/>
    <w:rPr>
      <w:sz w:val="20"/>
      <w:szCs w:val="20"/>
    </w:rPr>
  </w:style>
  <w:style w:type="character" w:customStyle="1" w:styleId="FootnoteTextChar">
    <w:name w:val="Footnote Text Char"/>
    <w:basedOn w:val="DefaultParagraphFont"/>
    <w:link w:val="FootnoteText"/>
    <w:semiHidden/>
    <w:rsid w:val="00E52079"/>
    <w:rPr>
      <w:rFonts w:ascii="Verdana" w:eastAsia="Times New Roman" w:hAnsi="Verdana" w:cs="Times New Roman"/>
      <w:sz w:val="20"/>
      <w:szCs w:val="20"/>
      <w:lang w:eastAsia="en-GB"/>
    </w:rPr>
  </w:style>
  <w:style w:type="paragraph" w:styleId="HTMLAddress">
    <w:name w:val="HTML Address"/>
    <w:basedOn w:val="Normal"/>
    <w:link w:val="HTMLAddressChar"/>
    <w:rsid w:val="00E52079"/>
    <w:rPr>
      <w:i/>
      <w:iCs/>
    </w:rPr>
  </w:style>
  <w:style w:type="character" w:customStyle="1" w:styleId="HTMLAddressChar">
    <w:name w:val="HTML Address Char"/>
    <w:basedOn w:val="DefaultParagraphFont"/>
    <w:link w:val="HTMLAddress"/>
    <w:rsid w:val="00E52079"/>
    <w:rPr>
      <w:rFonts w:ascii="Verdana" w:eastAsia="Times New Roman" w:hAnsi="Verdana" w:cs="Times New Roman"/>
      <w:i/>
      <w:iCs/>
      <w:szCs w:val="24"/>
      <w:lang w:eastAsia="en-GB"/>
    </w:rPr>
  </w:style>
  <w:style w:type="paragraph" w:styleId="HTMLPreformatted">
    <w:name w:val="HTML Preformatted"/>
    <w:basedOn w:val="Normal"/>
    <w:link w:val="HTMLPreformattedChar"/>
    <w:rsid w:val="00E52079"/>
    <w:rPr>
      <w:rFonts w:ascii="Courier New" w:hAnsi="Courier New" w:cs="Courier New"/>
      <w:sz w:val="20"/>
      <w:szCs w:val="20"/>
    </w:rPr>
  </w:style>
  <w:style w:type="character" w:customStyle="1" w:styleId="HTMLPreformattedChar">
    <w:name w:val="HTML Preformatted Char"/>
    <w:basedOn w:val="DefaultParagraphFont"/>
    <w:link w:val="HTMLPreformatted"/>
    <w:rsid w:val="00E52079"/>
    <w:rPr>
      <w:rFonts w:ascii="Courier New" w:eastAsia="Times New Roman" w:hAnsi="Courier New" w:cs="Courier New"/>
      <w:sz w:val="20"/>
      <w:szCs w:val="20"/>
      <w:lang w:eastAsia="en-GB"/>
    </w:rPr>
  </w:style>
  <w:style w:type="paragraph" w:styleId="List">
    <w:name w:val="List"/>
    <w:basedOn w:val="Normal"/>
    <w:rsid w:val="00E52079"/>
    <w:pPr>
      <w:ind w:left="283" w:hanging="283"/>
    </w:pPr>
  </w:style>
  <w:style w:type="paragraph" w:styleId="List2">
    <w:name w:val="List 2"/>
    <w:basedOn w:val="Normal"/>
    <w:rsid w:val="00E52079"/>
    <w:pPr>
      <w:ind w:left="566" w:hanging="283"/>
    </w:pPr>
  </w:style>
  <w:style w:type="paragraph" w:styleId="List3">
    <w:name w:val="List 3"/>
    <w:basedOn w:val="Normal"/>
    <w:rsid w:val="00E52079"/>
    <w:pPr>
      <w:ind w:left="849" w:hanging="283"/>
    </w:pPr>
  </w:style>
  <w:style w:type="paragraph" w:styleId="List4">
    <w:name w:val="List 4"/>
    <w:basedOn w:val="Normal"/>
    <w:rsid w:val="00E52079"/>
    <w:pPr>
      <w:ind w:left="1132" w:hanging="283"/>
    </w:pPr>
  </w:style>
  <w:style w:type="paragraph" w:styleId="List5">
    <w:name w:val="List 5"/>
    <w:basedOn w:val="Normal"/>
    <w:rsid w:val="00E52079"/>
    <w:pPr>
      <w:ind w:left="1415" w:hanging="283"/>
    </w:pPr>
  </w:style>
  <w:style w:type="paragraph" w:styleId="ListBullet">
    <w:name w:val="List Bullet"/>
    <w:basedOn w:val="Normal"/>
    <w:autoRedefine/>
    <w:rsid w:val="00E52079"/>
    <w:pPr>
      <w:numPr>
        <w:numId w:val="1"/>
      </w:numPr>
    </w:pPr>
  </w:style>
  <w:style w:type="paragraph" w:styleId="ListBullet2">
    <w:name w:val="List Bullet 2"/>
    <w:basedOn w:val="Normal"/>
    <w:autoRedefine/>
    <w:rsid w:val="00E52079"/>
    <w:pPr>
      <w:numPr>
        <w:numId w:val="2"/>
      </w:numPr>
    </w:pPr>
  </w:style>
  <w:style w:type="paragraph" w:styleId="ListBullet3">
    <w:name w:val="List Bullet 3"/>
    <w:basedOn w:val="Normal"/>
    <w:autoRedefine/>
    <w:rsid w:val="00E52079"/>
    <w:pPr>
      <w:numPr>
        <w:numId w:val="3"/>
      </w:numPr>
    </w:pPr>
  </w:style>
  <w:style w:type="paragraph" w:styleId="ListBullet4">
    <w:name w:val="List Bullet 4"/>
    <w:basedOn w:val="Normal"/>
    <w:autoRedefine/>
    <w:rsid w:val="00E52079"/>
    <w:pPr>
      <w:numPr>
        <w:numId w:val="4"/>
      </w:numPr>
    </w:pPr>
  </w:style>
  <w:style w:type="paragraph" w:styleId="ListBullet5">
    <w:name w:val="List Bullet 5"/>
    <w:basedOn w:val="Normal"/>
    <w:autoRedefine/>
    <w:rsid w:val="00E52079"/>
    <w:pPr>
      <w:numPr>
        <w:numId w:val="5"/>
      </w:numPr>
    </w:pPr>
  </w:style>
  <w:style w:type="paragraph" w:styleId="ListContinue">
    <w:name w:val="List Continue"/>
    <w:basedOn w:val="Normal"/>
    <w:rsid w:val="00E52079"/>
    <w:pPr>
      <w:spacing w:after="120"/>
      <w:ind w:left="283"/>
    </w:pPr>
  </w:style>
  <w:style w:type="paragraph" w:styleId="ListContinue2">
    <w:name w:val="List Continue 2"/>
    <w:basedOn w:val="Normal"/>
    <w:rsid w:val="00E52079"/>
    <w:pPr>
      <w:spacing w:after="120"/>
      <w:ind w:left="566"/>
    </w:pPr>
  </w:style>
  <w:style w:type="paragraph" w:styleId="ListContinue3">
    <w:name w:val="List Continue 3"/>
    <w:basedOn w:val="Normal"/>
    <w:rsid w:val="00E52079"/>
    <w:pPr>
      <w:spacing w:after="120"/>
      <w:ind w:left="849"/>
    </w:pPr>
  </w:style>
  <w:style w:type="paragraph" w:styleId="ListContinue4">
    <w:name w:val="List Continue 4"/>
    <w:basedOn w:val="Normal"/>
    <w:rsid w:val="00E52079"/>
    <w:pPr>
      <w:spacing w:after="120"/>
      <w:ind w:left="1132"/>
    </w:pPr>
  </w:style>
  <w:style w:type="paragraph" w:styleId="ListContinue5">
    <w:name w:val="List Continue 5"/>
    <w:basedOn w:val="Normal"/>
    <w:rsid w:val="00E52079"/>
    <w:pPr>
      <w:spacing w:after="120"/>
      <w:ind w:left="1415"/>
    </w:pPr>
  </w:style>
  <w:style w:type="paragraph" w:styleId="ListNumber">
    <w:name w:val="List Number"/>
    <w:basedOn w:val="Normal"/>
    <w:rsid w:val="00E52079"/>
    <w:pPr>
      <w:numPr>
        <w:numId w:val="6"/>
      </w:numPr>
    </w:pPr>
  </w:style>
  <w:style w:type="paragraph" w:styleId="ListNumber2">
    <w:name w:val="List Number 2"/>
    <w:basedOn w:val="Normal"/>
    <w:rsid w:val="00E52079"/>
    <w:pPr>
      <w:numPr>
        <w:numId w:val="7"/>
      </w:numPr>
    </w:pPr>
  </w:style>
  <w:style w:type="paragraph" w:styleId="ListNumber3">
    <w:name w:val="List Number 3"/>
    <w:basedOn w:val="Normal"/>
    <w:rsid w:val="00E52079"/>
    <w:pPr>
      <w:numPr>
        <w:numId w:val="8"/>
      </w:numPr>
    </w:pPr>
  </w:style>
  <w:style w:type="paragraph" w:styleId="ListNumber4">
    <w:name w:val="List Number 4"/>
    <w:basedOn w:val="Normal"/>
    <w:rsid w:val="00E52079"/>
    <w:pPr>
      <w:numPr>
        <w:numId w:val="9"/>
      </w:numPr>
    </w:pPr>
  </w:style>
  <w:style w:type="paragraph" w:styleId="ListNumber5">
    <w:name w:val="List Number 5"/>
    <w:basedOn w:val="Normal"/>
    <w:rsid w:val="00E52079"/>
    <w:pPr>
      <w:numPr>
        <w:numId w:val="10"/>
      </w:numPr>
    </w:pPr>
  </w:style>
  <w:style w:type="character" w:customStyle="1" w:styleId="MacroTextChar">
    <w:name w:val="Macro Text Char"/>
    <w:basedOn w:val="DefaultParagraphFont"/>
    <w:link w:val="MacroText"/>
    <w:semiHidden/>
    <w:rsid w:val="00E52079"/>
    <w:rPr>
      <w:rFonts w:ascii="Courier New" w:eastAsia="Times New Roman" w:hAnsi="Courier New" w:cs="Courier New"/>
      <w:sz w:val="20"/>
      <w:szCs w:val="20"/>
      <w:lang w:eastAsia="en-GB"/>
    </w:rPr>
  </w:style>
  <w:style w:type="paragraph" w:styleId="MacroText">
    <w:name w:val="macro"/>
    <w:link w:val="MacroTextChar"/>
    <w:semiHidden/>
    <w:rsid w:val="00E52079"/>
    <w:pPr>
      <w:tabs>
        <w:tab w:val="left" w:pos="480"/>
        <w:tab w:val="left" w:pos="960"/>
        <w:tab w:val="left" w:pos="1440"/>
        <w:tab w:val="left" w:pos="1920"/>
        <w:tab w:val="left" w:pos="2400"/>
        <w:tab w:val="left" w:pos="2880"/>
        <w:tab w:val="left" w:pos="3360"/>
        <w:tab w:val="left" w:pos="3840"/>
        <w:tab w:val="left" w:pos="4320"/>
      </w:tabs>
      <w:spacing w:after="0" w:line="240" w:lineRule="auto"/>
      <w:ind w:left="851" w:hanging="851"/>
    </w:pPr>
    <w:rPr>
      <w:rFonts w:ascii="Courier New" w:eastAsia="Times New Roman" w:hAnsi="Courier New" w:cs="Courier New"/>
      <w:sz w:val="20"/>
      <w:szCs w:val="20"/>
      <w:lang w:eastAsia="en-GB"/>
    </w:rPr>
  </w:style>
  <w:style w:type="paragraph" w:styleId="MessageHeader">
    <w:name w:val="Message Header"/>
    <w:basedOn w:val="Normal"/>
    <w:link w:val="MessageHeaderChar"/>
    <w:rsid w:val="00E52079"/>
    <w:pPr>
      <w:pBdr>
        <w:top w:val="single" w:sz="6" w:space="1" w:color="auto"/>
        <w:left w:val="single" w:sz="6" w:space="1" w:color="auto"/>
        <w:bottom w:val="single" w:sz="6" w:space="1" w:color="auto"/>
        <w:right w:val="single" w:sz="6" w:space="1" w:color="auto"/>
      </w:pBdr>
      <w:shd w:val="pct20" w:color="auto" w:fill="auto"/>
      <w:ind w:left="1134" w:hanging="1134"/>
    </w:pPr>
    <w:rPr>
      <w:rFonts w:cs="Arial"/>
    </w:rPr>
  </w:style>
  <w:style w:type="character" w:customStyle="1" w:styleId="MessageHeaderChar">
    <w:name w:val="Message Header Char"/>
    <w:basedOn w:val="DefaultParagraphFont"/>
    <w:link w:val="MessageHeader"/>
    <w:rsid w:val="00E52079"/>
    <w:rPr>
      <w:rFonts w:ascii="Arial" w:eastAsia="Times New Roman" w:hAnsi="Arial" w:cs="Arial"/>
      <w:szCs w:val="24"/>
      <w:shd w:val="pct20" w:color="auto" w:fill="auto"/>
      <w:lang w:eastAsia="en-GB"/>
    </w:rPr>
  </w:style>
  <w:style w:type="paragraph" w:styleId="NormalWeb">
    <w:name w:val="Normal (Web)"/>
    <w:basedOn w:val="Normal"/>
    <w:uiPriority w:val="99"/>
    <w:rsid w:val="00E52079"/>
  </w:style>
  <w:style w:type="paragraph" w:styleId="TableofFigures">
    <w:name w:val="table of figures"/>
    <w:basedOn w:val="Normal"/>
    <w:next w:val="Normal"/>
    <w:semiHidden/>
    <w:rsid w:val="00E52079"/>
    <w:pPr>
      <w:ind w:left="480" w:hanging="480"/>
    </w:pPr>
  </w:style>
  <w:style w:type="character" w:customStyle="1" w:styleId="StyleBold">
    <w:name w:val="Style Bold"/>
    <w:rsid w:val="00E52079"/>
    <w:rPr>
      <w:rFonts w:ascii="Verdana" w:hAnsi="Verdana"/>
      <w:b/>
      <w:bCs/>
    </w:rPr>
  </w:style>
  <w:style w:type="paragraph" w:styleId="TOC1">
    <w:name w:val="toc 1"/>
    <w:basedOn w:val="Normal"/>
    <w:next w:val="Normal"/>
    <w:uiPriority w:val="39"/>
    <w:rsid w:val="00E52079"/>
    <w:pPr>
      <w:tabs>
        <w:tab w:val="right" w:pos="8364"/>
      </w:tabs>
      <w:spacing w:before="240" w:after="120"/>
      <w:ind w:left="851" w:right="374" w:hanging="851"/>
      <w:jc w:val="left"/>
    </w:pPr>
    <w:rPr>
      <w:b/>
      <w:bCs/>
      <w:caps/>
      <w:szCs w:val="22"/>
    </w:rPr>
  </w:style>
  <w:style w:type="paragraph" w:styleId="TOC2">
    <w:name w:val="toc 2"/>
    <w:basedOn w:val="Normal"/>
    <w:next w:val="Normal"/>
    <w:uiPriority w:val="39"/>
    <w:rsid w:val="00E52079"/>
    <w:pPr>
      <w:tabs>
        <w:tab w:val="right" w:pos="8364"/>
      </w:tabs>
      <w:ind w:left="851" w:right="374" w:hanging="851"/>
      <w:jc w:val="left"/>
    </w:pPr>
    <w:rPr>
      <w:b/>
      <w:noProof/>
      <w:szCs w:val="22"/>
    </w:rPr>
  </w:style>
  <w:style w:type="paragraph" w:customStyle="1" w:styleId="Reportdetails">
    <w:name w:val="Report details"/>
    <w:basedOn w:val="Normal"/>
    <w:rsid w:val="00E52079"/>
    <w:pPr>
      <w:jc w:val="right"/>
    </w:pPr>
    <w:rPr>
      <w:b/>
      <w:spacing w:val="10"/>
      <w:sz w:val="24"/>
    </w:rPr>
  </w:style>
  <w:style w:type="character" w:styleId="FootnoteReference">
    <w:name w:val="footnote reference"/>
    <w:semiHidden/>
    <w:rsid w:val="00E52079"/>
    <w:rPr>
      <w:vertAlign w:val="superscript"/>
    </w:rPr>
  </w:style>
  <w:style w:type="paragraph" w:customStyle="1" w:styleId="Footnote">
    <w:name w:val="Footnote"/>
    <w:basedOn w:val="Footer"/>
    <w:rsid w:val="00E52079"/>
    <w:pPr>
      <w:tabs>
        <w:tab w:val="clear" w:pos="4153"/>
        <w:tab w:val="clear" w:pos="8306"/>
        <w:tab w:val="right" w:pos="10773"/>
      </w:tabs>
    </w:pPr>
    <w:rPr>
      <w:rFonts w:cs="Arial"/>
      <w:i/>
      <w:szCs w:val="20"/>
    </w:rPr>
  </w:style>
  <w:style w:type="table" w:styleId="TableGrid">
    <w:name w:val="Table Grid"/>
    <w:basedOn w:val="TableNormal"/>
    <w:rsid w:val="00E52079"/>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bstract">
    <w:name w:val="abstract"/>
    <w:basedOn w:val="Normal"/>
    <w:rsid w:val="00E52079"/>
    <w:pPr>
      <w:spacing w:after="240"/>
      <w:ind w:left="663" w:right="1230"/>
    </w:pPr>
  </w:style>
  <w:style w:type="paragraph" w:customStyle="1" w:styleId="Author2">
    <w:name w:val="Author2"/>
    <w:basedOn w:val="Normal"/>
    <w:rsid w:val="00E52079"/>
    <w:pPr>
      <w:keepNext/>
      <w:tabs>
        <w:tab w:val="left" w:pos="3402"/>
      </w:tabs>
      <w:suppressAutoHyphens/>
      <w:ind w:left="663" w:right="1230"/>
      <w:jc w:val="left"/>
    </w:pPr>
    <w:rPr>
      <w:spacing w:val="6"/>
      <w:sz w:val="24"/>
      <w:szCs w:val="40"/>
    </w:rPr>
  </w:style>
  <w:style w:type="character" w:styleId="PageNumber">
    <w:name w:val="page number"/>
    <w:rsid w:val="00E52079"/>
    <w:rPr>
      <w:rFonts w:ascii="Verdana" w:hAnsi="Verdana"/>
      <w:b/>
      <w:dstrike w:val="0"/>
      <w:sz w:val="20"/>
      <w:szCs w:val="22"/>
      <w:vertAlign w:val="baseline"/>
    </w:rPr>
  </w:style>
  <w:style w:type="paragraph" w:customStyle="1" w:styleId="Author1">
    <w:name w:val="Author1"/>
    <w:basedOn w:val="Normal"/>
    <w:rsid w:val="00E52079"/>
    <w:pPr>
      <w:ind w:right="1230"/>
      <w:jc w:val="left"/>
    </w:pPr>
    <w:rPr>
      <w:spacing w:val="6"/>
      <w:sz w:val="30"/>
      <w:szCs w:val="40"/>
    </w:rPr>
  </w:style>
  <w:style w:type="paragraph" w:customStyle="1" w:styleId="Title2">
    <w:name w:val="Title2"/>
    <w:basedOn w:val="Normal"/>
    <w:rsid w:val="00E52079"/>
    <w:pPr>
      <w:spacing w:after="480"/>
      <w:jc w:val="center"/>
    </w:pPr>
    <w:rPr>
      <w:b/>
      <w:sz w:val="30"/>
      <w:szCs w:val="40"/>
    </w:rPr>
  </w:style>
  <w:style w:type="paragraph" w:customStyle="1" w:styleId="Title1">
    <w:name w:val="Title1"/>
    <w:basedOn w:val="Normal"/>
    <w:rsid w:val="00E52079"/>
    <w:pPr>
      <w:spacing w:after="720"/>
      <w:jc w:val="left"/>
    </w:pPr>
    <w:rPr>
      <w:b/>
      <w:sz w:val="40"/>
      <w:szCs w:val="40"/>
    </w:rPr>
  </w:style>
  <w:style w:type="paragraph" w:customStyle="1" w:styleId="tabletitle">
    <w:name w:val="table title"/>
    <w:basedOn w:val="Normal"/>
    <w:rsid w:val="00E52079"/>
    <w:pPr>
      <w:spacing w:after="240"/>
      <w:jc w:val="center"/>
    </w:pPr>
    <w:rPr>
      <w:szCs w:val="22"/>
    </w:rPr>
  </w:style>
  <w:style w:type="paragraph" w:customStyle="1" w:styleId="tableheading">
    <w:name w:val="table heading"/>
    <w:basedOn w:val="tabletitle"/>
    <w:rsid w:val="00E52079"/>
    <w:pPr>
      <w:spacing w:after="0"/>
      <w:jc w:val="left"/>
    </w:pPr>
    <w:rPr>
      <w:b/>
      <w:sz w:val="20"/>
    </w:rPr>
  </w:style>
  <w:style w:type="paragraph" w:customStyle="1" w:styleId="tabletext">
    <w:name w:val="table text"/>
    <w:basedOn w:val="tabletitle"/>
    <w:rsid w:val="00E52079"/>
    <w:pPr>
      <w:spacing w:after="0"/>
      <w:jc w:val="left"/>
    </w:pPr>
    <w:rPr>
      <w:sz w:val="20"/>
    </w:rPr>
  </w:style>
  <w:style w:type="paragraph" w:customStyle="1" w:styleId="figurecaption">
    <w:name w:val="figure caption"/>
    <w:basedOn w:val="tabletitle"/>
    <w:rsid w:val="00E52079"/>
    <w:pPr>
      <w:spacing w:before="120"/>
    </w:pPr>
  </w:style>
  <w:style w:type="paragraph" w:customStyle="1" w:styleId="photographcaption">
    <w:name w:val="photograph caption"/>
    <w:basedOn w:val="Normal"/>
    <w:rsid w:val="00E52079"/>
    <w:rPr>
      <w:i/>
      <w:sz w:val="18"/>
    </w:rPr>
  </w:style>
  <w:style w:type="paragraph" w:customStyle="1" w:styleId="SummaryTitle">
    <w:name w:val="SummaryTitle"/>
    <w:basedOn w:val="Heading1"/>
    <w:rsid w:val="00E52079"/>
    <w:pPr>
      <w:numPr>
        <w:numId w:val="0"/>
      </w:numPr>
    </w:pPr>
  </w:style>
  <w:style w:type="paragraph" w:customStyle="1" w:styleId="Heading">
    <w:name w:val="Heading"/>
    <w:basedOn w:val="Normal"/>
    <w:rsid w:val="00E52079"/>
    <w:pPr>
      <w:tabs>
        <w:tab w:val="left" w:pos="3525"/>
      </w:tabs>
      <w:jc w:val="center"/>
    </w:pPr>
    <w:rPr>
      <w:b/>
      <w:sz w:val="28"/>
      <w:szCs w:val="28"/>
    </w:rPr>
  </w:style>
  <w:style w:type="paragraph" w:styleId="Subtitle">
    <w:name w:val="Subtitle"/>
    <w:basedOn w:val="Normal"/>
    <w:next w:val="Normal"/>
    <w:link w:val="SubtitleChar"/>
    <w:uiPriority w:val="11"/>
    <w:qFormat/>
    <w:rsid w:val="00E52079"/>
    <w:pPr>
      <w:spacing w:after="60"/>
      <w:jc w:val="center"/>
      <w:outlineLvl w:val="1"/>
    </w:pPr>
    <w:rPr>
      <w:rFonts w:ascii="Cambria" w:hAnsi="Cambria"/>
      <w:sz w:val="24"/>
    </w:rPr>
  </w:style>
  <w:style w:type="character" w:customStyle="1" w:styleId="SubtitleChar">
    <w:name w:val="Subtitle Char"/>
    <w:basedOn w:val="DefaultParagraphFont"/>
    <w:link w:val="Subtitle"/>
    <w:uiPriority w:val="11"/>
    <w:rsid w:val="00E52079"/>
    <w:rPr>
      <w:rFonts w:ascii="Cambria" w:eastAsia="Times New Roman" w:hAnsi="Cambria" w:cs="Times New Roman"/>
      <w:sz w:val="24"/>
      <w:szCs w:val="24"/>
      <w:lang w:eastAsia="en-GB"/>
    </w:rPr>
  </w:style>
  <w:style w:type="paragraph" w:customStyle="1" w:styleId="Title20">
    <w:name w:val="Title 2"/>
    <w:basedOn w:val="Normal"/>
    <w:rsid w:val="00E52079"/>
    <w:rPr>
      <w:b/>
      <w:sz w:val="28"/>
      <w:szCs w:val="28"/>
    </w:rPr>
  </w:style>
  <w:style w:type="paragraph" w:customStyle="1" w:styleId="AppendixTitle">
    <w:name w:val="AppendixTitle"/>
    <w:rsid w:val="002222AA"/>
    <w:pPr>
      <w:numPr>
        <w:numId w:val="11"/>
      </w:numPr>
      <w:tabs>
        <w:tab w:val="num" w:pos="1992"/>
        <w:tab w:val="left" w:pos="2268"/>
      </w:tabs>
      <w:spacing w:after="240" w:line="240" w:lineRule="auto"/>
    </w:pPr>
    <w:rPr>
      <w:rFonts w:ascii="Arial" w:eastAsia="Times New Roman" w:hAnsi="Arial" w:cs="Times New Roman"/>
      <w:b/>
      <w:caps/>
      <w:sz w:val="28"/>
      <w:szCs w:val="28"/>
      <w:lang w:eastAsia="en-GB"/>
    </w:rPr>
  </w:style>
  <w:style w:type="paragraph" w:customStyle="1" w:styleId="Appendix1">
    <w:name w:val="Appendix1"/>
    <w:rsid w:val="00E52079"/>
    <w:pPr>
      <w:numPr>
        <w:ilvl w:val="1"/>
        <w:numId w:val="11"/>
      </w:numPr>
      <w:tabs>
        <w:tab w:val="left" w:pos="1134"/>
      </w:tabs>
      <w:spacing w:after="240" w:line="240" w:lineRule="auto"/>
      <w:ind w:left="1134" w:hanging="1134"/>
      <w:jc w:val="both"/>
    </w:pPr>
    <w:rPr>
      <w:rFonts w:ascii="Verdana" w:eastAsia="Times New Roman" w:hAnsi="Verdana" w:cs="Times New Roman"/>
      <w:b/>
      <w:caps/>
      <w:szCs w:val="40"/>
      <w:lang w:eastAsia="en-GB"/>
    </w:rPr>
  </w:style>
  <w:style w:type="paragraph" w:customStyle="1" w:styleId="Appendix2">
    <w:name w:val="Appendix2"/>
    <w:rsid w:val="00E52079"/>
    <w:pPr>
      <w:numPr>
        <w:ilvl w:val="2"/>
        <w:numId w:val="11"/>
      </w:numPr>
      <w:tabs>
        <w:tab w:val="left" w:pos="1134"/>
      </w:tabs>
      <w:spacing w:after="240" w:line="240" w:lineRule="auto"/>
      <w:ind w:left="1134" w:hanging="1134"/>
      <w:jc w:val="both"/>
    </w:pPr>
    <w:rPr>
      <w:rFonts w:ascii="Verdana" w:eastAsia="Times New Roman" w:hAnsi="Verdana" w:cs="Times New Roman"/>
      <w:b/>
      <w:szCs w:val="20"/>
      <w:lang w:eastAsia="en-GB"/>
    </w:rPr>
  </w:style>
  <w:style w:type="paragraph" w:customStyle="1" w:styleId="Appendix3">
    <w:name w:val="Appendix3"/>
    <w:rsid w:val="00E52079"/>
    <w:pPr>
      <w:numPr>
        <w:ilvl w:val="3"/>
        <w:numId w:val="11"/>
      </w:numPr>
      <w:tabs>
        <w:tab w:val="left" w:pos="1134"/>
      </w:tabs>
      <w:spacing w:after="240" w:line="240" w:lineRule="auto"/>
      <w:ind w:left="1134" w:hanging="1134"/>
      <w:jc w:val="both"/>
    </w:pPr>
    <w:rPr>
      <w:rFonts w:ascii="Verdana" w:eastAsia="Times New Roman" w:hAnsi="Verdana" w:cs="Times New Roman"/>
      <w:b/>
      <w:bCs/>
      <w:lang w:eastAsia="en-GB"/>
    </w:rPr>
  </w:style>
  <w:style w:type="paragraph" w:customStyle="1" w:styleId="Appendixtext1">
    <w:name w:val="Appendixtext1"/>
    <w:basedOn w:val="Appendix2"/>
    <w:rsid w:val="00E52079"/>
    <w:pPr>
      <w:spacing w:line="360" w:lineRule="auto"/>
    </w:pPr>
    <w:rPr>
      <w:b w:val="0"/>
    </w:rPr>
  </w:style>
  <w:style w:type="paragraph" w:customStyle="1" w:styleId="Appendixtext2">
    <w:name w:val="Appendixtext2"/>
    <w:basedOn w:val="Appendix3"/>
    <w:rsid w:val="00E52079"/>
    <w:pPr>
      <w:spacing w:line="360" w:lineRule="auto"/>
    </w:pPr>
    <w:rPr>
      <w:b w:val="0"/>
    </w:rPr>
  </w:style>
  <w:style w:type="paragraph" w:customStyle="1" w:styleId="Appendix4">
    <w:name w:val="Appendix4"/>
    <w:rsid w:val="00E52079"/>
    <w:pPr>
      <w:numPr>
        <w:ilvl w:val="4"/>
        <w:numId w:val="11"/>
      </w:numPr>
      <w:tabs>
        <w:tab w:val="left" w:pos="1134"/>
      </w:tabs>
      <w:spacing w:after="0" w:line="240" w:lineRule="auto"/>
    </w:pPr>
    <w:rPr>
      <w:rFonts w:ascii="Verdana" w:eastAsia="Times New Roman" w:hAnsi="Verdana" w:cs="Times New Roman"/>
      <w:b/>
      <w:bCs/>
      <w:iCs/>
      <w:szCs w:val="26"/>
      <w:lang w:eastAsia="en-GB"/>
    </w:rPr>
  </w:style>
  <w:style w:type="paragraph" w:customStyle="1" w:styleId="Appendixtext3">
    <w:name w:val="Appendixtext3"/>
    <w:basedOn w:val="Appendix4"/>
    <w:rsid w:val="00E52079"/>
    <w:pPr>
      <w:spacing w:after="240" w:line="360" w:lineRule="auto"/>
      <w:ind w:left="1134" w:hanging="1134"/>
      <w:jc w:val="both"/>
    </w:pPr>
    <w:rPr>
      <w:b w:val="0"/>
      <w:bCs w:val="0"/>
      <w:iCs w:val="0"/>
    </w:rPr>
  </w:style>
  <w:style w:type="paragraph" w:customStyle="1" w:styleId="Paragraph3">
    <w:name w:val="Paragraph 3"/>
    <w:basedOn w:val="Heading4"/>
    <w:rsid w:val="00E52079"/>
    <w:pPr>
      <w:ind w:left="862" w:hanging="862"/>
    </w:pPr>
    <w:rPr>
      <w:b w:val="0"/>
    </w:rPr>
  </w:style>
  <w:style w:type="character" w:customStyle="1" w:styleId="StyleSuperscript">
    <w:name w:val="Style Superscript"/>
    <w:rsid w:val="00E52079"/>
    <w:rPr>
      <w:rFonts w:ascii="Verdana" w:hAnsi="Verdana"/>
      <w:vertAlign w:val="superscript"/>
    </w:rPr>
  </w:style>
  <w:style w:type="character" w:styleId="SubtleEmphasis">
    <w:name w:val="Subtle Emphasis"/>
    <w:uiPriority w:val="19"/>
    <w:qFormat/>
    <w:rsid w:val="00E52079"/>
    <w:rPr>
      <w:i/>
      <w:iCs/>
      <w:color w:val="808080"/>
    </w:rPr>
  </w:style>
  <w:style w:type="character" w:styleId="IntenseEmphasis">
    <w:name w:val="Intense Emphasis"/>
    <w:uiPriority w:val="21"/>
    <w:qFormat/>
    <w:rsid w:val="00E52079"/>
    <w:rPr>
      <w:b/>
      <w:bCs/>
      <w:i/>
      <w:iCs/>
      <w:color w:val="629DD1"/>
    </w:rPr>
  </w:style>
  <w:style w:type="paragraph" w:customStyle="1" w:styleId="BulletPs">
    <w:name w:val="Bullet Ps"/>
    <w:basedOn w:val="Normal"/>
    <w:rsid w:val="00E52079"/>
    <w:pPr>
      <w:numPr>
        <w:numId w:val="12"/>
      </w:numPr>
      <w:suppressAutoHyphens/>
      <w:spacing w:before="20" w:after="160" w:line="247" w:lineRule="auto"/>
      <w:ind w:left="1135" w:hanging="284"/>
    </w:pPr>
    <w:rPr>
      <w:rFonts w:ascii="Times New Roman" w:hAnsi="Times New Roman"/>
      <w:szCs w:val="20"/>
      <w:lang w:eastAsia="en-US"/>
    </w:rPr>
  </w:style>
  <w:style w:type="paragraph" w:styleId="BodyText">
    <w:name w:val="Body Text"/>
    <w:basedOn w:val="Normal"/>
    <w:link w:val="BodyTextChar"/>
    <w:uiPriority w:val="99"/>
    <w:rsid w:val="00E52079"/>
    <w:pPr>
      <w:jc w:val="center"/>
    </w:pPr>
    <w:rPr>
      <w:b/>
      <w:sz w:val="28"/>
      <w:szCs w:val="20"/>
    </w:rPr>
  </w:style>
  <w:style w:type="character" w:customStyle="1" w:styleId="BodyTextChar">
    <w:name w:val="Body Text Char"/>
    <w:basedOn w:val="DefaultParagraphFont"/>
    <w:link w:val="BodyText"/>
    <w:uiPriority w:val="99"/>
    <w:rsid w:val="00E52079"/>
    <w:rPr>
      <w:rFonts w:ascii="Arial" w:eastAsia="Times New Roman" w:hAnsi="Arial" w:cs="Times New Roman"/>
      <w:b/>
      <w:sz w:val="28"/>
      <w:szCs w:val="20"/>
      <w:lang w:eastAsia="en-GB"/>
    </w:rPr>
  </w:style>
  <w:style w:type="paragraph" w:styleId="BodyText2">
    <w:name w:val="Body Text 2"/>
    <w:basedOn w:val="Normal"/>
    <w:link w:val="BodyText2Char"/>
    <w:rsid w:val="00E52079"/>
    <w:pPr>
      <w:spacing w:after="120" w:line="480" w:lineRule="auto"/>
      <w:jc w:val="left"/>
    </w:pPr>
    <w:rPr>
      <w:rFonts w:ascii="Times New Roman" w:hAnsi="Times New Roman"/>
      <w:sz w:val="20"/>
      <w:szCs w:val="20"/>
    </w:rPr>
  </w:style>
  <w:style w:type="character" w:customStyle="1" w:styleId="BodyText2Char">
    <w:name w:val="Body Text 2 Char"/>
    <w:basedOn w:val="DefaultParagraphFont"/>
    <w:link w:val="BodyText2"/>
    <w:rsid w:val="00E52079"/>
    <w:rPr>
      <w:rFonts w:ascii="Times New Roman" w:eastAsia="Times New Roman" w:hAnsi="Times New Roman" w:cs="Times New Roman"/>
      <w:sz w:val="20"/>
      <w:szCs w:val="20"/>
      <w:lang w:eastAsia="en-GB"/>
    </w:rPr>
  </w:style>
  <w:style w:type="paragraph" w:styleId="BodyTextIndent2">
    <w:name w:val="Body Text Indent 2"/>
    <w:basedOn w:val="Normal"/>
    <w:link w:val="BodyTextIndent2Char"/>
    <w:rsid w:val="00E52079"/>
    <w:pPr>
      <w:spacing w:after="120" w:line="480" w:lineRule="auto"/>
      <w:ind w:left="283"/>
      <w:jc w:val="left"/>
    </w:pPr>
    <w:rPr>
      <w:rFonts w:ascii="Times New Roman" w:hAnsi="Times New Roman"/>
      <w:sz w:val="20"/>
      <w:szCs w:val="20"/>
    </w:rPr>
  </w:style>
  <w:style w:type="character" w:customStyle="1" w:styleId="BodyTextIndent2Char">
    <w:name w:val="Body Text Indent 2 Char"/>
    <w:basedOn w:val="DefaultParagraphFont"/>
    <w:link w:val="BodyTextIndent2"/>
    <w:rsid w:val="00E52079"/>
    <w:rPr>
      <w:rFonts w:ascii="Times New Roman" w:eastAsia="Times New Roman" w:hAnsi="Times New Roman" w:cs="Times New Roman"/>
      <w:sz w:val="20"/>
      <w:szCs w:val="20"/>
      <w:lang w:eastAsia="en-GB"/>
    </w:rPr>
  </w:style>
  <w:style w:type="paragraph" w:customStyle="1" w:styleId="H3">
    <w:name w:val="H3"/>
    <w:basedOn w:val="Normal"/>
    <w:next w:val="Normal"/>
    <w:rsid w:val="00E52079"/>
    <w:pPr>
      <w:keepNext/>
      <w:spacing w:before="100" w:after="100"/>
      <w:jc w:val="left"/>
      <w:outlineLvl w:val="3"/>
    </w:pPr>
    <w:rPr>
      <w:rFonts w:ascii="Times New Roman" w:hAnsi="Times New Roman" w:cs="Times"/>
      <w:b/>
      <w:bCs/>
      <w:snapToGrid w:val="0"/>
      <w:sz w:val="28"/>
      <w:szCs w:val="28"/>
      <w:lang w:eastAsia="en-US" w:bidi="th-TH"/>
    </w:rPr>
  </w:style>
  <w:style w:type="paragraph" w:styleId="BodyText3">
    <w:name w:val="Body Text 3"/>
    <w:basedOn w:val="Normal"/>
    <w:link w:val="BodyText3Char"/>
    <w:rsid w:val="00E52079"/>
    <w:pPr>
      <w:spacing w:after="120"/>
      <w:jc w:val="left"/>
    </w:pPr>
    <w:rPr>
      <w:rFonts w:ascii="Times New Roman" w:hAnsi="Times New Roman"/>
      <w:sz w:val="16"/>
      <w:szCs w:val="16"/>
    </w:rPr>
  </w:style>
  <w:style w:type="character" w:customStyle="1" w:styleId="BodyText3Char">
    <w:name w:val="Body Text 3 Char"/>
    <w:basedOn w:val="DefaultParagraphFont"/>
    <w:link w:val="BodyText3"/>
    <w:rsid w:val="00E52079"/>
    <w:rPr>
      <w:rFonts w:ascii="Times New Roman" w:eastAsia="Times New Roman" w:hAnsi="Times New Roman" w:cs="Times New Roman"/>
      <w:sz w:val="16"/>
      <w:szCs w:val="16"/>
      <w:lang w:eastAsia="en-GB"/>
    </w:rPr>
  </w:style>
  <w:style w:type="paragraph" w:styleId="BodyTextIndent">
    <w:name w:val="Body Text Indent"/>
    <w:basedOn w:val="Normal"/>
    <w:link w:val="BodyTextIndentChar"/>
    <w:rsid w:val="00E52079"/>
    <w:pPr>
      <w:spacing w:after="120"/>
      <w:ind w:left="283"/>
      <w:jc w:val="left"/>
    </w:pPr>
    <w:rPr>
      <w:rFonts w:ascii="Times New Roman" w:hAnsi="Times New Roman"/>
      <w:sz w:val="20"/>
      <w:szCs w:val="20"/>
    </w:rPr>
  </w:style>
  <w:style w:type="character" w:customStyle="1" w:styleId="BodyTextIndentChar">
    <w:name w:val="Body Text Indent Char"/>
    <w:basedOn w:val="DefaultParagraphFont"/>
    <w:link w:val="BodyTextIndent"/>
    <w:rsid w:val="00E52079"/>
    <w:rPr>
      <w:rFonts w:ascii="Times New Roman" w:eastAsia="Times New Roman" w:hAnsi="Times New Roman" w:cs="Times New Roman"/>
      <w:sz w:val="20"/>
      <w:szCs w:val="20"/>
      <w:lang w:eastAsia="en-GB"/>
    </w:rPr>
  </w:style>
  <w:style w:type="paragraph" w:styleId="BodyTextIndent3">
    <w:name w:val="Body Text Indent 3"/>
    <w:basedOn w:val="Normal"/>
    <w:link w:val="BodyTextIndent3Char"/>
    <w:rsid w:val="00E52079"/>
    <w:pPr>
      <w:spacing w:after="120"/>
      <w:ind w:left="283"/>
      <w:jc w:val="left"/>
    </w:pPr>
    <w:rPr>
      <w:rFonts w:ascii="Times New Roman" w:hAnsi="Times New Roman"/>
      <w:sz w:val="16"/>
      <w:szCs w:val="16"/>
    </w:rPr>
  </w:style>
  <w:style w:type="character" w:customStyle="1" w:styleId="BodyTextIndent3Char">
    <w:name w:val="Body Text Indent 3 Char"/>
    <w:basedOn w:val="DefaultParagraphFont"/>
    <w:link w:val="BodyTextIndent3"/>
    <w:rsid w:val="00E52079"/>
    <w:rPr>
      <w:rFonts w:ascii="Times New Roman" w:eastAsia="Times New Roman" w:hAnsi="Times New Roman" w:cs="Times New Roman"/>
      <w:sz w:val="16"/>
      <w:szCs w:val="16"/>
      <w:lang w:eastAsia="en-GB"/>
    </w:rPr>
  </w:style>
  <w:style w:type="paragraph" w:styleId="PlainText">
    <w:name w:val="Plain Text"/>
    <w:basedOn w:val="Normal"/>
    <w:link w:val="PlainTextChar"/>
    <w:uiPriority w:val="99"/>
    <w:rsid w:val="00E52079"/>
    <w:pPr>
      <w:jc w:val="left"/>
    </w:pPr>
    <w:rPr>
      <w:rFonts w:cs="Arial"/>
      <w:sz w:val="20"/>
      <w:szCs w:val="20"/>
      <w:lang w:val="en-US" w:eastAsia="en-US"/>
    </w:rPr>
  </w:style>
  <w:style w:type="character" w:customStyle="1" w:styleId="PlainTextChar">
    <w:name w:val="Plain Text Char"/>
    <w:basedOn w:val="DefaultParagraphFont"/>
    <w:link w:val="PlainText"/>
    <w:uiPriority w:val="99"/>
    <w:rsid w:val="00E52079"/>
    <w:rPr>
      <w:rFonts w:ascii="Arial" w:eastAsia="Times New Roman" w:hAnsi="Arial" w:cs="Arial"/>
      <w:sz w:val="20"/>
      <w:szCs w:val="20"/>
      <w:lang w:val="en-US"/>
    </w:rPr>
  </w:style>
  <w:style w:type="paragraph" w:styleId="CommentSubject">
    <w:name w:val="annotation subject"/>
    <w:basedOn w:val="CommentText"/>
    <w:next w:val="CommentText"/>
    <w:link w:val="CommentSubjectChar"/>
    <w:rsid w:val="00E52079"/>
    <w:pPr>
      <w:jc w:val="left"/>
    </w:pPr>
    <w:rPr>
      <w:rFonts w:ascii="Times New Roman" w:hAnsi="Times New Roman"/>
      <w:b/>
      <w:bCs/>
    </w:rPr>
  </w:style>
  <w:style w:type="character" w:customStyle="1" w:styleId="CommentSubjectChar">
    <w:name w:val="Comment Subject Char"/>
    <w:basedOn w:val="CommentTextChar"/>
    <w:link w:val="CommentSubject"/>
    <w:rsid w:val="00E52079"/>
    <w:rPr>
      <w:rFonts w:ascii="Times New Roman" w:eastAsia="Times New Roman" w:hAnsi="Times New Roman" w:cs="Times New Roman"/>
      <w:b/>
      <w:bCs/>
      <w:sz w:val="20"/>
      <w:szCs w:val="20"/>
      <w:lang w:eastAsia="en-GB"/>
    </w:rPr>
  </w:style>
  <w:style w:type="paragraph" w:customStyle="1" w:styleId="Roman">
    <w:name w:val="Roman"/>
    <w:basedOn w:val="Normal"/>
    <w:rsid w:val="00E52079"/>
    <w:pPr>
      <w:numPr>
        <w:numId w:val="14"/>
      </w:numPr>
      <w:tabs>
        <w:tab w:val="clear" w:pos="360"/>
      </w:tabs>
      <w:suppressAutoHyphens/>
      <w:spacing w:after="160" w:line="247" w:lineRule="auto"/>
      <w:ind w:left="851" w:hanging="851"/>
    </w:pPr>
    <w:rPr>
      <w:rFonts w:ascii="Times New Roman" w:hAnsi="Times New Roman"/>
      <w:szCs w:val="20"/>
      <w:lang w:eastAsia="en-US"/>
    </w:rPr>
  </w:style>
  <w:style w:type="paragraph" w:customStyle="1" w:styleId="Table-Heading">
    <w:name w:val="Table - Heading"/>
    <w:basedOn w:val="Normal"/>
    <w:rsid w:val="00E52079"/>
    <w:pPr>
      <w:keepNext/>
      <w:tabs>
        <w:tab w:val="left" w:pos="1304"/>
      </w:tabs>
      <w:spacing w:before="240" w:after="240" w:line="180" w:lineRule="exact"/>
      <w:jc w:val="left"/>
    </w:pPr>
    <w:rPr>
      <w:b/>
      <w:color w:val="000000"/>
      <w:kern w:val="28"/>
      <w:sz w:val="18"/>
      <w:szCs w:val="20"/>
      <w:lang w:eastAsia="en-US"/>
    </w:rPr>
  </w:style>
  <w:style w:type="paragraph" w:customStyle="1" w:styleId="Table-Contents">
    <w:name w:val="Table - Contents"/>
    <w:basedOn w:val="Normal"/>
    <w:rsid w:val="00E52079"/>
    <w:pPr>
      <w:suppressAutoHyphens/>
      <w:spacing w:before="80" w:after="80" w:line="180" w:lineRule="exact"/>
      <w:jc w:val="left"/>
    </w:pPr>
    <w:rPr>
      <w:sz w:val="16"/>
      <w:szCs w:val="20"/>
      <w:lang w:eastAsia="en-US"/>
    </w:rPr>
  </w:style>
  <w:style w:type="paragraph" w:customStyle="1" w:styleId="NormalWeb14">
    <w:name w:val="Normal (Web)14"/>
    <w:basedOn w:val="Normal"/>
    <w:rsid w:val="00E52079"/>
    <w:pPr>
      <w:spacing w:after="150"/>
      <w:ind w:left="150" w:right="150"/>
      <w:jc w:val="left"/>
      <w:textAlignment w:val="top"/>
    </w:pPr>
    <w:rPr>
      <w:rFonts w:ascii="Times New Roman" w:hAnsi="Times New Roman"/>
      <w:sz w:val="24"/>
    </w:rPr>
  </w:style>
  <w:style w:type="character" w:styleId="Strong">
    <w:name w:val="Strong"/>
    <w:uiPriority w:val="22"/>
    <w:qFormat/>
    <w:rsid w:val="00E52079"/>
    <w:rPr>
      <w:b/>
      <w:bCs/>
    </w:rPr>
  </w:style>
  <w:style w:type="character" w:customStyle="1" w:styleId="shadedcell">
    <w:name w:val="shadedcell"/>
    <w:basedOn w:val="DefaultParagraphFont"/>
    <w:rsid w:val="00E52079"/>
  </w:style>
  <w:style w:type="character" w:customStyle="1" w:styleId="nobottomborder">
    <w:name w:val="no_bottom_border"/>
    <w:basedOn w:val="DefaultParagraphFont"/>
    <w:rsid w:val="00E52079"/>
  </w:style>
  <w:style w:type="paragraph" w:customStyle="1" w:styleId="NormalWeb1">
    <w:name w:val="Normal (Web)1"/>
    <w:basedOn w:val="Normal"/>
    <w:rsid w:val="00E52079"/>
    <w:pPr>
      <w:spacing w:before="100" w:beforeAutospacing="1" w:after="100" w:afterAutospacing="1"/>
      <w:jc w:val="left"/>
    </w:pPr>
    <w:rPr>
      <w:rFonts w:cs="Arial"/>
      <w:color w:val="000000"/>
      <w:sz w:val="24"/>
    </w:rPr>
  </w:style>
  <w:style w:type="paragraph" w:customStyle="1" w:styleId="Heading52">
    <w:name w:val="Heading 52"/>
    <w:basedOn w:val="Normal"/>
    <w:rsid w:val="00E52079"/>
    <w:pPr>
      <w:spacing w:before="147" w:after="147"/>
      <w:jc w:val="left"/>
      <w:outlineLvl w:val="5"/>
    </w:pPr>
    <w:rPr>
      <w:rFonts w:ascii="Times New Roman" w:hAnsi="Times New Roman"/>
      <w:b/>
      <w:bCs/>
      <w:color w:val="666600"/>
      <w:sz w:val="28"/>
      <w:szCs w:val="28"/>
    </w:rPr>
  </w:style>
  <w:style w:type="paragraph" w:customStyle="1" w:styleId="version">
    <w:name w:val="version"/>
    <w:basedOn w:val="Normal"/>
    <w:rsid w:val="00E52079"/>
    <w:pPr>
      <w:tabs>
        <w:tab w:val="right" w:pos="8504"/>
        <w:tab w:val="right" w:pos="9923"/>
      </w:tabs>
      <w:jc w:val="left"/>
    </w:pPr>
    <w:rPr>
      <w:rFonts w:ascii="Helv" w:hAnsi="Helv"/>
      <w:b/>
      <w:sz w:val="24"/>
      <w:szCs w:val="20"/>
    </w:rPr>
  </w:style>
  <w:style w:type="paragraph" w:styleId="ListParagraph">
    <w:name w:val="List Paragraph"/>
    <w:basedOn w:val="Normal"/>
    <w:link w:val="ListParagraphChar"/>
    <w:uiPriority w:val="34"/>
    <w:qFormat/>
    <w:rsid w:val="00234E46"/>
    <w:pPr>
      <w:ind w:left="720"/>
      <w:jc w:val="left"/>
    </w:pPr>
    <w:rPr>
      <w:szCs w:val="20"/>
    </w:rPr>
  </w:style>
  <w:style w:type="paragraph" w:customStyle="1" w:styleId="left1">
    <w:name w:val="left1"/>
    <w:basedOn w:val="Normal"/>
    <w:rsid w:val="00E52079"/>
    <w:pPr>
      <w:spacing w:before="100" w:beforeAutospacing="1" w:after="240"/>
      <w:jc w:val="left"/>
    </w:pPr>
    <w:rPr>
      <w:rFonts w:ascii="Times New Roman" w:hAnsi="Times New Roman"/>
      <w:color w:val="000000"/>
      <w:sz w:val="31"/>
      <w:szCs w:val="31"/>
    </w:rPr>
  </w:style>
  <w:style w:type="character" w:styleId="Emphasis">
    <w:name w:val="Emphasis"/>
    <w:uiPriority w:val="20"/>
    <w:qFormat/>
    <w:rsid w:val="00E52079"/>
    <w:rPr>
      <w:i/>
      <w:iCs/>
    </w:rPr>
  </w:style>
  <w:style w:type="paragraph" w:customStyle="1" w:styleId="Default">
    <w:name w:val="Default"/>
    <w:basedOn w:val="Normal"/>
    <w:rsid w:val="00E52079"/>
    <w:pPr>
      <w:autoSpaceDE w:val="0"/>
      <w:autoSpaceDN w:val="0"/>
      <w:jc w:val="left"/>
    </w:pPr>
    <w:rPr>
      <w:rFonts w:eastAsia="Calibri" w:cs="Arial"/>
      <w:color w:val="000000"/>
      <w:sz w:val="24"/>
    </w:rPr>
  </w:style>
  <w:style w:type="character" w:styleId="CommentReference">
    <w:name w:val="annotation reference"/>
    <w:basedOn w:val="DefaultParagraphFont"/>
    <w:semiHidden/>
    <w:unhideWhenUsed/>
    <w:rsid w:val="001E6340"/>
    <w:rPr>
      <w:sz w:val="16"/>
      <w:szCs w:val="16"/>
    </w:rPr>
  </w:style>
  <w:style w:type="paragraph" w:styleId="Revision">
    <w:name w:val="Revision"/>
    <w:hidden/>
    <w:uiPriority w:val="99"/>
    <w:semiHidden/>
    <w:rsid w:val="00ED1E91"/>
    <w:pPr>
      <w:spacing w:after="0" w:line="240" w:lineRule="auto"/>
    </w:pPr>
    <w:rPr>
      <w:rFonts w:ascii="Verdana" w:eastAsia="Times New Roman" w:hAnsi="Verdana" w:cs="Times New Roman"/>
      <w:szCs w:val="24"/>
      <w:lang w:eastAsia="en-GB"/>
    </w:rPr>
  </w:style>
  <w:style w:type="character" w:customStyle="1" w:styleId="rvts3">
    <w:name w:val="rvts3"/>
    <w:basedOn w:val="DefaultParagraphFont"/>
    <w:rsid w:val="00785094"/>
    <w:rPr>
      <w:i/>
      <w:iCs/>
    </w:rPr>
  </w:style>
  <w:style w:type="character" w:customStyle="1" w:styleId="acronym-char">
    <w:name w:val="acronym-char"/>
    <w:basedOn w:val="DefaultParagraphFont"/>
    <w:rsid w:val="001E1F31"/>
  </w:style>
  <w:style w:type="paragraph" w:styleId="Caption">
    <w:name w:val="caption"/>
    <w:basedOn w:val="Normal"/>
    <w:next w:val="Normal"/>
    <w:uiPriority w:val="35"/>
    <w:unhideWhenUsed/>
    <w:qFormat/>
    <w:rsid w:val="00CD10EF"/>
    <w:pPr>
      <w:spacing w:after="200"/>
    </w:pPr>
    <w:rPr>
      <w:i/>
      <w:iCs/>
      <w:color w:val="44546A" w:themeColor="text2"/>
      <w:sz w:val="18"/>
      <w:szCs w:val="18"/>
    </w:rPr>
  </w:style>
  <w:style w:type="character" w:customStyle="1" w:styleId="ListParagraphChar">
    <w:name w:val="List Paragraph Char"/>
    <w:basedOn w:val="DefaultParagraphFont"/>
    <w:link w:val="ListParagraph"/>
    <w:uiPriority w:val="34"/>
    <w:locked/>
    <w:rsid w:val="00234E46"/>
    <w:rPr>
      <w:rFonts w:ascii="Arial" w:eastAsia="Times New Roman" w:hAnsi="Arial" w:cs="Times New Roman"/>
      <w:szCs w:val="20"/>
      <w:lang w:eastAsia="en-GB"/>
    </w:rPr>
  </w:style>
  <w:style w:type="paragraph" w:customStyle="1" w:styleId="ParaX1">
    <w:name w:val="Para X.1"/>
    <w:basedOn w:val="Normal"/>
    <w:rsid w:val="00484B9F"/>
    <w:pPr>
      <w:ind w:left="731" w:hanging="731"/>
      <w:jc w:val="left"/>
    </w:pPr>
    <w:rPr>
      <w:rFonts w:eastAsia="Times"/>
      <w:sz w:val="24"/>
      <w:szCs w:val="20"/>
    </w:rPr>
  </w:style>
  <w:style w:type="character" w:customStyle="1" w:styleId="UnresolvedMention1">
    <w:name w:val="Unresolved Mention1"/>
    <w:basedOn w:val="DefaultParagraphFont"/>
    <w:uiPriority w:val="99"/>
    <w:unhideWhenUsed/>
    <w:rsid w:val="002A73ED"/>
    <w:rPr>
      <w:color w:val="605E5C"/>
      <w:shd w:val="clear" w:color="auto" w:fill="E1DFDD"/>
    </w:rPr>
  </w:style>
  <w:style w:type="character" w:customStyle="1" w:styleId="Mention1">
    <w:name w:val="Mention1"/>
    <w:basedOn w:val="DefaultParagraphFont"/>
    <w:uiPriority w:val="99"/>
    <w:unhideWhenUsed/>
    <w:rsid w:val="002A73ED"/>
    <w:rPr>
      <w:color w:val="2B579A"/>
      <w:shd w:val="clear" w:color="auto" w:fill="E1DFDD"/>
    </w:rPr>
  </w:style>
  <w:style w:type="character" w:customStyle="1" w:styleId="bgindex3">
    <w:name w:val="bg_index3"/>
    <w:basedOn w:val="DefaultParagraphFont"/>
    <w:rsid w:val="00764E11"/>
  </w:style>
  <w:style w:type="character" w:customStyle="1" w:styleId="bgindex6">
    <w:name w:val="bg_index6"/>
    <w:basedOn w:val="DefaultParagraphFont"/>
    <w:rsid w:val="00764E11"/>
  </w:style>
  <w:style w:type="character" w:customStyle="1" w:styleId="bgindex9">
    <w:name w:val="bg_index9"/>
    <w:basedOn w:val="DefaultParagraphFont"/>
    <w:rsid w:val="00764E11"/>
  </w:style>
  <w:style w:type="character" w:customStyle="1" w:styleId="bgindex10">
    <w:name w:val="bg_index10"/>
    <w:basedOn w:val="DefaultParagraphFont"/>
    <w:rsid w:val="00764E11"/>
  </w:style>
  <w:style w:type="paragraph" w:customStyle="1" w:styleId="legp2paratext">
    <w:name w:val="legp2paratext"/>
    <w:basedOn w:val="Normal"/>
    <w:rsid w:val="00E55313"/>
    <w:pPr>
      <w:spacing w:before="100" w:beforeAutospacing="1" w:after="100" w:afterAutospacing="1"/>
      <w:jc w:val="left"/>
    </w:pPr>
    <w:rPr>
      <w:rFonts w:ascii="Times New Roman" w:hAnsi="Times New Roman"/>
      <w:sz w:val="24"/>
    </w:rPr>
  </w:style>
  <w:style w:type="paragraph" w:customStyle="1" w:styleId="legclearfix">
    <w:name w:val="legclearfix"/>
    <w:basedOn w:val="Normal"/>
    <w:rsid w:val="00E55313"/>
    <w:pPr>
      <w:spacing w:before="100" w:beforeAutospacing="1" w:after="100" w:afterAutospacing="1"/>
      <w:jc w:val="left"/>
    </w:pPr>
    <w:rPr>
      <w:rFonts w:ascii="Times New Roman" w:hAnsi="Times New Roman"/>
      <w:sz w:val="24"/>
    </w:rPr>
  </w:style>
  <w:style w:type="character" w:customStyle="1" w:styleId="legds">
    <w:name w:val="legds"/>
    <w:basedOn w:val="DefaultParagraphFont"/>
    <w:rsid w:val="00E55313"/>
  </w:style>
  <w:style w:type="character" w:styleId="PlaceholderText">
    <w:name w:val="Placeholder Text"/>
    <w:basedOn w:val="DefaultParagraphFont"/>
    <w:uiPriority w:val="99"/>
    <w:semiHidden/>
    <w:rsid w:val="00F00DCE"/>
    <w:rPr>
      <w:color w:val="808080"/>
    </w:rPr>
  </w:style>
  <w:style w:type="character" w:customStyle="1" w:styleId="UnresolvedMention2">
    <w:name w:val="Unresolved Mention2"/>
    <w:basedOn w:val="DefaultParagraphFont"/>
    <w:uiPriority w:val="99"/>
    <w:semiHidden/>
    <w:unhideWhenUsed/>
    <w:rsid w:val="00E479B2"/>
    <w:rPr>
      <w:color w:val="605E5C"/>
      <w:shd w:val="clear" w:color="auto" w:fill="E1DFDD"/>
    </w:rPr>
  </w:style>
  <w:style w:type="paragraph" w:styleId="NoSpacing">
    <w:name w:val="No Spacing"/>
    <w:uiPriority w:val="1"/>
    <w:qFormat/>
    <w:rsid w:val="00345EF5"/>
    <w:pPr>
      <w:spacing w:after="0" w:line="240" w:lineRule="auto"/>
    </w:pPr>
  </w:style>
  <w:style w:type="character" w:customStyle="1" w:styleId="Mention2">
    <w:name w:val="Mention2"/>
    <w:basedOn w:val="DefaultParagraphFont"/>
    <w:uiPriority w:val="99"/>
    <w:unhideWhenUsed/>
    <w:rsid w:val="00A376C0"/>
    <w:rPr>
      <w:color w:val="2B579A"/>
      <w:shd w:val="clear" w:color="auto" w:fill="E1DFDD"/>
    </w:rPr>
  </w:style>
  <w:style w:type="character" w:customStyle="1" w:styleId="cf01">
    <w:name w:val="cf01"/>
    <w:basedOn w:val="DefaultParagraphFont"/>
    <w:rsid w:val="00A5791A"/>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162899">
      <w:bodyDiv w:val="1"/>
      <w:marLeft w:val="0"/>
      <w:marRight w:val="0"/>
      <w:marTop w:val="0"/>
      <w:marBottom w:val="0"/>
      <w:divBdr>
        <w:top w:val="none" w:sz="0" w:space="0" w:color="auto"/>
        <w:left w:val="none" w:sz="0" w:space="0" w:color="auto"/>
        <w:bottom w:val="none" w:sz="0" w:space="0" w:color="auto"/>
        <w:right w:val="none" w:sz="0" w:space="0" w:color="auto"/>
      </w:divBdr>
    </w:div>
    <w:div w:id="20598402">
      <w:bodyDiv w:val="1"/>
      <w:marLeft w:val="0"/>
      <w:marRight w:val="0"/>
      <w:marTop w:val="0"/>
      <w:marBottom w:val="0"/>
      <w:divBdr>
        <w:top w:val="none" w:sz="0" w:space="0" w:color="auto"/>
        <w:left w:val="none" w:sz="0" w:space="0" w:color="auto"/>
        <w:bottom w:val="none" w:sz="0" w:space="0" w:color="auto"/>
        <w:right w:val="none" w:sz="0" w:space="0" w:color="auto"/>
      </w:divBdr>
    </w:div>
    <w:div w:id="48308928">
      <w:bodyDiv w:val="1"/>
      <w:marLeft w:val="0"/>
      <w:marRight w:val="0"/>
      <w:marTop w:val="0"/>
      <w:marBottom w:val="0"/>
      <w:divBdr>
        <w:top w:val="none" w:sz="0" w:space="0" w:color="auto"/>
        <w:left w:val="none" w:sz="0" w:space="0" w:color="auto"/>
        <w:bottom w:val="none" w:sz="0" w:space="0" w:color="auto"/>
        <w:right w:val="none" w:sz="0" w:space="0" w:color="auto"/>
      </w:divBdr>
    </w:div>
    <w:div w:id="49887701">
      <w:bodyDiv w:val="1"/>
      <w:marLeft w:val="0"/>
      <w:marRight w:val="0"/>
      <w:marTop w:val="0"/>
      <w:marBottom w:val="0"/>
      <w:divBdr>
        <w:top w:val="none" w:sz="0" w:space="0" w:color="auto"/>
        <w:left w:val="none" w:sz="0" w:space="0" w:color="auto"/>
        <w:bottom w:val="none" w:sz="0" w:space="0" w:color="auto"/>
        <w:right w:val="none" w:sz="0" w:space="0" w:color="auto"/>
      </w:divBdr>
    </w:div>
    <w:div w:id="96606806">
      <w:bodyDiv w:val="1"/>
      <w:marLeft w:val="0"/>
      <w:marRight w:val="0"/>
      <w:marTop w:val="0"/>
      <w:marBottom w:val="0"/>
      <w:divBdr>
        <w:top w:val="none" w:sz="0" w:space="0" w:color="auto"/>
        <w:left w:val="none" w:sz="0" w:space="0" w:color="auto"/>
        <w:bottom w:val="none" w:sz="0" w:space="0" w:color="auto"/>
        <w:right w:val="none" w:sz="0" w:space="0" w:color="auto"/>
      </w:divBdr>
    </w:div>
    <w:div w:id="106703160">
      <w:bodyDiv w:val="1"/>
      <w:marLeft w:val="0"/>
      <w:marRight w:val="0"/>
      <w:marTop w:val="0"/>
      <w:marBottom w:val="0"/>
      <w:divBdr>
        <w:top w:val="none" w:sz="0" w:space="0" w:color="auto"/>
        <w:left w:val="none" w:sz="0" w:space="0" w:color="auto"/>
        <w:bottom w:val="none" w:sz="0" w:space="0" w:color="auto"/>
        <w:right w:val="none" w:sz="0" w:space="0" w:color="auto"/>
      </w:divBdr>
    </w:div>
    <w:div w:id="131212243">
      <w:bodyDiv w:val="1"/>
      <w:marLeft w:val="0"/>
      <w:marRight w:val="0"/>
      <w:marTop w:val="0"/>
      <w:marBottom w:val="0"/>
      <w:divBdr>
        <w:top w:val="none" w:sz="0" w:space="0" w:color="auto"/>
        <w:left w:val="none" w:sz="0" w:space="0" w:color="auto"/>
        <w:bottom w:val="none" w:sz="0" w:space="0" w:color="auto"/>
        <w:right w:val="none" w:sz="0" w:space="0" w:color="auto"/>
      </w:divBdr>
    </w:div>
    <w:div w:id="259799127">
      <w:bodyDiv w:val="1"/>
      <w:marLeft w:val="0"/>
      <w:marRight w:val="0"/>
      <w:marTop w:val="0"/>
      <w:marBottom w:val="0"/>
      <w:divBdr>
        <w:top w:val="none" w:sz="0" w:space="0" w:color="auto"/>
        <w:left w:val="none" w:sz="0" w:space="0" w:color="auto"/>
        <w:bottom w:val="none" w:sz="0" w:space="0" w:color="auto"/>
        <w:right w:val="none" w:sz="0" w:space="0" w:color="auto"/>
      </w:divBdr>
    </w:div>
    <w:div w:id="279144948">
      <w:bodyDiv w:val="1"/>
      <w:marLeft w:val="0"/>
      <w:marRight w:val="0"/>
      <w:marTop w:val="0"/>
      <w:marBottom w:val="0"/>
      <w:divBdr>
        <w:top w:val="none" w:sz="0" w:space="0" w:color="auto"/>
        <w:left w:val="none" w:sz="0" w:space="0" w:color="auto"/>
        <w:bottom w:val="none" w:sz="0" w:space="0" w:color="auto"/>
        <w:right w:val="none" w:sz="0" w:space="0" w:color="auto"/>
      </w:divBdr>
    </w:div>
    <w:div w:id="284239252">
      <w:bodyDiv w:val="1"/>
      <w:marLeft w:val="0"/>
      <w:marRight w:val="0"/>
      <w:marTop w:val="0"/>
      <w:marBottom w:val="0"/>
      <w:divBdr>
        <w:top w:val="none" w:sz="0" w:space="0" w:color="auto"/>
        <w:left w:val="none" w:sz="0" w:space="0" w:color="auto"/>
        <w:bottom w:val="none" w:sz="0" w:space="0" w:color="auto"/>
        <w:right w:val="none" w:sz="0" w:space="0" w:color="auto"/>
      </w:divBdr>
    </w:div>
    <w:div w:id="416250343">
      <w:bodyDiv w:val="1"/>
      <w:marLeft w:val="0"/>
      <w:marRight w:val="0"/>
      <w:marTop w:val="0"/>
      <w:marBottom w:val="0"/>
      <w:divBdr>
        <w:top w:val="none" w:sz="0" w:space="0" w:color="auto"/>
        <w:left w:val="none" w:sz="0" w:space="0" w:color="auto"/>
        <w:bottom w:val="none" w:sz="0" w:space="0" w:color="auto"/>
        <w:right w:val="none" w:sz="0" w:space="0" w:color="auto"/>
      </w:divBdr>
    </w:div>
    <w:div w:id="424880981">
      <w:bodyDiv w:val="1"/>
      <w:marLeft w:val="0"/>
      <w:marRight w:val="0"/>
      <w:marTop w:val="0"/>
      <w:marBottom w:val="0"/>
      <w:divBdr>
        <w:top w:val="none" w:sz="0" w:space="0" w:color="auto"/>
        <w:left w:val="none" w:sz="0" w:space="0" w:color="auto"/>
        <w:bottom w:val="none" w:sz="0" w:space="0" w:color="auto"/>
        <w:right w:val="none" w:sz="0" w:space="0" w:color="auto"/>
      </w:divBdr>
    </w:div>
    <w:div w:id="441655486">
      <w:bodyDiv w:val="1"/>
      <w:marLeft w:val="0"/>
      <w:marRight w:val="0"/>
      <w:marTop w:val="0"/>
      <w:marBottom w:val="0"/>
      <w:divBdr>
        <w:top w:val="none" w:sz="0" w:space="0" w:color="auto"/>
        <w:left w:val="none" w:sz="0" w:space="0" w:color="auto"/>
        <w:bottom w:val="none" w:sz="0" w:space="0" w:color="auto"/>
        <w:right w:val="none" w:sz="0" w:space="0" w:color="auto"/>
      </w:divBdr>
    </w:div>
    <w:div w:id="508178754">
      <w:bodyDiv w:val="1"/>
      <w:marLeft w:val="0"/>
      <w:marRight w:val="0"/>
      <w:marTop w:val="0"/>
      <w:marBottom w:val="0"/>
      <w:divBdr>
        <w:top w:val="none" w:sz="0" w:space="0" w:color="auto"/>
        <w:left w:val="none" w:sz="0" w:space="0" w:color="auto"/>
        <w:bottom w:val="none" w:sz="0" w:space="0" w:color="auto"/>
        <w:right w:val="none" w:sz="0" w:space="0" w:color="auto"/>
      </w:divBdr>
    </w:div>
    <w:div w:id="509568405">
      <w:bodyDiv w:val="1"/>
      <w:marLeft w:val="0"/>
      <w:marRight w:val="0"/>
      <w:marTop w:val="0"/>
      <w:marBottom w:val="0"/>
      <w:divBdr>
        <w:top w:val="none" w:sz="0" w:space="0" w:color="auto"/>
        <w:left w:val="none" w:sz="0" w:space="0" w:color="auto"/>
        <w:bottom w:val="none" w:sz="0" w:space="0" w:color="auto"/>
        <w:right w:val="none" w:sz="0" w:space="0" w:color="auto"/>
      </w:divBdr>
    </w:div>
    <w:div w:id="539245587">
      <w:bodyDiv w:val="1"/>
      <w:marLeft w:val="0"/>
      <w:marRight w:val="0"/>
      <w:marTop w:val="0"/>
      <w:marBottom w:val="0"/>
      <w:divBdr>
        <w:top w:val="none" w:sz="0" w:space="0" w:color="auto"/>
        <w:left w:val="none" w:sz="0" w:space="0" w:color="auto"/>
        <w:bottom w:val="none" w:sz="0" w:space="0" w:color="auto"/>
        <w:right w:val="none" w:sz="0" w:space="0" w:color="auto"/>
      </w:divBdr>
    </w:div>
    <w:div w:id="605969639">
      <w:bodyDiv w:val="1"/>
      <w:marLeft w:val="0"/>
      <w:marRight w:val="0"/>
      <w:marTop w:val="0"/>
      <w:marBottom w:val="0"/>
      <w:divBdr>
        <w:top w:val="none" w:sz="0" w:space="0" w:color="auto"/>
        <w:left w:val="none" w:sz="0" w:space="0" w:color="auto"/>
        <w:bottom w:val="none" w:sz="0" w:space="0" w:color="auto"/>
        <w:right w:val="none" w:sz="0" w:space="0" w:color="auto"/>
      </w:divBdr>
    </w:div>
    <w:div w:id="651564352">
      <w:bodyDiv w:val="1"/>
      <w:marLeft w:val="0"/>
      <w:marRight w:val="0"/>
      <w:marTop w:val="0"/>
      <w:marBottom w:val="0"/>
      <w:divBdr>
        <w:top w:val="none" w:sz="0" w:space="0" w:color="auto"/>
        <w:left w:val="none" w:sz="0" w:space="0" w:color="auto"/>
        <w:bottom w:val="none" w:sz="0" w:space="0" w:color="auto"/>
        <w:right w:val="none" w:sz="0" w:space="0" w:color="auto"/>
      </w:divBdr>
    </w:div>
    <w:div w:id="684983921">
      <w:bodyDiv w:val="1"/>
      <w:marLeft w:val="0"/>
      <w:marRight w:val="0"/>
      <w:marTop w:val="0"/>
      <w:marBottom w:val="0"/>
      <w:divBdr>
        <w:top w:val="none" w:sz="0" w:space="0" w:color="auto"/>
        <w:left w:val="none" w:sz="0" w:space="0" w:color="auto"/>
        <w:bottom w:val="none" w:sz="0" w:space="0" w:color="auto"/>
        <w:right w:val="none" w:sz="0" w:space="0" w:color="auto"/>
      </w:divBdr>
    </w:div>
    <w:div w:id="730468417">
      <w:bodyDiv w:val="1"/>
      <w:marLeft w:val="0"/>
      <w:marRight w:val="0"/>
      <w:marTop w:val="0"/>
      <w:marBottom w:val="0"/>
      <w:divBdr>
        <w:top w:val="none" w:sz="0" w:space="0" w:color="auto"/>
        <w:left w:val="none" w:sz="0" w:space="0" w:color="auto"/>
        <w:bottom w:val="none" w:sz="0" w:space="0" w:color="auto"/>
        <w:right w:val="none" w:sz="0" w:space="0" w:color="auto"/>
      </w:divBdr>
    </w:div>
    <w:div w:id="808010670">
      <w:bodyDiv w:val="1"/>
      <w:marLeft w:val="0"/>
      <w:marRight w:val="0"/>
      <w:marTop w:val="0"/>
      <w:marBottom w:val="0"/>
      <w:divBdr>
        <w:top w:val="none" w:sz="0" w:space="0" w:color="auto"/>
        <w:left w:val="none" w:sz="0" w:space="0" w:color="auto"/>
        <w:bottom w:val="none" w:sz="0" w:space="0" w:color="auto"/>
        <w:right w:val="none" w:sz="0" w:space="0" w:color="auto"/>
      </w:divBdr>
    </w:div>
    <w:div w:id="838736225">
      <w:bodyDiv w:val="1"/>
      <w:marLeft w:val="0"/>
      <w:marRight w:val="0"/>
      <w:marTop w:val="0"/>
      <w:marBottom w:val="0"/>
      <w:divBdr>
        <w:top w:val="none" w:sz="0" w:space="0" w:color="auto"/>
        <w:left w:val="none" w:sz="0" w:space="0" w:color="auto"/>
        <w:bottom w:val="none" w:sz="0" w:space="0" w:color="auto"/>
        <w:right w:val="none" w:sz="0" w:space="0" w:color="auto"/>
      </w:divBdr>
    </w:div>
    <w:div w:id="903249549">
      <w:bodyDiv w:val="1"/>
      <w:marLeft w:val="0"/>
      <w:marRight w:val="0"/>
      <w:marTop w:val="0"/>
      <w:marBottom w:val="0"/>
      <w:divBdr>
        <w:top w:val="none" w:sz="0" w:space="0" w:color="auto"/>
        <w:left w:val="none" w:sz="0" w:space="0" w:color="auto"/>
        <w:bottom w:val="none" w:sz="0" w:space="0" w:color="auto"/>
        <w:right w:val="none" w:sz="0" w:space="0" w:color="auto"/>
      </w:divBdr>
    </w:div>
    <w:div w:id="952519208">
      <w:bodyDiv w:val="1"/>
      <w:marLeft w:val="0"/>
      <w:marRight w:val="0"/>
      <w:marTop w:val="0"/>
      <w:marBottom w:val="0"/>
      <w:divBdr>
        <w:top w:val="none" w:sz="0" w:space="0" w:color="auto"/>
        <w:left w:val="none" w:sz="0" w:space="0" w:color="auto"/>
        <w:bottom w:val="none" w:sz="0" w:space="0" w:color="auto"/>
        <w:right w:val="none" w:sz="0" w:space="0" w:color="auto"/>
      </w:divBdr>
    </w:div>
    <w:div w:id="1009017228">
      <w:bodyDiv w:val="1"/>
      <w:marLeft w:val="0"/>
      <w:marRight w:val="0"/>
      <w:marTop w:val="0"/>
      <w:marBottom w:val="0"/>
      <w:divBdr>
        <w:top w:val="none" w:sz="0" w:space="0" w:color="auto"/>
        <w:left w:val="none" w:sz="0" w:space="0" w:color="auto"/>
        <w:bottom w:val="none" w:sz="0" w:space="0" w:color="auto"/>
        <w:right w:val="none" w:sz="0" w:space="0" w:color="auto"/>
      </w:divBdr>
    </w:div>
    <w:div w:id="1050685437">
      <w:bodyDiv w:val="1"/>
      <w:marLeft w:val="0"/>
      <w:marRight w:val="0"/>
      <w:marTop w:val="0"/>
      <w:marBottom w:val="0"/>
      <w:divBdr>
        <w:top w:val="none" w:sz="0" w:space="0" w:color="auto"/>
        <w:left w:val="none" w:sz="0" w:space="0" w:color="auto"/>
        <w:bottom w:val="none" w:sz="0" w:space="0" w:color="auto"/>
        <w:right w:val="none" w:sz="0" w:space="0" w:color="auto"/>
      </w:divBdr>
    </w:div>
    <w:div w:id="1085496105">
      <w:bodyDiv w:val="1"/>
      <w:marLeft w:val="0"/>
      <w:marRight w:val="0"/>
      <w:marTop w:val="0"/>
      <w:marBottom w:val="0"/>
      <w:divBdr>
        <w:top w:val="none" w:sz="0" w:space="0" w:color="auto"/>
        <w:left w:val="none" w:sz="0" w:space="0" w:color="auto"/>
        <w:bottom w:val="none" w:sz="0" w:space="0" w:color="auto"/>
        <w:right w:val="none" w:sz="0" w:space="0" w:color="auto"/>
      </w:divBdr>
    </w:div>
    <w:div w:id="1113744104">
      <w:bodyDiv w:val="1"/>
      <w:marLeft w:val="0"/>
      <w:marRight w:val="0"/>
      <w:marTop w:val="0"/>
      <w:marBottom w:val="0"/>
      <w:divBdr>
        <w:top w:val="none" w:sz="0" w:space="0" w:color="auto"/>
        <w:left w:val="none" w:sz="0" w:space="0" w:color="auto"/>
        <w:bottom w:val="none" w:sz="0" w:space="0" w:color="auto"/>
        <w:right w:val="none" w:sz="0" w:space="0" w:color="auto"/>
      </w:divBdr>
    </w:div>
    <w:div w:id="1132603205">
      <w:bodyDiv w:val="1"/>
      <w:marLeft w:val="0"/>
      <w:marRight w:val="0"/>
      <w:marTop w:val="0"/>
      <w:marBottom w:val="0"/>
      <w:divBdr>
        <w:top w:val="none" w:sz="0" w:space="0" w:color="auto"/>
        <w:left w:val="none" w:sz="0" w:space="0" w:color="auto"/>
        <w:bottom w:val="none" w:sz="0" w:space="0" w:color="auto"/>
        <w:right w:val="none" w:sz="0" w:space="0" w:color="auto"/>
      </w:divBdr>
    </w:div>
    <w:div w:id="1180044758">
      <w:bodyDiv w:val="1"/>
      <w:marLeft w:val="0"/>
      <w:marRight w:val="0"/>
      <w:marTop w:val="0"/>
      <w:marBottom w:val="0"/>
      <w:divBdr>
        <w:top w:val="none" w:sz="0" w:space="0" w:color="auto"/>
        <w:left w:val="none" w:sz="0" w:space="0" w:color="auto"/>
        <w:bottom w:val="none" w:sz="0" w:space="0" w:color="auto"/>
        <w:right w:val="none" w:sz="0" w:space="0" w:color="auto"/>
      </w:divBdr>
    </w:div>
    <w:div w:id="1210915323">
      <w:bodyDiv w:val="1"/>
      <w:marLeft w:val="0"/>
      <w:marRight w:val="0"/>
      <w:marTop w:val="0"/>
      <w:marBottom w:val="0"/>
      <w:divBdr>
        <w:top w:val="none" w:sz="0" w:space="0" w:color="auto"/>
        <w:left w:val="none" w:sz="0" w:space="0" w:color="auto"/>
        <w:bottom w:val="none" w:sz="0" w:space="0" w:color="auto"/>
        <w:right w:val="none" w:sz="0" w:space="0" w:color="auto"/>
      </w:divBdr>
    </w:div>
    <w:div w:id="1223564121">
      <w:bodyDiv w:val="1"/>
      <w:marLeft w:val="0"/>
      <w:marRight w:val="0"/>
      <w:marTop w:val="0"/>
      <w:marBottom w:val="0"/>
      <w:divBdr>
        <w:top w:val="none" w:sz="0" w:space="0" w:color="auto"/>
        <w:left w:val="none" w:sz="0" w:space="0" w:color="auto"/>
        <w:bottom w:val="none" w:sz="0" w:space="0" w:color="auto"/>
        <w:right w:val="none" w:sz="0" w:space="0" w:color="auto"/>
      </w:divBdr>
    </w:div>
    <w:div w:id="1233126645">
      <w:bodyDiv w:val="1"/>
      <w:marLeft w:val="0"/>
      <w:marRight w:val="0"/>
      <w:marTop w:val="0"/>
      <w:marBottom w:val="0"/>
      <w:divBdr>
        <w:top w:val="none" w:sz="0" w:space="0" w:color="auto"/>
        <w:left w:val="none" w:sz="0" w:space="0" w:color="auto"/>
        <w:bottom w:val="none" w:sz="0" w:space="0" w:color="auto"/>
        <w:right w:val="none" w:sz="0" w:space="0" w:color="auto"/>
      </w:divBdr>
    </w:div>
    <w:div w:id="1274483307">
      <w:bodyDiv w:val="1"/>
      <w:marLeft w:val="0"/>
      <w:marRight w:val="0"/>
      <w:marTop w:val="0"/>
      <w:marBottom w:val="0"/>
      <w:divBdr>
        <w:top w:val="none" w:sz="0" w:space="0" w:color="auto"/>
        <w:left w:val="none" w:sz="0" w:space="0" w:color="auto"/>
        <w:bottom w:val="none" w:sz="0" w:space="0" w:color="auto"/>
        <w:right w:val="none" w:sz="0" w:space="0" w:color="auto"/>
      </w:divBdr>
    </w:div>
    <w:div w:id="1467699962">
      <w:bodyDiv w:val="1"/>
      <w:marLeft w:val="0"/>
      <w:marRight w:val="0"/>
      <w:marTop w:val="0"/>
      <w:marBottom w:val="0"/>
      <w:divBdr>
        <w:top w:val="none" w:sz="0" w:space="0" w:color="auto"/>
        <w:left w:val="none" w:sz="0" w:space="0" w:color="auto"/>
        <w:bottom w:val="none" w:sz="0" w:space="0" w:color="auto"/>
        <w:right w:val="none" w:sz="0" w:space="0" w:color="auto"/>
      </w:divBdr>
    </w:div>
    <w:div w:id="1532692377">
      <w:bodyDiv w:val="1"/>
      <w:marLeft w:val="0"/>
      <w:marRight w:val="0"/>
      <w:marTop w:val="0"/>
      <w:marBottom w:val="0"/>
      <w:divBdr>
        <w:top w:val="none" w:sz="0" w:space="0" w:color="auto"/>
        <w:left w:val="none" w:sz="0" w:space="0" w:color="auto"/>
        <w:bottom w:val="none" w:sz="0" w:space="0" w:color="auto"/>
        <w:right w:val="none" w:sz="0" w:space="0" w:color="auto"/>
      </w:divBdr>
    </w:div>
    <w:div w:id="1545219415">
      <w:bodyDiv w:val="1"/>
      <w:marLeft w:val="0"/>
      <w:marRight w:val="0"/>
      <w:marTop w:val="0"/>
      <w:marBottom w:val="0"/>
      <w:divBdr>
        <w:top w:val="none" w:sz="0" w:space="0" w:color="auto"/>
        <w:left w:val="none" w:sz="0" w:space="0" w:color="auto"/>
        <w:bottom w:val="none" w:sz="0" w:space="0" w:color="auto"/>
        <w:right w:val="none" w:sz="0" w:space="0" w:color="auto"/>
      </w:divBdr>
    </w:div>
    <w:div w:id="1551309903">
      <w:bodyDiv w:val="1"/>
      <w:marLeft w:val="0"/>
      <w:marRight w:val="0"/>
      <w:marTop w:val="0"/>
      <w:marBottom w:val="0"/>
      <w:divBdr>
        <w:top w:val="none" w:sz="0" w:space="0" w:color="auto"/>
        <w:left w:val="none" w:sz="0" w:space="0" w:color="auto"/>
        <w:bottom w:val="none" w:sz="0" w:space="0" w:color="auto"/>
        <w:right w:val="none" w:sz="0" w:space="0" w:color="auto"/>
      </w:divBdr>
    </w:div>
    <w:div w:id="1561330491">
      <w:bodyDiv w:val="1"/>
      <w:marLeft w:val="0"/>
      <w:marRight w:val="0"/>
      <w:marTop w:val="0"/>
      <w:marBottom w:val="0"/>
      <w:divBdr>
        <w:top w:val="none" w:sz="0" w:space="0" w:color="auto"/>
        <w:left w:val="none" w:sz="0" w:space="0" w:color="auto"/>
        <w:bottom w:val="none" w:sz="0" w:space="0" w:color="auto"/>
        <w:right w:val="none" w:sz="0" w:space="0" w:color="auto"/>
      </w:divBdr>
    </w:div>
    <w:div w:id="1628928209">
      <w:bodyDiv w:val="1"/>
      <w:marLeft w:val="0"/>
      <w:marRight w:val="0"/>
      <w:marTop w:val="0"/>
      <w:marBottom w:val="0"/>
      <w:divBdr>
        <w:top w:val="none" w:sz="0" w:space="0" w:color="auto"/>
        <w:left w:val="none" w:sz="0" w:space="0" w:color="auto"/>
        <w:bottom w:val="none" w:sz="0" w:space="0" w:color="auto"/>
        <w:right w:val="none" w:sz="0" w:space="0" w:color="auto"/>
      </w:divBdr>
    </w:div>
    <w:div w:id="1742823879">
      <w:bodyDiv w:val="1"/>
      <w:marLeft w:val="0"/>
      <w:marRight w:val="0"/>
      <w:marTop w:val="0"/>
      <w:marBottom w:val="0"/>
      <w:divBdr>
        <w:top w:val="none" w:sz="0" w:space="0" w:color="auto"/>
        <w:left w:val="none" w:sz="0" w:space="0" w:color="auto"/>
        <w:bottom w:val="none" w:sz="0" w:space="0" w:color="auto"/>
        <w:right w:val="none" w:sz="0" w:space="0" w:color="auto"/>
      </w:divBdr>
    </w:div>
    <w:div w:id="1767385396">
      <w:bodyDiv w:val="1"/>
      <w:marLeft w:val="0"/>
      <w:marRight w:val="0"/>
      <w:marTop w:val="0"/>
      <w:marBottom w:val="0"/>
      <w:divBdr>
        <w:top w:val="none" w:sz="0" w:space="0" w:color="auto"/>
        <w:left w:val="none" w:sz="0" w:space="0" w:color="auto"/>
        <w:bottom w:val="none" w:sz="0" w:space="0" w:color="auto"/>
        <w:right w:val="none" w:sz="0" w:space="0" w:color="auto"/>
      </w:divBdr>
    </w:div>
    <w:div w:id="1784574038">
      <w:bodyDiv w:val="1"/>
      <w:marLeft w:val="0"/>
      <w:marRight w:val="0"/>
      <w:marTop w:val="0"/>
      <w:marBottom w:val="0"/>
      <w:divBdr>
        <w:top w:val="none" w:sz="0" w:space="0" w:color="auto"/>
        <w:left w:val="none" w:sz="0" w:space="0" w:color="auto"/>
        <w:bottom w:val="none" w:sz="0" w:space="0" w:color="auto"/>
        <w:right w:val="none" w:sz="0" w:space="0" w:color="auto"/>
      </w:divBdr>
    </w:div>
    <w:div w:id="1786850557">
      <w:bodyDiv w:val="1"/>
      <w:marLeft w:val="0"/>
      <w:marRight w:val="0"/>
      <w:marTop w:val="0"/>
      <w:marBottom w:val="0"/>
      <w:divBdr>
        <w:top w:val="none" w:sz="0" w:space="0" w:color="auto"/>
        <w:left w:val="none" w:sz="0" w:space="0" w:color="auto"/>
        <w:bottom w:val="none" w:sz="0" w:space="0" w:color="auto"/>
        <w:right w:val="none" w:sz="0" w:space="0" w:color="auto"/>
      </w:divBdr>
    </w:div>
    <w:div w:id="1908563112">
      <w:bodyDiv w:val="1"/>
      <w:marLeft w:val="0"/>
      <w:marRight w:val="0"/>
      <w:marTop w:val="0"/>
      <w:marBottom w:val="0"/>
      <w:divBdr>
        <w:top w:val="none" w:sz="0" w:space="0" w:color="auto"/>
        <w:left w:val="none" w:sz="0" w:space="0" w:color="auto"/>
        <w:bottom w:val="none" w:sz="0" w:space="0" w:color="auto"/>
        <w:right w:val="none" w:sz="0" w:space="0" w:color="auto"/>
      </w:divBdr>
    </w:div>
    <w:div w:id="1924531715">
      <w:bodyDiv w:val="1"/>
      <w:marLeft w:val="0"/>
      <w:marRight w:val="0"/>
      <w:marTop w:val="0"/>
      <w:marBottom w:val="0"/>
      <w:divBdr>
        <w:top w:val="none" w:sz="0" w:space="0" w:color="auto"/>
        <w:left w:val="none" w:sz="0" w:space="0" w:color="auto"/>
        <w:bottom w:val="none" w:sz="0" w:space="0" w:color="auto"/>
        <w:right w:val="none" w:sz="0" w:space="0" w:color="auto"/>
      </w:divBdr>
    </w:div>
    <w:div w:id="1954287259">
      <w:bodyDiv w:val="1"/>
      <w:marLeft w:val="0"/>
      <w:marRight w:val="0"/>
      <w:marTop w:val="0"/>
      <w:marBottom w:val="0"/>
      <w:divBdr>
        <w:top w:val="none" w:sz="0" w:space="0" w:color="auto"/>
        <w:left w:val="none" w:sz="0" w:space="0" w:color="auto"/>
        <w:bottom w:val="none" w:sz="0" w:space="0" w:color="auto"/>
        <w:right w:val="none" w:sz="0" w:space="0" w:color="auto"/>
      </w:divBdr>
    </w:div>
    <w:div w:id="1962103082">
      <w:bodyDiv w:val="1"/>
      <w:marLeft w:val="0"/>
      <w:marRight w:val="0"/>
      <w:marTop w:val="0"/>
      <w:marBottom w:val="0"/>
      <w:divBdr>
        <w:top w:val="none" w:sz="0" w:space="0" w:color="auto"/>
        <w:left w:val="none" w:sz="0" w:space="0" w:color="auto"/>
        <w:bottom w:val="none" w:sz="0" w:space="0" w:color="auto"/>
        <w:right w:val="none" w:sz="0" w:space="0" w:color="auto"/>
      </w:divBdr>
    </w:div>
    <w:div w:id="1984457318">
      <w:bodyDiv w:val="1"/>
      <w:marLeft w:val="0"/>
      <w:marRight w:val="0"/>
      <w:marTop w:val="0"/>
      <w:marBottom w:val="0"/>
      <w:divBdr>
        <w:top w:val="none" w:sz="0" w:space="0" w:color="auto"/>
        <w:left w:val="none" w:sz="0" w:space="0" w:color="auto"/>
        <w:bottom w:val="none" w:sz="0" w:space="0" w:color="auto"/>
        <w:right w:val="none" w:sz="0" w:space="0" w:color="auto"/>
      </w:divBdr>
    </w:div>
    <w:div w:id="1986154546">
      <w:bodyDiv w:val="1"/>
      <w:marLeft w:val="0"/>
      <w:marRight w:val="0"/>
      <w:marTop w:val="0"/>
      <w:marBottom w:val="0"/>
      <w:divBdr>
        <w:top w:val="none" w:sz="0" w:space="0" w:color="auto"/>
        <w:left w:val="none" w:sz="0" w:space="0" w:color="auto"/>
        <w:bottom w:val="none" w:sz="0" w:space="0" w:color="auto"/>
        <w:right w:val="none" w:sz="0" w:space="0" w:color="auto"/>
      </w:divBdr>
    </w:div>
    <w:div w:id="20380410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hyperlink" Target="http://www.scottishairquality.scot/air-quality/pollutants" TargetMode="External"/><Relationship Id="rId3" Type="http://schemas.openxmlformats.org/officeDocument/2006/relationships/customXml" Target="../customXml/item3.xml"/><Relationship Id="rId21" Type="http://schemas.openxmlformats.org/officeDocument/2006/relationships/footer" Target="footer4.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hyperlink" Target="https://www.sepa.org.uk/regulations/air/air-quality/mossmorran-and-braefoot-bay-complexes" TargetMode="External"/><Relationship Id="rId17" Type="http://schemas.openxmlformats.org/officeDocument/2006/relationships/header" Target="header3.xml"/><Relationship Id="rId25" Type="http://schemas.openxmlformats.org/officeDocument/2006/relationships/hyperlink" Target="http://www.fife.gov.uk/airquality" TargetMode="External"/><Relationship Id="rId33" Type="http://schemas.openxmlformats.org/officeDocument/2006/relationships/image" Target="media/image2.png"/><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chart" Target="charts/chart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fife.gov.uk/__data/assets/pdf_file/0027/416457/Fife_Annual_Progress_Report_2022_Issue_2_Final_Updated_1.pdf" TargetMode="External"/><Relationship Id="rId24" Type="http://schemas.openxmlformats.org/officeDocument/2006/relationships/footer" Target="footer6.xml"/><Relationship Id="rId32" Type="http://schemas.openxmlformats.org/officeDocument/2006/relationships/chart" Target="charts/chart3.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yperlink" Target="http://www.scottishairquality.scot/air-quality/standards" TargetMode="Externa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image" Target="media/image1.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hyperlink" Target="http://www.scottishairquality.scot/air-quality/standards" TargetMode="External"/><Relationship Id="rId30" Type="http://schemas.openxmlformats.org/officeDocument/2006/relationships/chart" Target="charts/chart2.xml"/><Relationship Id="rId35" Type="http://schemas.openxmlformats.org/officeDocument/2006/relationships/theme" Target="theme/theme1.xml"/></Relationships>
</file>

<file path=word/_rels/footnotes.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32491/LIT_7050.pdf" TargetMode="External"/><Relationship Id="rId2" Type="http://schemas.openxmlformats.org/officeDocument/2006/relationships/hyperlink" Target="http://www.scottishairquality.scot/air-quality/standards" TargetMode="External"/><Relationship Id="rId1" Type="http://schemas.openxmlformats.org/officeDocument/2006/relationships/hyperlink" Target="http://www.scottishairquality.scot/air-quality/pollutants" TargetMode="External"/><Relationship Id="rId5" Type="http://schemas.openxmlformats.org/officeDocument/2006/relationships/hyperlink" Target="https://www.isdscotland.org/Health-Topics/Cancer/Publications/2019-04-30/2019-04-30-Cancer-Incidence-Report.pdf" TargetMode="External"/><Relationship Id="rId4" Type="http://schemas.openxmlformats.org/officeDocument/2006/relationships/hyperlink" Target="https://www.nhsfife.org/media/32734/191030-nhs-fife-mossmorran-health-impact-summary-final.pdf"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C:\Users\m_loh\Box\Mossmoran\2021\Data%20for%202021\Mossmorran%202021%20trend%20analysis%20v2.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m_loh\Box\Mossmoran\2021\Data%20for%202021\Mossmorran%202021%20trend%20analysis%20v2.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m_loh\Box\Mossmoran\2021\Data%20for%202021\IAQMRG%20Annual%20Report%20Data%20-%202021%20-%20161122%20ML.xlsx" TargetMode="External"/><Relationship Id="rId2" Type="http://schemas.microsoft.com/office/2011/relationships/chartColorStyle" Target="colors3.xml"/><Relationship Id="rId1" Type="http://schemas.microsoft.com/office/2011/relationships/chartStyle" Target="style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Shell</a:t>
            </a:r>
            <a:r>
              <a:rPr lang="en-GB" baseline="0"/>
              <a:t> Total Plant Flaring</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spPr>
            <a:solidFill>
              <a:schemeClr val="accent2"/>
            </a:solidFill>
            <a:ln>
              <a:noFill/>
            </a:ln>
            <a:effectLst/>
          </c:spPr>
          <c:invertIfNegative val="0"/>
          <c:cat>
            <c:numRef>
              <c:f>'Shell data'!$A$2:$A$18</c:f>
              <c:numCache>
                <c:formatCode>General</c:formatCode>
                <c:ptCount val="17"/>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pt idx="13">
                  <c:v>2018</c:v>
                </c:pt>
                <c:pt idx="14">
                  <c:v>2019</c:v>
                </c:pt>
                <c:pt idx="15">
                  <c:v>2020</c:v>
                </c:pt>
                <c:pt idx="16">
                  <c:v>2021</c:v>
                </c:pt>
              </c:numCache>
            </c:numRef>
          </c:cat>
          <c:val>
            <c:numRef>
              <c:f>'Shell data'!$B$2:$B$18</c:f>
              <c:numCache>
                <c:formatCode>General</c:formatCode>
                <c:ptCount val="17"/>
                <c:pt idx="0">
                  <c:v>1170</c:v>
                </c:pt>
                <c:pt idx="1">
                  <c:v>1346</c:v>
                </c:pt>
                <c:pt idx="2">
                  <c:v>1275</c:v>
                </c:pt>
                <c:pt idx="3">
                  <c:v>1678</c:v>
                </c:pt>
                <c:pt idx="4">
                  <c:v>1836</c:v>
                </c:pt>
                <c:pt idx="5">
                  <c:v>2000</c:v>
                </c:pt>
                <c:pt idx="6" formatCode="#,##0">
                  <c:v>3641</c:v>
                </c:pt>
                <c:pt idx="7">
                  <c:v>3657</c:v>
                </c:pt>
                <c:pt idx="8">
                  <c:v>1821</c:v>
                </c:pt>
                <c:pt idx="9">
                  <c:v>1585</c:v>
                </c:pt>
                <c:pt idx="10">
                  <c:v>2643</c:v>
                </c:pt>
                <c:pt idx="11">
                  <c:v>3586</c:v>
                </c:pt>
                <c:pt idx="12">
                  <c:v>2608</c:v>
                </c:pt>
                <c:pt idx="13">
                  <c:v>2734</c:v>
                </c:pt>
                <c:pt idx="14" formatCode="#,##0">
                  <c:v>39001</c:v>
                </c:pt>
                <c:pt idx="15">
                  <c:v>7047</c:v>
                </c:pt>
                <c:pt idx="16">
                  <c:v>4335</c:v>
                </c:pt>
              </c:numCache>
            </c:numRef>
          </c:val>
          <c:extLst>
            <c:ext xmlns:c16="http://schemas.microsoft.com/office/drawing/2014/chart" uri="{C3380CC4-5D6E-409C-BE32-E72D297353CC}">
              <c16:uniqueId val="{00000000-8777-48CE-ABCF-9448690ED5BD}"/>
            </c:ext>
          </c:extLst>
        </c:ser>
        <c:dLbls>
          <c:showLegendKey val="0"/>
          <c:showVal val="0"/>
          <c:showCatName val="0"/>
          <c:showSerName val="0"/>
          <c:showPercent val="0"/>
          <c:showBubbleSize val="0"/>
        </c:dLbls>
        <c:gapWidth val="219"/>
        <c:axId val="581367936"/>
        <c:axId val="581373840"/>
      </c:barChart>
      <c:catAx>
        <c:axId val="581367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1373840"/>
        <c:crosses val="autoZero"/>
        <c:auto val="1"/>
        <c:lblAlgn val="ctr"/>
        <c:lblOffset val="100"/>
        <c:noMultiLvlLbl val="0"/>
      </c:catAx>
      <c:valAx>
        <c:axId val="581373840"/>
        <c:scaling>
          <c:orientation val="minMax"/>
          <c:max val="600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Tonnes/yr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136793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ExxonMobil FEP Total Flaring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numRef>
              <c:f>'ExxonMobil data'!$D$12:$D$27</c:f>
              <c:numCache>
                <c:formatCode>General</c:formatCode>
                <c:ptCount val="16"/>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numCache>
            </c:numRef>
          </c:cat>
          <c:val>
            <c:numRef>
              <c:f>'ExxonMobil data'!$E$12:$E$27</c:f>
              <c:numCache>
                <c:formatCode>General</c:formatCode>
                <c:ptCount val="16"/>
                <c:pt idx="0">
                  <c:v>28918</c:v>
                </c:pt>
                <c:pt idx="1">
                  <c:v>18360</c:v>
                </c:pt>
                <c:pt idx="2">
                  <c:v>27743</c:v>
                </c:pt>
                <c:pt idx="3">
                  <c:v>9876</c:v>
                </c:pt>
                <c:pt idx="4">
                  <c:v>20219</c:v>
                </c:pt>
                <c:pt idx="5">
                  <c:v>12900</c:v>
                </c:pt>
                <c:pt idx="6">
                  <c:v>27823</c:v>
                </c:pt>
                <c:pt idx="7">
                  <c:v>12510</c:v>
                </c:pt>
                <c:pt idx="8">
                  <c:v>5235</c:v>
                </c:pt>
                <c:pt idx="9">
                  <c:v>14793</c:v>
                </c:pt>
                <c:pt idx="10">
                  <c:v>35205</c:v>
                </c:pt>
                <c:pt idx="11">
                  <c:v>26950</c:v>
                </c:pt>
                <c:pt idx="12">
                  <c:v>17042.2</c:v>
                </c:pt>
                <c:pt idx="13">
                  <c:v>50862.035914029279</c:v>
                </c:pt>
                <c:pt idx="14">
                  <c:v>43857.074449605221</c:v>
                </c:pt>
                <c:pt idx="15">
                  <c:v>25821.184812145199</c:v>
                </c:pt>
              </c:numCache>
            </c:numRef>
          </c:val>
          <c:extLst>
            <c:ext xmlns:c16="http://schemas.microsoft.com/office/drawing/2014/chart" uri="{C3380CC4-5D6E-409C-BE32-E72D297353CC}">
              <c16:uniqueId val="{00000000-83FD-4AF1-A2B5-B0A26DEA7C93}"/>
            </c:ext>
          </c:extLst>
        </c:ser>
        <c:dLbls>
          <c:showLegendKey val="0"/>
          <c:showVal val="0"/>
          <c:showCatName val="0"/>
          <c:showSerName val="0"/>
          <c:showPercent val="0"/>
          <c:showBubbleSize val="0"/>
        </c:dLbls>
        <c:gapWidth val="219"/>
        <c:overlap val="-27"/>
        <c:axId val="625529272"/>
        <c:axId val="625534848"/>
      </c:barChart>
      <c:catAx>
        <c:axId val="625529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5534848"/>
        <c:crosses val="autoZero"/>
        <c:auto val="1"/>
        <c:lblAlgn val="ctr"/>
        <c:lblOffset val="100"/>
        <c:noMultiLvlLbl val="0"/>
      </c:catAx>
      <c:valAx>
        <c:axId val="6255348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 Tonnes / yr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55292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1100">
                <a:latin typeface="Arial" panose="020B0604020202020204" pitchFamily="34" charset="0"/>
                <a:cs typeface="Arial" panose="020B0604020202020204" pitchFamily="34" charset="0"/>
              </a:rPr>
              <a:t>ExxonMobil FEP plant total flared (tonnes)</a:t>
            </a:r>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barChart>
        <c:barDir val="col"/>
        <c:grouping val="stacked"/>
        <c:varyColors val="0"/>
        <c:ser>
          <c:idx val="1"/>
          <c:order val="1"/>
          <c:tx>
            <c:strRef>
              <c:f>'Event &amp; Base Flaring'!$N$23</c:f>
              <c:strCache>
                <c:ptCount val="1"/>
                <c:pt idx="0">
                  <c:v>Event Flaring (t/yr)</c:v>
                </c:pt>
              </c:strCache>
            </c:strRef>
          </c:tx>
          <c:spPr>
            <a:solidFill>
              <a:schemeClr val="accent2"/>
            </a:solidFill>
            <a:ln>
              <a:noFill/>
            </a:ln>
            <a:effectLst/>
          </c:spPr>
          <c:invertIfNegative val="0"/>
          <c:dLbls>
            <c:dLbl>
              <c:idx val="3"/>
              <c:layout>
                <c:manualLayout>
                  <c:x val="2.3518344308560675E-3"/>
                  <c:y val="-2.9229082937522969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8E32-4149-955A-1001F05E807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'Event &amp; Base Flaring'!$O$22:$R$22</c:f>
              <c:numCache>
                <c:formatCode>General</c:formatCode>
                <c:ptCount val="4"/>
                <c:pt idx="0">
                  <c:v>2018</c:v>
                </c:pt>
                <c:pt idx="1">
                  <c:v>2019</c:v>
                </c:pt>
                <c:pt idx="2">
                  <c:v>2020</c:v>
                </c:pt>
                <c:pt idx="3">
                  <c:v>2021</c:v>
                </c:pt>
              </c:numCache>
            </c:numRef>
          </c:cat>
          <c:val>
            <c:numRef>
              <c:f>'Event &amp; Base Flaring'!$O$23:$R$23</c:f>
              <c:numCache>
                <c:formatCode>0</c:formatCode>
                <c:ptCount val="4"/>
                <c:pt idx="0">
                  <c:v>9682.2000000000007</c:v>
                </c:pt>
                <c:pt idx="1">
                  <c:v>24333</c:v>
                </c:pt>
                <c:pt idx="2">
                  <c:v>9493.076839028281</c:v>
                </c:pt>
                <c:pt idx="3">
                  <c:v>159</c:v>
                </c:pt>
              </c:numCache>
            </c:numRef>
          </c:val>
          <c:extLst>
            <c:ext xmlns:c16="http://schemas.microsoft.com/office/drawing/2014/chart" uri="{C3380CC4-5D6E-409C-BE32-E72D297353CC}">
              <c16:uniqueId val="{00000000-8E32-4149-955A-1001F05E8076}"/>
            </c:ext>
          </c:extLst>
        </c:ser>
        <c:ser>
          <c:idx val="2"/>
          <c:order val="2"/>
          <c:tx>
            <c:strRef>
              <c:f>'Event &amp; Base Flaring'!$N$24</c:f>
              <c:strCache>
                <c:ptCount val="1"/>
                <c:pt idx="0">
                  <c:v>Planned Flaring (t/yr)</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'Event &amp; Base Flaring'!$O$22:$R$22</c:f>
              <c:numCache>
                <c:formatCode>General</c:formatCode>
                <c:ptCount val="4"/>
                <c:pt idx="0">
                  <c:v>2018</c:v>
                </c:pt>
                <c:pt idx="1">
                  <c:v>2019</c:v>
                </c:pt>
                <c:pt idx="2">
                  <c:v>2020</c:v>
                </c:pt>
                <c:pt idx="3">
                  <c:v>2021</c:v>
                </c:pt>
              </c:numCache>
            </c:numRef>
          </c:cat>
          <c:val>
            <c:numRef>
              <c:f>'Event &amp; Base Flaring'!$O$24:$R$24</c:f>
              <c:numCache>
                <c:formatCode>0</c:formatCode>
                <c:ptCount val="4"/>
                <c:pt idx="0">
                  <c:v>7360</c:v>
                </c:pt>
                <c:pt idx="1">
                  <c:v>6767.3983696466112</c:v>
                </c:pt>
                <c:pt idx="2">
                  <c:v>21753.357322802371</c:v>
                </c:pt>
                <c:pt idx="3">
                  <c:v>24775.944338703754</c:v>
                </c:pt>
              </c:numCache>
            </c:numRef>
          </c:val>
          <c:extLst>
            <c:ext xmlns:c16="http://schemas.microsoft.com/office/drawing/2014/chart" uri="{C3380CC4-5D6E-409C-BE32-E72D297353CC}">
              <c16:uniqueId val="{00000001-8E32-4149-955A-1001F05E8076}"/>
            </c:ext>
          </c:extLst>
        </c:ser>
        <c:ser>
          <c:idx val="3"/>
          <c:order val="3"/>
          <c:tx>
            <c:strRef>
              <c:f>'Event &amp; Base Flaring'!$N$25</c:f>
              <c:strCache>
                <c:ptCount val="1"/>
                <c:pt idx="0">
                  <c:v>External Flaring (t/yr)</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'Event &amp; Base Flaring'!$O$22:$R$22</c:f>
              <c:numCache>
                <c:formatCode>General</c:formatCode>
                <c:ptCount val="4"/>
                <c:pt idx="0">
                  <c:v>2018</c:v>
                </c:pt>
                <c:pt idx="1">
                  <c:v>2019</c:v>
                </c:pt>
                <c:pt idx="2">
                  <c:v>2020</c:v>
                </c:pt>
                <c:pt idx="3">
                  <c:v>2021</c:v>
                </c:pt>
              </c:numCache>
            </c:numRef>
          </c:cat>
          <c:val>
            <c:numRef>
              <c:f>'Event &amp; Base Flaring'!$O$25:$R$25</c:f>
              <c:numCache>
                <c:formatCode>0</c:formatCode>
                <c:ptCount val="4"/>
                <c:pt idx="1">
                  <c:v>19762</c:v>
                </c:pt>
                <c:pt idx="2">
                  <c:v>12610.64028777457</c:v>
                </c:pt>
                <c:pt idx="3">
                  <c:v>885.86570000000006</c:v>
                </c:pt>
              </c:numCache>
            </c:numRef>
          </c:val>
          <c:extLst>
            <c:ext xmlns:c16="http://schemas.microsoft.com/office/drawing/2014/chart" uri="{C3380CC4-5D6E-409C-BE32-E72D297353CC}">
              <c16:uniqueId val="{00000002-8E32-4149-955A-1001F05E8076}"/>
            </c:ext>
          </c:extLst>
        </c:ser>
        <c:dLbls>
          <c:dLblPos val="ctr"/>
          <c:showLegendKey val="0"/>
          <c:showVal val="1"/>
          <c:showCatName val="0"/>
          <c:showSerName val="0"/>
          <c:showPercent val="0"/>
          <c:showBubbleSize val="0"/>
        </c:dLbls>
        <c:gapWidth val="95"/>
        <c:overlap val="100"/>
        <c:axId val="547391088"/>
        <c:axId val="547391744"/>
        <c:extLst>
          <c:ext xmlns:c15="http://schemas.microsoft.com/office/drawing/2012/chart" uri="{02D57815-91ED-43cb-92C2-25804820EDAC}">
            <c15:filteredBarSeries>
              <c15:ser>
                <c:idx val="0"/>
                <c:order val="0"/>
                <c:tx>
                  <c:strRef>
                    <c:extLst>
                      <c:ext uri="{02D57815-91ED-43cb-92C2-25804820EDAC}">
                        <c15:formulaRef>
                          <c15:sqref>'Event &amp; Base Flaring'!$N$22</c15:sqref>
                        </c15:formulaRef>
                      </c:ext>
                    </c:extLst>
                    <c:strCache>
                      <c:ptCount val="1"/>
                      <c:pt idx="0">
                        <c:v>Year</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'Event &amp; Base Flaring'!$O$22:$R$22</c15:sqref>
                        </c15:formulaRef>
                      </c:ext>
                    </c:extLst>
                    <c:numCache>
                      <c:formatCode>General</c:formatCode>
                      <c:ptCount val="4"/>
                      <c:pt idx="0">
                        <c:v>2018</c:v>
                      </c:pt>
                      <c:pt idx="1">
                        <c:v>2019</c:v>
                      </c:pt>
                      <c:pt idx="2">
                        <c:v>2020</c:v>
                      </c:pt>
                      <c:pt idx="3">
                        <c:v>2021</c:v>
                      </c:pt>
                    </c:numCache>
                  </c:numRef>
                </c:cat>
                <c:val>
                  <c:numRef>
                    <c:extLst>
                      <c:ext uri="{02D57815-91ED-43cb-92C2-25804820EDAC}">
                        <c15:formulaRef>
                          <c15:sqref>'Event &amp; Base Flaring'!$O$22:$R$22</c15:sqref>
                        </c15:formulaRef>
                      </c:ext>
                    </c:extLst>
                    <c:numCache>
                      <c:formatCode>General</c:formatCode>
                      <c:ptCount val="4"/>
                      <c:pt idx="0">
                        <c:v>2018</c:v>
                      </c:pt>
                      <c:pt idx="1">
                        <c:v>2019</c:v>
                      </c:pt>
                      <c:pt idx="2">
                        <c:v>2020</c:v>
                      </c:pt>
                      <c:pt idx="3">
                        <c:v>2021</c:v>
                      </c:pt>
                    </c:numCache>
                  </c:numRef>
                </c:val>
                <c:extLst>
                  <c:ext xmlns:c16="http://schemas.microsoft.com/office/drawing/2014/chart" uri="{C3380CC4-5D6E-409C-BE32-E72D297353CC}">
                    <c16:uniqueId val="{00000003-8E32-4149-955A-1001F05E8076}"/>
                  </c:ext>
                </c:extLst>
              </c15:ser>
            </c15:filteredBarSeries>
          </c:ext>
        </c:extLst>
      </c:barChart>
      <c:catAx>
        <c:axId val="5473910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7391744"/>
        <c:crosses val="autoZero"/>
        <c:auto val="1"/>
        <c:lblAlgn val="ctr"/>
        <c:lblOffset val="100"/>
        <c:noMultiLvlLbl val="0"/>
      </c:catAx>
      <c:valAx>
        <c:axId val="547391744"/>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7391088"/>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B3E93BD5AFA5314297D88A74CF3440D9" ma:contentTypeVersion="12" ma:contentTypeDescription="Create a new document." ma:contentTypeScope="" ma:versionID="8f8bfbe050da2ab1909b52dee9d25739">
  <xsd:schema xmlns:xsd="http://www.w3.org/2001/XMLSchema" xmlns:xs="http://www.w3.org/2001/XMLSchema" xmlns:p="http://schemas.microsoft.com/office/2006/metadata/properties" xmlns:ns2="5ec2085e-bdf3-43a5-bb95-b86d2fca38b0" xmlns:ns3="ffa37195-deb3-4ec6-a231-44741f298bf2" targetNamespace="http://schemas.microsoft.com/office/2006/metadata/properties" ma:root="true" ma:fieldsID="e1e0bb2bed9c85f4a4957da3a9ecd8d0" ns2:_="" ns3:_="">
    <xsd:import namespace="5ec2085e-bdf3-43a5-bb95-b86d2fca38b0"/>
    <xsd:import namespace="ffa37195-deb3-4ec6-a231-44741f298bf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c2085e-bdf3-43a5-bb95-b86d2fca38b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fa37195-deb3-4ec6-a231-44741f298bf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SharedWithUsers xmlns="ffa37195-deb3-4ec6-a231-44741f298bf2">
      <UserInfo>
        <DisplayName>Brown, Richard</DisplayName>
        <AccountId>11</AccountId>
        <AccountType/>
      </UserInfo>
      <UserInfo>
        <DisplayName>Finnie, Peter</DisplayName>
        <AccountId>86</AccountId>
        <AccountType/>
      </UserInfo>
      <UserInfo>
        <DisplayName>Fisher, David</DisplayName>
        <AccountId>14</AccountId>
        <AccountType/>
      </UserInfo>
      <UserInfo>
        <DisplayName>Grey, Martin</DisplayName>
        <AccountId>64</AccountId>
        <AccountType/>
      </UserInfo>
      <UserInfo>
        <DisplayName>Higgins, John</DisplayName>
        <AccountId>65</AccountId>
        <AccountType/>
      </UserInfo>
      <UserInfo>
        <DisplayName>Howard, Gayle</DisplayName>
        <AccountId>87</AccountId>
        <AccountType/>
      </UserInfo>
      <UserInfo>
        <DisplayName>Laird, Amy</DisplayName>
        <AccountId>80</AccountId>
        <AccountType/>
      </UserInfo>
      <UserInfo>
        <DisplayName>Shepherd, Janet</DisplayName>
        <AccountId>56</AccountId>
        <AccountType/>
      </UserInfo>
      <UserInfo>
        <DisplayName>Sinnott, Richard</DisplayName>
        <AccountId>55</AccountId>
        <AccountType/>
      </UserInfo>
      <UserInfo>
        <DisplayName>Thornton, Wendy</DisplayName>
        <AccountId>41</AccountId>
        <AccountType/>
      </UserInfo>
      <UserInfo>
        <DisplayName>Treacy, Lynne</DisplayName>
        <AccountId>83</AccountId>
        <AccountType/>
      </UserInfo>
      <UserInfo>
        <DisplayName>Wager, Ian</DisplayName>
        <AccountId>48</AccountId>
        <AccountType/>
      </UserInfo>
      <UserInfo>
        <DisplayName>Walls, Damian</DisplayName>
        <AccountId>18</AccountId>
        <AccountType/>
      </UserInfo>
      <UserInfo>
        <DisplayName>Whitelaw, Katy</DisplayName>
        <AccountId>81</AccountId>
        <AccountType/>
      </UserInfo>
    </SharedWithUsers>
  </documentManagement>
</p:properties>
</file>

<file path=customXml/itemProps1.xml><?xml version="1.0" encoding="utf-8"?>
<ds:datastoreItem xmlns:ds="http://schemas.openxmlformats.org/officeDocument/2006/customXml" ds:itemID="{D3C974FA-AA64-44C7-8AF3-D390EB8B7633}">
  <ds:schemaRefs>
    <ds:schemaRef ds:uri="http://schemas.microsoft.com/sharepoint/v3/contenttype/forms"/>
  </ds:schemaRefs>
</ds:datastoreItem>
</file>

<file path=customXml/itemProps2.xml><?xml version="1.0" encoding="utf-8"?>
<ds:datastoreItem xmlns:ds="http://schemas.openxmlformats.org/officeDocument/2006/customXml" ds:itemID="{5B238679-922B-4CB2-B538-AEB261D5C429}">
  <ds:schemaRefs>
    <ds:schemaRef ds:uri="http://schemas.openxmlformats.org/officeDocument/2006/bibliography"/>
  </ds:schemaRefs>
</ds:datastoreItem>
</file>

<file path=customXml/itemProps3.xml><?xml version="1.0" encoding="utf-8"?>
<ds:datastoreItem xmlns:ds="http://schemas.openxmlformats.org/officeDocument/2006/customXml" ds:itemID="{3DCB5A60-36EC-490B-BCFC-9F6EA0A1F2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c2085e-bdf3-43a5-bb95-b86d2fca38b0"/>
    <ds:schemaRef ds:uri="ffa37195-deb3-4ec6-a231-44741f298b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72907246-EAA9-4177-B4FC-EB68CF719665}">
  <ds:schemaRefs>
    <ds:schemaRef ds:uri="http://schemas.microsoft.com/office/2006/metadata/properties"/>
    <ds:schemaRef ds:uri="http://schemas.microsoft.com/office/infopath/2007/PartnerControls"/>
    <ds:schemaRef ds:uri="ffa37195-deb3-4ec6-a231-44741f298bf2"/>
  </ds:schemaRefs>
</ds:datastoreItem>
</file>

<file path=docMetadata/LabelInfo.xml><?xml version="1.0" encoding="utf-8"?>
<clbl:labelList xmlns:clbl="http://schemas.microsoft.com/office/2020/mipLabelMetadata">
  <clbl:label id="{d0cb1e24-a0e2-4a4c-9340-733297c9cd7c}" enabled="1" method="Privileged" siteId="{db1e96a8-a3da-442a-930b-235cac24cd5c}" contentBits="0" removed="0"/>
</clbl:labelList>
</file>

<file path=docProps/app.xml><?xml version="1.0" encoding="utf-8"?>
<Properties xmlns="http://schemas.openxmlformats.org/officeDocument/2006/extended-properties" xmlns:vt="http://schemas.openxmlformats.org/officeDocument/2006/docPropsVTypes">
  <Template>Normal</Template>
  <TotalTime>3</TotalTime>
  <Pages>37</Pages>
  <Words>10357</Words>
  <Characters>59038</Characters>
  <Application>Microsoft Office Word</Application>
  <DocSecurity>0</DocSecurity>
  <Lines>491</Lines>
  <Paragraphs>138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69257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Karen Galea</dc:creator>
  <cp:keywords/>
  <dc:description/>
  <cp:lastModifiedBy>Kenny Bisset</cp:lastModifiedBy>
  <cp:revision>3</cp:revision>
  <cp:lastPrinted>2021-05-29T00:35:00Z</cp:lastPrinted>
  <dcterms:created xsi:type="dcterms:W3CDTF">2023-07-07T13:52:00Z</dcterms:created>
  <dcterms:modified xsi:type="dcterms:W3CDTF">2023-07-07T14:11:00Z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0x010100B3E93BD5AFA5314297D88A74CF3440D9</vt:lpwstr>
  </property>
  <property fmtid="{D5CDD505-2E9C-101B-9397-08002B2CF9AE}" pid="4" name="ClassificationContentMarkingHeaderShapeIds">
    <vt:lpwstr>4,6,7,8,9,b</vt:lpwstr>
  </property>
  <property fmtid="{D5CDD505-2E9C-101B-9397-08002B2CF9AE}" pid="5" name="ClassificationContentMarkingHeaderFontProps">
    <vt:lpwstr>#0000ff,10,Calibri</vt:lpwstr>
  </property>
  <property fmtid="{D5CDD505-2E9C-101B-9397-08002B2CF9AE}" pid="6" name="ClassificationContentMarkingHeaderText">
    <vt:lpwstr>OFFICIAL - CONFIDENTIAL</vt:lpwstr>
  </property>
  <property fmtid="{D5CDD505-2E9C-101B-9397-08002B2CF9AE}" pid="7" name="ClassificationContentMarkingFooterShapeIds">
    <vt:lpwstr>c,d,e,f,10,11</vt:lpwstr>
  </property>
  <property fmtid="{D5CDD505-2E9C-101B-9397-08002B2CF9AE}" pid="8" name="ClassificationContentMarkingFooterFontProps">
    <vt:lpwstr>#0000ff,10,Calibri</vt:lpwstr>
  </property>
  <property fmtid="{D5CDD505-2E9C-101B-9397-08002B2CF9AE}" pid="9" name="ClassificationContentMarkingFooterText">
    <vt:lpwstr>OFFICIAL - CONFIDENTIAL</vt:lpwstr>
  </property>
  <property fmtid="{D5CDD505-2E9C-101B-9397-08002B2CF9AE}" pid="10" name="MSIP_Label_f1368e74-f3d7-41ac-9422-f51125f5837a_Enabled">
    <vt:lpwstr>true</vt:lpwstr>
  </property>
  <property fmtid="{D5CDD505-2E9C-101B-9397-08002B2CF9AE}" pid="11" name="MSIP_Label_f1368e74-f3d7-41ac-9422-f51125f5837a_SetDate">
    <vt:lpwstr>2022-03-03T10:57:51Z</vt:lpwstr>
  </property>
  <property fmtid="{D5CDD505-2E9C-101B-9397-08002B2CF9AE}" pid="12" name="MSIP_Label_f1368e74-f3d7-41ac-9422-f51125f5837a_Method">
    <vt:lpwstr>Privileged</vt:lpwstr>
  </property>
  <property fmtid="{D5CDD505-2E9C-101B-9397-08002B2CF9AE}" pid="13" name="MSIP_Label_f1368e74-f3d7-41ac-9422-f51125f5837a_Name">
    <vt:lpwstr>Official Confidential</vt:lpwstr>
  </property>
  <property fmtid="{D5CDD505-2E9C-101B-9397-08002B2CF9AE}" pid="14" name="MSIP_Label_f1368e74-f3d7-41ac-9422-f51125f5837a_SiteId">
    <vt:lpwstr>5cf26d65-cf46-4c72-ba82-7577d9c2d7ab</vt:lpwstr>
  </property>
  <property fmtid="{D5CDD505-2E9C-101B-9397-08002B2CF9AE}" pid="15" name="MSIP_Label_f1368e74-f3d7-41ac-9422-f51125f5837a_ActionId">
    <vt:lpwstr>c2f80637-fac5-4074-a70e-fa7b0d018e20</vt:lpwstr>
  </property>
  <property fmtid="{D5CDD505-2E9C-101B-9397-08002B2CF9AE}" pid="16" name="MSIP_Label_f1368e74-f3d7-41ac-9422-f51125f5837a_ContentBits">
    <vt:lpwstr>3</vt:lpwstr>
  </property>
</Properties>
</file>